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6" r:id="rId2"/>
    <p:sldId id="258" r:id="rId3"/>
    <p:sldId id="259" r:id="rId4"/>
    <p:sldId id="336" r:id="rId5"/>
    <p:sldId id="266" r:id="rId6"/>
    <p:sldId id="335" r:id="rId7"/>
    <p:sldId id="263" r:id="rId8"/>
    <p:sldId id="260" r:id="rId9"/>
    <p:sldId id="273" r:id="rId10"/>
    <p:sldId id="317" r:id="rId11"/>
    <p:sldId id="262" r:id="rId12"/>
    <p:sldId id="276" r:id="rId13"/>
    <p:sldId id="275" r:id="rId14"/>
    <p:sldId id="277" r:id="rId15"/>
    <p:sldId id="271" r:id="rId16"/>
    <p:sldId id="278" r:id="rId17"/>
    <p:sldId id="279" r:id="rId18"/>
    <p:sldId id="269" r:id="rId19"/>
    <p:sldId id="272" r:id="rId20"/>
    <p:sldId id="267" r:id="rId21"/>
    <p:sldId id="296" r:id="rId22"/>
    <p:sldId id="287" r:id="rId23"/>
    <p:sldId id="289" r:id="rId24"/>
    <p:sldId id="290" r:id="rId25"/>
    <p:sldId id="313" r:id="rId26"/>
    <p:sldId id="327" r:id="rId27"/>
    <p:sldId id="291" r:id="rId28"/>
    <p:sldId id="294" r:id="rId29"/>
    <p:sldId id="293" r:id="rId30"/>
    <p:sldId id="297" r:id="rId31"/>
    <p:sldId id="299" r:id="rId32"/>
    <p:sldId id="334" r:id="rId33"/>
    <p:sldId id="301" r:id="rId34"/>
    <p:sldId id="311" r:id="rId35"/>
    <p:sldId id="302" r:id="rId36"/>
    <p:sldId id="303" r:id="rId37"/>
    <p:sldId id="312" r:id="rId38"/>
    <p:sldId id="305" r:id="rId39"/>
    <p:sldId id="320" r:id="rId40"/>
    <p:sldId id="298" r:id="rId41"/>
    <p:sldId id="310" r:id="rId42"/>
    <p:sldId id="307" r:id="rId43"/>
    <p:sldId id="308" r:id="rId44"/>
    <p:sldId id="314" r:id="rId45"/>
    <p:sldId id="321" r:id="rId46"/>
    <p:sldId id="341" r:id="rId47"/>
    <p:sldId id="315" r:id="rId48"/>
    <p:sldId id="261" r:id="rId49"/>
    <p:sldId id="323" r:id="rId50"/>
    <p:sldId id="316" r:id="rId51"/>
    <p:sldId id="324" r:id="rId52"/>
    <p:sldId id="326" r:id="rId53"/>
    <p:sldId id="280" r:id="rId54"/>
    <p:sldId id="337" r:id="rId55"/>
    <p:sldId id="300" r:id="rId56"/>
    <p:sldId id="328" r:id="rId57"/>
    <p:sldId id="285" r:id="rId58"/>
    <p:sldId id="281" r:id="rId59"/>
    <p:sldId id="340" r:id="rId60"/>
    <p:sldId id="270" r:id="rId61"/>
    <p:sldId id="268" r:id="rId62"/>
    <p:sldId id="339" r:id="rId63"/>
    <p:sldId id="325" r:id="rId64"/>
    <p:sldId id="338" r:id="rId65"/>
    <p:sldId id="342" r:id="rId66"/>
    <p:sldId id="329" r:id="rId67"/>
    <p:sldId id="330" r:id="rId68"/>
    <p:sldId id="264" r:id="rId69"/>
    <p:sldId id="284"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33" autoAdjust="0"/>
    <p:restoredTop sz="87319" autoAdjust="0"/>
  </p:normalViewPr>
  <p:slideViewPr>
    <p:cSldViewPr snapToGrid="0">
      <p:cViewPr varScale="1">
        <p:scale>
          <a:sx n="55" d="100"/>
          <a:sy n="55" d="100"/>
        </p:scale>
        <p:origin x="96" y="70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BA48C-8A90-420D-90FC-CDA976F68599}" type="datetimeFigureOut">
              <a:rPr lang="en-US" smtClean="0"/>
              <a:t>12/12/2016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775E4-4C7E-4072-A846-5AC3D0F9AF74}" type="slidenum">
              <a:rPr lang="en-US" smtClean="0"/>
              <a:t>‹#›</a:t>
            </a:fld>
            <a:endParaRPr lang="en-US"/>
          </a:p>
        </p:txBody>
      </p:sp>
    </p:spTree>
    <p:extLst>
      <p:ext uri="{BB962C8B-B14F-4D97-AF65-F5344CB8AC3E}">
        <p14:creationId xmlns:p14="http://schemas.microsoft.com/office/powerpoint/2010/main" val="285854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1</a:t>
            </a:fld>
            <a:endParaRPr lang="en-US"/>
          </a:p>
        </p:txBody>
      </p:sp>
    </p:spTree>
    <p:extLst>
      <p:ext uri="{BB962C8B-B14F-4D97-AF65-F5344CB8AC3E}">
        <p14:creationId xmlns:p14="http://schemas.microsoft.com/office/powerpoint/2010/main" val="1584233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n-US" baseline="0" dirty="0" smtClean="0"/>
              <a:t>tudents can focus on more in depth understand with the common core and this leads to using the algorithms with a purpose. being</a:t>
            </a:r>
            <a:r>
              <a:rPr lang="en-US" dirty="0" smtClean="0"/>
              <a:t> fluent and automatic</a:t>
            </a:r>
            <a:r>
              <a:rPr lang="en-US" baseline="0" dirty="0" smtClean="0"/>
              <a:t> “frees up” the working memory so that students can focus on more in depth understanding be prepared for productive struggle in the rigor, the fluencies themselves build on each other for coherence,</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10</a:t>
            </a:fld>
            <a:endParaRPr lang="en-US"/>
          </a:p>
        </p:txBody>
      </p:sp>
    </p:spTree>
    <p:extLst>
      <p:ext uri="{BB962C8B-B14F-4D97-AF65-F5344CB8AC3E}">
        <p14:creationId xmlns:p14="http://schemas.microsoft.com/office/powerpoint/2010/main" val="4234787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NOT to solve 5 x 5. How many did it anyway?</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11</a:t>
            </a:fld>
            <a:endParaRPr lang="en-US"/>
          </a:p>
        </p:txBody>
      </p:sp>
    </p:spTree>
    <p:extLst>
      <p:ext uri="{BB962C8B-B14F-4D97-AF65-F5344CB8AC3E}">
        <p14:creationId xmlns:p14="http://schemas.microsoft.com/office/powerpoint/2010/main" val="2575981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people to solve the problem.  Then ask them to take out the tape diagram page.  Model how to solve</a:t>
            </a:r>
            <a:r>
              <a:rPr lang="en-US" baseline="0" dirty="0" smtClean="0"/>
              <a:t> this word problem using a tape diagram.  Use the chart paper.  Did you need to know an algorithm or a strategy. Does this make sense to you?</a:t>
            </a:r>
          </a:p>
          <a:p>
            <a:r>
              <a:rPr lang="en-US" baseline="0" dirty="0" smtClean="0"/>
              <a:t>Modeling allows students more entry points into an application problem than an algorithm. </a:t>
            </a:r>
          </a:p>
          <a:p>
            <a:r>
              <a:rPr lang="en-US" baseline="0" dirty="0" smtClean="0"/>
              <a:t>What is rigor – write down on a sticky note and hide.</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12</a:t>
            </a:fld>
            <a:endParaRPr lang="en-US"/>
          </a:p>
        </p:txBody>
      </p:sp>
    </p:spTree>
    <p:extLst>
      <p:ext uri="{BB962C8B-B14F-4D97-AF65-F5344CB8AC3E}">
        <p14:creationId xmlns:p14="http://schemas.microsoft.com/office/powerpoint/2010/main" val="1229721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 two and take a minute to read to yourselves.  After reading, does this alter your initial definition of rigor?</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13</a:t>
            </a:fld>
            <a:endParaRPr lang="en-US"/>
          </a:p>
        </p:txBody>
      </p:sp>
    </p:spTree>
    <p:extLst>
      <p:ext uri="{BB962C8B-B14F-4D97-AF65-F5344CB8AC3E}">
        <p14:creationId xmlns:p14="http://schemas.microsoft.com/office/powerpoint/2010/main" val="211666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picking up the pencil?</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16</a:t>
            </a:fld>
            <a:endParaRPr lang="en-US"/>
          </a:p>
        </p:txBody>
      </p:sp>
    </p:spTree>
    <p:extLst>
      <p:ext uri="{BB962C8B-B14F-4D97-AF65-F5344CB8AC3E}">
        <p14:creationId xmlns:p14="http://schemas.microsoft.com/office/powerpoint/2010/main" val="356829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need your DOK chart from the folder. Use the </a:t>
            </a:r>
            <a:r>
              <a:rPr lang="en-US" dirty="0" err="1" smtClean="0"/>
              <a:t>kaplinski</a:t>
            </a:r>
            <a:r>
              <a:rPr lang="en-US" baseline="0" dirty="0" smtClean="0"/>
              <a:t> </a:t>
            </a:r>
            <a:r>
              <a:rPr lang="en-US" baseline="0" dirty="0" err="1" smtClean="0"/>
              <a:t>dok</a:t>
            </a:r>
            <a:r>
              <a:rPr lang="en-US" baseline="0" dirty="0" smtClean="0"/>
              <a:t> examples to show how one problem can be elevated to the next level.</a:t>
            </a:r>
          </a:p>
          <a:p>
            <a:r>
              <a:rPr lang="en-US" baseline="0" dirty="0" smtClean="0"/>
              <a:t>How many steps to solve? Is this independent of the vocabulary? </a:t>
            </a:r>
          </a:p>
          <a:p>
            <a:r>
              <a:rPr lang="en-US" baseline="0" dirty="0" smtClean="0"/>
              <a:t>Now take out the grade 4 </a:t>
            </a:r>
            <a:r>
              <a:rPr lang="en-US" baseline="0" dirty="0" err="1" smtClean="0"/>
              <a:t>easyCBM</a:t>
            </a:r>
            <a:r>
              <a:rPr lang="en-US" baseline="0" dirty="0" smtClean="0"/>
              <a:t> test.</a:t>
            </a:r>
          </a:p>
          <a:p>
            <a:r>
              <a:rPr lang="en-US" baseline="0" dirty="0" smtClean="0"/>
              <a:t>Have participants do the </a:t>
            </a:r>
            <a:r>
              <a:rPr lang="en-US" baseline="0" dirty="0" err="1" smtClean="0"/>
              <a:t>dok</a:t>
            </a:r>
            <a:r>
              <a:rPr lang="en-US" baseline="0" dirty="0" smtClean="0"/>
              <a:t> levels of grade 4 (the number of questions done depends on the time) and use highlighters for specific vocabulary that might be an issue</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17</a:t>
            </a:fld>
            <a:endParaRPr lang="en-US"/>
          </a:p>
        </p:txBody>
      </p:sp>
    </p:spTree>
    <p:extLst>
      <p:ext uri="{BB962C8B-B14F-4D97-AF65-F5344CB8AC3E}">
        <p14:creationId xmlns:p14="http://schemas.microsoft.com/office/powerpoint/2010/main" val="2384900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both multiplication, finding the factor and finding the product</a:t>
            </a:r>
          </a:p>
          <a:p>
            <a:r>
              <a:rPr lang="en-US" dirty="0" smtClean="0"/>
              <a:t>Why not teach simple dividing</a:t>
            </a:r>
            <a:r>
              <a:rPr lang="en-US" baseline="0" dirty="0" smtClean="0"/>
              <a:t> as finding the factor in multiplication</a:t>
            </a:r>
          </a:p>
          <a:p>
            <a:r>
              <a:rPr lang="en-US" baseline="0" dirty="0" smtClean="0"/>
              <a:t>Do you see the DOK and the rigor of one problem compared to the other? Which is more real life and which shows that “thing” called math</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18</a:t>
            </a:fld>
            <a:endParaRPr lang="en-US"/>
          </a:p>
        </p:txBody>
      </p:sp>
    </p:spTree>
    <p:extLst>
      <p:ext uri="{BB962C8B-B14F-4D97-AF65-F5344CB8AC3E}">
        <p14:creationId xmlns:p14="http://schemas.microsoft.com/office/powerpoint/2010/main" val="1185286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on how little these kids are when they start their journey</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19</a:t>
            </a:fld>
            <a:endParaRPr lang="en-US"/>
          </a:p>
        </p:txBody>
      </p:sp>
    </p:spTree>
    <p:extLst>
      <p:ext uri="{BB962C8B-B14F-4D97-AF65-F5344CB8AC3E}">
        <p14:creationId xmlns:p14="http://schemas.microsoft.com/office/powerpoint/2010/main" val="2502216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power point will help you:</a:t>
            </a:r>
          </a:p>
          <a:p>
            <a:pPr marL="174913" indent="-174913">
              <a:buFont typeface="Arial" panose="020B0604020202020204" pitchFamily="34" charset="0"/>
              <a:buChar char="•"/>
            </a:pPr>
            <a:r>
              <a:rPr lang="en-US" baseline="0" dirty="0" smtClean="0"/>
              <a:t>See the types of questions your students are answering in their Easy CBM benchmark assessment</a:t>
            </a:r>
          </a:p>
          <a:p>
            <a:pPr marL="174913" indent="-174913">
              <a:buFont typeface="Arial" panose="020B0604020202020204" pitchFamily="34" charset="0"/>
              <a:buChar char="•"/>
            </a:pPr>
            <a:r>
              <a:rPr lang="en-US" baseline="0" dirty="0" smtClean="0"/>
              <a:t>Use Easy CBM reports to determine strengths and areas to focus on for your students</a:t>
            </a:r>
            <a:endParaRPr lang="en-US" dirty="0"/>
          </a:p>
        </p:txBody>
      </p:sp>
      <p:sp>
        <p:nvSpPr>
          <p:cNvPr id="4" name="Slide Number Placeholder 3"/>
          <p:cNvSpPr>
            <a:spLocks noGrp="1"/>
          </p:cNvSpPr>
          <p:nvPr>
            <p:ph type="sldNum" sz="quarter" idx="10"/>
          </p:nvPr>
        </p:nvSpPr>
        <p:spPr/>
        <p:txBody>
          <a:bodyPr/>
          <a:lstStyle/>
          <a:p>
            <a:fld id="{849A9015-5A11-44C9-9A2E-EE5396DC7DBC}" type="slidenum">
              <a:rPr lang="en-US" smtClean="0"/>
              <a:t>20</a:t>
            </a:fld>
            <a:endParaRPr lang="en-US"/>
          </a:p>
        </p:txBody>
      </p:sp>
    </p:spTree>
    <p:extLst>
      <p:ext uri="{BB962C8B-B14F-4D97-AF65-F5344CB8AC3E}">
        <p14:creationId xmlns:p14="http://schemas.microsoft.com/office/powerpoint/2010/main" val="3701981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hopefully</a:t>
            </a:r>
            <a:r>
              <a:rPr lang="en-US" baseline="0" dirty="0" smtClean="0"/>
              <a:t> I have been able to sway your minds to math…math in terms that the common core standards are meant for increased success, increased understanding of math and increased ability for learning more complex math that is actually relevant.</a:t>
            </a:r>
          </a:p>
          <a:p>
            <a:r>
              <a:rPr lang="en-US" baseline="0" dirty="0" smtClean="0"/>
              <a:t>Four areas that you can target to get the most bang for your buck are above and we will target each.</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21</a:t>
            </a:fld>
            <a:endParaRPr lang="en-US"/>
          </a:p>
        </p:txBody>
      </p:sp>
    </p:spTree>
    <p:extLst>
      <p:ext uri="{BB962C8B-B14F-4D97-AF65-F5344CB8AC3E}">
        <p14:creationId xmlns:p14="http://schemas.microsoft.com/office/powerpoint/2010/main" val="116990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Learning targets are taking the place of an agenda.  Rather than what I would like to accomplish with a list that I understand, learning targets</a:t>
            </a:r>
            <a:r>
              <a:rPr lang="en-US" baseline="0" dirty="0" smtClean="0"/>
              <a:t> keep the teaching and learning focused on the student and what we would like him/her to be able to do.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you all will be wearing two hats today, one of student and one of teacher</a:t>
            </a:r>
            <a:endParaRPr lang="en-US" dirty="0" smtClean="0"/>
          </a:p>
          <a:p>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2</a:t>
            </a:fld>
            <a:endParaRPr lang="en-US"/>
          </a:p>
        </p:txBody>
      </p:sp>
    </p:spTree>
    <p:extLst>
      <p:ext uri="{BB962C8B-B14F-4D97-AF65-F5344CB8AC3E}">
        <p14:creationId xmlns:p14="http://schemas.microsoft.com/office/powerpoint/2010/main" val="970461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use standards, we need to understand the basics of how they are ranked.  You will need the colored</a:t>
            </a:r>
            <a:r>
              <a:rPr lang="en-US" baseline="0" dirty="0" smtClean="0"/>
              <a:t> green/blue/yellow sheet for grade 4.  You have all the grades 3-8 as you may not have a student who is grade 4 and need those additional support scaffolds.</a:t>
            </a:r>
          </a:p>
          <a:p>
            <a:r>
              <a:rPr lang="en-US" baseline="0" dirty="0" smtClean="0"/>
              <a:t>You will also need the grade 4 </a:t>
            </a:r>
            <a:r>
              <a:rPr lang="en-US" baseline="0" dirty="0" err="1" smtClean="0"/>
              <a:t>easyCBM</a:t>
            </a:r>
            <a:r>
              <a:rPr lang="en-US" baseline="0" dirty="0" smtClean="0"/>
              <a:t> test.</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22</a:t>
            </a:fld>
            <a:endParaRPr lang="en-US"/>
          </a:p>
        </p:txBody>
      </p:sp>
    </p:spTree>
    <p:extLst>
      <p:ext uri="{BB962C8B-B14F-4D97-AF65-F5344CB8AC3E}">
        <p14:creationId xmlns:p14="http://schemas.microsoft.com/office/powerpoint/2010/main" val="3297690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from the initial power point. This is the prep work you did for one of your students.</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23</a:t>
            </a:fld>
            <a:endParaRPr lang="en-US"/>
          </a:p>
        </p:txBody>
      </p:sp>
    </p:spTree>
    <p:extLst>
      <p:ext uri="{BB962C8B-B14F-4D97-AF65-F5344CB8AC3E}">
        <p14:creationId xmlns:p14="http://schemas.microsoft.com/office/powerpoint/2010/main" val="3238205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t>
            </a:r>
            <a:r>
              <a:rPr lang="en-US" baseline="0" dirty="0" smtClean="0"/>
              <a:t>data from three students who took the grade four fall benchmark. Review the chart.</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24</a:t>
            </a:fld>
            <a:endParaRPr lang="en-US"/>
          </a:p>
        </p:txBody>
      </p:sp>
    </p:spTree>
    <p:extLst>
      <p:ext uri="{BB962C8B-B14F-4D97-AF65-F5344CB8AC3E}">
        <p14:creationId xmlns:p14="http://schemas.microsoft.com/office/powerpoint/2010/main" val="4294561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standards are the key – the curriculum is the vehicle.</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26</a:t>
            </a:fld>
            <a:endParaRPr lang="en-US"/>
          </a:p>
        </p:txBody>
      </p:sp>
    </p:spTree>
    <p:extLst>
      <p:ext uri="{BB962C8B-B14F-4D97-AF65-F5344CB8AC3E}">
        <p14:creationId xmlns:p14="http://schemas.microsoft.com/office/powerpoint/2010/main" val="1057590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of the three students, go to the task category of the most intervention needed.</a:t>
            </a:r>
            <a:r>
              <a:rPr lang="en-US" baseline="0" dirty="0" smtClean="0"/>
              <a:t> See colored.</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27</a:t>
            </a:fld>
            <a:endParaRPr lang="en-US"/>
          </a:p>
        </p:txBody>
      </p:sp>
    </p:spTree>
    <p:extLst>
      <p:ext uri="{BB962C8B-B14F-4D97-AF65-F5344CB8AC3E}">
        <p14:creationId xmlns:p14="http://schemas.microsoft.com/office/powerpoint/2010/main" val="3794425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t>
            </a:r>
            <a:r>
              <a:rPr lang="en-US" baseline="0" dirty="0" smtClean="0"/>
              <a:t> at the sheet with the green blue and yellow.  I wrote the standards that most closely matched the task category.  The one in bold is the one with the check on the chart. For the second I am not sure yet.</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28</a:t>
            </a:fld>
            <a:endParaRPr lang="en-US"/>
          </a:p>
        </p:txBody>
      </p:sp>
    </p:spTree>
    <p:extLst>
      <p:ext uri="{BB962C8B-B14F-4D97-AF65-F5344CB8AC3E}">
        <p14:creationId xmlns:p14="http://schemas.microsoft.com/office/powerpoint/2010/main" val="2165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Circles indicate post test standards</a:t>
            </a:r>
          </a:p>
          <a:p>
            <a:r>
              <a:rPr lang="en-US" dirty="0" smtClean="0"/>
              <a:t>Bold indicate power standards</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29</a:t>
            </a:fld>
            <a:endParaRPr lang="en-US"/>
          </a:p>
        </p:txBody>
      </p:sp>
    </p:spTree>
    <p:extLst>
      <p:ext uri="{BB962C8B-B14F-4D97-AF65-F5344CB8AC3E}">
        <p14:creationId xmlns:p14="http://schemas.microsoft.com/office/powerpoint/2010/main" val="2105491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Circle indicates</a:t>
            </a:r>
            <a:r>
              <a:rPr lang="en-US" baseline="0" dirty="0" smtClean="0"/>
              <a:t> post test standards</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30</a:t>
            </a:fld>
            <a:endParaRPr lang="en-US"/>
          </a:p>
        </p:txBody>
      </p:sp>
    </p:spTree>
    <p:extLst>
      <p:ext uri="{BB962C8B-B14F-4D97-AF65-F5344CB8AC3E}">
        <p14:creationId xmlns:p14="http://schemas.microsoft.com/office/powerpoint/2010/main" val="1315429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examine the next step for each of our three students.  Notice each of the three</a:t>
            </a:r>
            <a:r>
              <a:rPr lang="en-US" baseline="0" dirty="0" smtClean="0"/>
              <a:t> will have different outcomes based on the exam</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31</a:t>
            </a:fld>
            <a:endParaRPr lang="en-US"/>
          </a:p>
        </p:txBody>
      </p:sp>
    </p:spTree>
    <p:extLst>
      <p:ext uri="{BB962C8B-B14F-4D97-AF65-F5344CB8AC3E}">
        <p14:creationId xmlns:p14="http://schemas.microsoft.com/office/powerpoint/2010/main" val="3984190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out the test.  Look at questions 5 and 6. they</a:t>
            </a:r>
            <a:r>
              <a:rPr lang="en-US" baseline="0" dirty="0" smtClean="0"/>
              <a:t> both go directly to a standard.  In fact that standard is a “power standard” so it would be something you would work on </a:t>
            </a:r>
            <a:r>
              <a:rPr lang="en-US" baseline="0" dirty="0" err="1" smtClean="0"/>
              <a:t>wth</a:t>
            </a:r>
            <a:r>
              <a:rPr lang="en-US" baseline="0" dirty="0" smtClean="0"/>
              <a:t> your student.  </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32</a:t>
            </a:fld>
            <a:endParaRPr lang="en-US"/>
          </a:p>
        </p:txBody>
      </p:sp>
    </p:spTree>
    <p:extLst>
      <p:ext uri="{BB962C8B-B14F-4D97-AF65-F5344CB8AC3E}">
        <p14:creationId xmlns:p14="http://schemas.microsoft.com/office/powerpoint/2010/main" val="2358717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opening exercise today will have to do</a:t>
            </a:r>
            <a:r>
              <a:rPr lang="en-US" baseline="0" dirty="0" smtClean="0"/>
              <a:t> with fractions……..Please take out the 4 by 6 grid from your folders. </a:t>
            </a:r>
            <a:r>
              <a:rPr lang="en-US" dirty="0" smtClean="0"/>
              <a:t>Ask participants to shade in 3/8 of the diagram any way they want.</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3</a:t>
            </a:fld>
            <a:endParaRPr lang="en-US"/>
          </a:p>
        </p:txBody>
      </p:sp>
    </p:spTree>
    <p:extLst>
      <p:ext uri="{BB962C8B-B14F-4D97-AF65-F5344CB8AC3E}">
        <p14:creationId xmlns:p14="http://schemas.microsoft.com/office/powerpoint/2010/main" val="1948491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look at the other four questions.  Are they fractions or</a:t>
            </a:r>
            <a:r>
              <a:rPr lang="en-US" baseline="0" dirty="0" smtClean="0"/>
              <a:t> base ten? They all seem to be decimal comparisons or decimals and fractions.</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33</a:t>
            </a:fld>
            <a:endParaRPr lang="en-US"/>
          </a:p>
        </p:txBody>
      </p:sp>
    </p:spTree>
    <p:extLst>
      <p:ext uri="{BB962C8B-B14F-4D97-AF65-F5344CB8AC3E}">
        <p14:creationId xmlns:p14="http://schemas.microsoft.com/office/powerpoint/2010/main" val="360589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when we look at the standard that goes with this, it is post test.  Should we spend time on it now?</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34</a:t>
            </a:fld>
            <a:endParaRPr lang="en-US"/>
          </a:p>
        </p:txBody>
      </p:sp>
    </p:spTree>
    <p:extLst>
      <p:ext uri="{BB962C8B-B14F-4D97-AF65-F5344CB8AC3E}">
        <p14:creationId xmlns:p14="http://schemas.microsoft.com/office/powerpoint/2010/main" val="535527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R has all of these which are post test (circled)</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35</a:t>
            </a:fld>
            <a:endParaRPr lang="en-US"/>
          </a:p>
        </p:txBody>
      </p:sp>
    </p:spTree>
    <p:extLst>
      <p:ext uri="{BB962C8B-B14F-4D97-AF65-F5344CB8AC3E}">
        <p14:creationId xmlns:p14="http://schemas.microsoft.com/office/powerpoint/2010/main" val="2707906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Decimal fraction comparisons – post test</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36</a:t>
            </a:fld>
            <a:endParaRPr lang="en-US"/>
          </a:p>
        </p:txBody>
      </p:sp>
    </p:spTree>
    <p:extLst>
      <p:ext uri="{BB962C8B-B14F-4D97-AF65-F5344CB8AC3E}">
        <p14:creationId xmlns:p14="http://schemas.microsoft.com/office/powerpoint/2010/main" val="1772832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look at the two that are straight fraction and see that this is a “power standard”.  First thing to focus on in tutoring.</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37</a:t>
            </a:fld>
            <a:endParaRPr lang="en-US"/>
          </a:p>
        </p:txBody>
      </p:sp>
    </p:spTree>
    <p:extLst>
      <p:ext uri="{BB962C8B-B14F-4D97-AF65-F5344CB8AC3E}">
        <p14:creationId xmlns:p14="http://schemas.microsoft.com/office/powerpoint/2010/main" val="2019304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two are as we said earlier, post test.</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38</a:t>
            </a:fld>
            <a:endParaRPr lang="en-US"/>
          </a:p>
        </p:txBody>
      </p:sp>
    </p:spTree>
    <p:extLst>
      <p:ext uri="{BB962C8B-B14F-4D97-AF65-F5344CB8AC3E}">
        <p14:creationId xmlns:p14="http://schemas.microsoft.com/office/powerpoint/2010/main" val="3467902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M has no green, half of supporting is post test.  So lets look at the three in measurement and data</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39</a:t>
            </a:fld>
            <a:endParaRPr lang="en-US"/>
          </a:p>
        </p:txBody>
      </p:sp>
    </p:spTree>
    <p:extLst>
      <p:ext uri="{BB962C8B-B14F-4D97-AF65-F5344CB8AC3E}">
        <p14:creationId xmlns:p14="http://schemas.microsoft.com/office/powerpoint/2010/main" val="3992549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 starting point</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41</a:t>
            </a:fld>
            <a:endParaRPr lang="en-US"/>
          </a:p>
        </p:txBody>
      </p:sp>
    </p:spTree>
    <p:extLst>
      <p:ext uri="{BB962C8B-B14F-4D97-AF65-F5344CB8AC3E}">
        <p14:creationId xmlns:p14="http://schemas.microsoft.com/office/powerpoint/2010/main" val="2082093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Angle measurements – what do you think?</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42</a:t>
            </a:fld>
            <a:endParaRPr lang="en-US"/>
          </a:p>
        </p:txBody>
      </p:sp>
    </p:spTree>
    <p:extLst>
      <p:ext uri="{BB962C8B-B14F-4D97-AF65-F5344CB8AC3E}">
        <p14:creationId xmlns:p14="http://schemas.microsoft.com/office/powerpoint/2010/main" val="1660603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 test</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43</a:t>
            </a:fld>
            <a:endParaRPr lang="en-US"/>
          </a:p>
        </p:txBody>
      </p:sp>
    </p:spTree>
    <p:extLst>
      <p:ext uri="{BB962C8B-B14F-4D97-AF65-F5344CB8AC3E}">
        <p14:creationId xmlns:p14="http://schemas.microsoft.com/office/powerpoint/2010/main" val="916170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way I shaded in three-eighths</a:t>
            </a:r>
            <a:r>
              <a:rPr lang="en-US" baseline="0" dirty="0" smtClean="0"/>
              <a:t> when I was given this task in a workshop sitting in your positions. I counted out 8 squares and shaded in 3 of them, then did the same again and then again. Yes this is nine – twenty fourths, and it is also 3 eighths. Have participants get up and do a gallery walk to see how other people shaded in their three-eighths.</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4</a:t>
            </a:fld>
            <a:endParaRPr lang="en-US"/>
          </a:p>
        </p:txBody>
      </p:sp>
    </p:spTree>
    <p:extLst>
      <p:ext uri="{BB962C8B-B14F-4D97-AF65-F5344CB8AC3E}">
        <p14:creationId xmlns:p14="http://schemas.microsoft.com/office/powerpoint/2010/main" val="3812697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found starting points for two students and what about the third?</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44</a:t>
            </a:fld>
            <a:endParaRPr lang="en-US"/>
          </a:p>
        </p:txBody>
      </p:sp>
    </p:spTree>
    <p:extLst>
      <p:ext uri="{BB962C8B-B14F-4D97-AF65-F5344CB8AC3E}">
        <p14:creationId xmlns:p14="http://schemas.microsoft.com/office/powerpoint/2010/main" val="42386461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45</a:t>
            </a:fld>
            <a:endParaRPr lang="en-US"/>
          </a:p>
        </p:txBody>
      </p:sp>
    </p:spTree>
    <p:extLst>
      <p:ext uri="{BB962C8B-B14F-4D97-AF65-F5344CB8AC3E}">
        <p14:creationId xmlns:p14="http://schemas.microsoft.com/office/powerpoint/2010/main" val="15263131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go to plan B.</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47</a:t>
            </a:fld>
            <a:endParaRPr lang="en-US"/>
          </a:p>
        </p:txBody>
      </p:sp>
    </p:spTree>
    <p:extLst>
      <p:ext uri="{BB962C8B-B14F-4D97-AF65-F5344CB8AC3E}">
        <p14:creationId xmlns:p14="http://schemas.microsoft.com/office/powerpoint/2010/main" val="37880509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Fluency and working memory  computational fluency and procedural fluency</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48</a:t>
            </a:fld>
            <a:endParaRPr lang="en-US"/>
          </a:p>
        </p:txBody>
      </p:sp>
    </p:spTree>
    <p:extLst>
      <p:ext uri="{BB962C8B-B14F-4D97-AF65-F5344CB8AC3E}">
        <p14:creationId xmlns:p14="http://schemas.microsoft.com/office/powerpoint/2010/main" val="16713636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grade 6 example of procedural fluency and working memory.</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49</a:t>
            </a:fld>
            <a:endParaRPr lang="en-US"/>
          </a:p>
        </p:txBody>
      </p:sp>
    </p:spTree>
    <p:extLst>
      <p:ext uri="{BB962C8B-B14F-4D97-AF65-F5344CB8AC3E}">
        <p14:creationId xmlns:p14="http://schemas.microsoft.com/office/powerpoint/2010/main" val="30659223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50</a:t>
            </a:fld>
            <a:endParaRPr lang="en-US"/>
          </a:p>
        </p:txBody>
      </p:sp>
    </p:spTree>
    <p:extLst>
      <p:ext uri="{BB962C8B-B14F-4D97-AF65-F5344CB8AC3E}">
        <p14:creationId xmlns:p14="http://schemas.microsoft.com/office/powerpoint/2010/main" val="13303858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students do not need </a:t>
            </a:r>
            <a:r>
              <a:rPr lang="en-US" dirty="0" err="1" smtClean="0"/>
              <a:t>reteaching</a:t>
            </a:r>
            <a:r>
              <a:rPr lang="en-US" dirty="0" smtClean="0"/>
              <a:t>, they need gaps filled in. for example</a:t>
            </a:r>
            <a:r>
              <a:rPr lang="en-US" baseline="0" dirty="0" smtClean="0"/>
              <a:t> if I give you directions on how to put together a bed frame and you do not know what an </a:t>
            </a:r>
            <a:r>
              <a:rPr lang="en-US" baseline="0" dirty="0" err="1" smtClean="0"/>
              <a:t>allen</a:t>
            </a:r>
            <a:r>
              <a:rPr lang="en-US" baseline="0" dirty="0" smtClean="0"/>
              <a:t> wrench is…</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51</a:t>
            </a:fld>
            <a:endParaRPr lang="en-US"/>
          </a:p>
        </p:txBody>
      </p:sp>
    </p:spTree>
    <p:extLst>
      <p:ext uri="{BB962C8B-B14F-4D97-AF65-F5344CB8AC3E}">
        <p14:creationId xmlns:p14="http://schemas.microsoft.com/office/powerpoint/2010/main" val="40142084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Definitions of foundations</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52</a:t>
            </a:fld>
            <a:endParaRPr lang="en-US"/>
          </a:p>
        </p:txBody>
      </p:sp>
    </p:spTree>
    <p:extLst>
      <p:ext uri="{BB962C8B-B14F-4D97-AF65-F5344CB8AC3E}">
        <p14:creationId xmlns:p14="http://schemas.microsoft.com/office/powerpoint/2010/main" val="26293889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were foundational standards mapped</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53</a:t>
            </a:fld>
            <a:endParaRPr lang="en-US"/>
          </a:p>
        </p:txBody>
      </p:sp>
    </p:spTree>
    <p:extLst>
      <p:ext uri="{BB962C8B-B14F-4D97-AF65-F5344CB8AC3E}">
        <p14:creationId xmlns:p14="http://schemas.microsoft.com/office/powerpoint/2010/main" val="35044204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take a look at this problem…what could some foundations be missing from the student</a:t>
            </a:r>
            <a:r>
              <a:rPr lang="en-US" baseline="0" dirty="0" smtClean="0"/>
              <a:t> being able to completely understand what the situation is and asked to do</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54</a:t>
            </a:fld>
            <a:endParaRPr lang="en-US"/>
          </a:p>
        </p:txBody>
      </p:sp>
    </p:spTree>
    <p:extLst>
      <p:ext uri="{BB962C8B-B14F-4D97-AF65-F5344CB8AC3E}">
        <p14:creationId xmlns:p14="http://schemas.microsoft.com/office/powerpoint/2010/main" val="1163413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activity we just did, can help</a:t>
            </a:r>
            <a:r>
              <a:rPr lang="en-US" baseline="0" dirty="0" smtClean="0"/>
              <a:t> to explain the shift in math instruction from traditional to common core</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5</a:t>
            </a:fld>
            <a:endParaRPr lang="en-US"/>
          </a:p>
        </p:txBody>
      </p:sp>
    </p:spTree>
    <p:extLst>
      <p:ext uri="{BB962C8B-B14F-4D97-AF65-F5344CB8AC3E}">
        <p14:creationId xmlns:p14="http://schemas.microsoft.com/office/powerpoint/2010/main" val="3729678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this student is to focus on place value for </a:t>
            </a:r>
            <a:r>
              <a:rPr lang="en-US" dirty="0" err="1" smtClean="0"/>
              <a:t>multidigit</a:t>
            </a:r>
            <a:r>
              <a:rPr lang="en-US" dirty="0" smtClean="0"/>
              <a:t> whole numbers? Perhaps a foundation</a:t>
            </a:r>
            <a:r>
              <a:rPr lang="en-US" baseline="0" dirty="0" smtClean="0"/>
              <a:t> is missing</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55</a:t>
            </a:fld>
            <a:endParaRPr lang="en-US"/>
          </a:p>
        </p:txBody>
      </p:sp>
    </p:spTree>
    <p:extLst>
      <p:ext uri="{BB962C8B-B14F-4D97-AF65-F5344CB8AC3E}">
        <p14:creationId xmlns:p14="http://schemas.microsoft.com/office/powerpoint/2010/main" val="14141342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coherence……ask participants to write this down as they may want to use and explore during the work time.  Then go and show</a:t>
            </a:r>
            <a:r>
              <a:rPr lang="en-US" baseline="0" dirty="0" smtClean="0"/>
              <a:t> the site.</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56</a:t>
            </a:fld>
            <a:endParaRPr lang="en-US"/>
          </a:p>
        </p:txBody>
      </p:sp>
    </p:spTree>
    <p:extLst>
      <p:ext uri="{BB962C8B-B14F-4D97-AF65-F5344CB8AC3E}">
        <p14:creationId xmlns:p14="http://schemas.microsoft.com/office/powerpoint/2010/main" val="14639392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 basics and then to the coherence map.</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57</a:t>
            </a:fld>
            <a:endParaRPr lang="en-US"/>
          </a:p>
        </p:txBody>
      </p:sp>
    </p:spTree>
    <p:extLst>
      <p:ext uri="{BB962C8B-B14F-4D97-AF65-F5344CB8AC3E}">
        <p14:creationId xmlns:p14="http://schemas.microsoft.com/office/powerpoint/2010/main" val="31543692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time as a student - </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60</a:t>
            </a:fld>
            <a:endParaRPr lang="en-US"/>
          </a:p>
        </p:txBody>
      </p:sp>
    </p:spTree>
    <p:extLst>
      <p:ext uri="{BB962C8B-B14F-4D97-AF65-F5344CB8AC3E}">
        <p14:creationId xmlns:p14="http://schemas.microsoft.com/office/powerpoint/2010/main" val="35071108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out the glossary of terms from engage </a:t>
            </a:r>
            <a:r>
              <a:rPr lang="en-US" dirty="0" err="1" smtClean="0"/>
              <a:t>ny</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63</a:t>
            </a:fld>
            <a:endParaRPr lang="en-US"/>
          </a:p>
        </p:txBody>
      </p:sp>
    </p:spTree>
    <p:extLst>
      <p:ext uri="{BB962C8B-B14F-4D97-AF65-F5344CB8AC3E}">
        <p14:creationId xmlns:p14="http://schemas.microsoft.com/office/powerpoint/2010/main" val="7505345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closure</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68</a:t>
            </a:fld>
            <a:endParaRPr lang="en-US"/>
          </a:p>
        </p:txBody>
      </p:sp>
    </p:spTree>
    <p:extLst>
      <p:ext uri="{BB962C8B-B14F-4D97-AF65-F5344CB8AC3E}">
        <p14:creationId xmlns:p14="http://schemas.microsoft.com/office/powerpoint/2010/main" val="38580922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69</a:t>
            </a:fld>
            <a:endParaRPr lang="en-US"/>
          </a:p>
        </p:txBody>
      </p:sp>
    </p:spTree>
    <p:extLst>
      <p:ext uri="{BB962C8B-B14F-4D97-AF65-F5344CB8AC3E}">
        <p14:creationId xmlns:p14="http://schemas.microsoft.com/office/powerpoint/2010/main" val="3259338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a:t>
            </a:r>
            <a:r>
              <a:rPr lang="en-US" baseline="0" dirty="0" smtClean="0"/>
              <a:t> the video. Could you learn how to add and subtract fractions without understanding what a fraction really is?</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6</a:t>
            </a:fld>
            <a:endParaRPr lang="en-US"/>
          </a:p>
        </p:txBody>
      </p:sp>
    </p:spTree>
    <p:extLst>
      <p:ext uri="{BB962C8B-B14F-4D97-AF65-F5344CB8AC3E}">
        <p14:creationId xmlns:p14="http://schemas.microsoft.com/office/powerpoint/2010/main" val="47787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Show the pattern  - 10 seconds to memorize. No writing them down. Can they give the next number in the </a:t>
            </a:r>
            <a:r>
              <a:rPr lang="en-US" baseline="0" dirty="0" err="1" smtClean="0"/>
              <a:t>pattern?Revealand</a:t>
            </a:r>
            <a:r>
              <a:rPr lang="en-US" baseline="0" dirty="0" smtClean="0"/>
              <a:t> get people to understand random vs number sense. </a:t>
            </a:r>
            <a:r>
              <a:rPr lang="en-US" dirty="0" smtClean="0"/>
              <a:t>Random memorized</a:t>
            </a:r>
            <a:r>
              <a:rPr lang="en-US" baseline="0" dirty="0" smtClean="0"/>
              <a:t> or pattern – which is easier, which has the numbers making more sense? The focus of the common core in number sense…</a:t>
            </a:r>
            <a:endParaRPr lang="en-US" dirty="0" smtClean="0"/>
          </a:p>
          <a:p>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7</a:t>
            </a:fld>
            <a:endParaRPr lang="en-US"/>
          </a:p>
        </p:txBody>
      </p:sp>
    </p:spTree>
    <p:extLst>
      <p:ext uri="{BB962C8B-B14F-4D97-AF65-F5344CB8AC3E}">
        <p14:creationId xmlns:p14="http://schemas.microsoft.com/office/powerpoint/2010/main" val="2278671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this is what math is all about. This is how math now builds on itself. Numbers and operations – and the number sense associated with it is a major shift in the teaching and learning of math.  One of the premises is</a:t>
            </a:r>
            <a:r>
              <a:rPr lang="en-US" baseline="0" dirty="0" smtClean="0"/>
              <a:t> that if a student develops a strong foundation in number sense, then there will always be an avenue to engage in independent thinking rather than learned helplessness. Strategies and modeling are key.</a:t>
            </a:r>
            <a:endParaRPr lang="en-US" dirty="0" smtClean="0"/>
          </a:p>
          <a:p>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8</a:t>
            </a:fld>
            <a:endParaRPr lang="en-US"/>
          </a:p>
        </p:txBody>
      </p:sp>
    </p:spTree>
    <p:extLst>
      <p:ext uri="{BB962C8B-B14F-4D97-AF65-F5344CB8AC3E}">
        <p14:creationId xmlns:p14="http://schemas.microsoft.com/office/powerpoint/2010/main" val="4023233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coherence……ask participants to write this down as they may want to use and explore during the work time.  Then go and show</a:t>
            </a:r>
            <a:r>
              <a:rPr lang="en-US" baseline="0" dirty="0" smtClean="0"/>
              <a:t> the site.</a:t>
            </a:r>
            <a:endParaRPr lang="en-US" dirty="0"/>
          </a:p>
        </p:txBody>
      </p:sp>
      <p:sp>
        <p:nvSpPr>
          <p:cNvPr id="4" name="Slide Number Placeholder 3"/>
          <p:cNvSpPr>
            <a:spLocks noGrp="1"/>
          </p:cNvSpPr>
          <p:nvPr>
            <p:ph type="sldNum" sz="quarter" idx="10"/>
          </p:nvPr>
        </p:nvSpPr>
        <p:spPr/>
        <p:txBody>
          <a:bodyPr/>
          <a:lstStyle/>
          <a:p>
            <a:fld id="{C53775E4-4C7E-4072-A846-5AC3D0F9AF74}" type="slidenum">
              <a:rPr lang="en-US" smtClean="0"/>
              <a:t>9</a:t>
            </a:fld>
            <a:endParaRPr lang="en-US"/>
          </a:p>
        </p:txBody>
      </p:sp>
    </p:spTree>
    <p:extLst>
      <p:ext uri="{BB962C8B-B14F-4D97-AF65-F5344CB8AC3E}">
        <p14:creationId xmlns:p14="http://schemas.microsoft.com/office/powerpoint/2010/main" val="280842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AB21362-89B3-4421-91AA-1230767F2D24}" type="datetimeFigureOut">
              <a:rPr lang="en-US" smtClean="0"/>
              <a:t>12/12/2016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ED1894F-1BB2-4356-983D-1A826232AC0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032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21362-89B3-4421-91AA-1230767F2D24}"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1894F-1BB2-4356-983D-1A826232AC07}" type="slidenum">
              <a:rPr lang="en-US" smtClean="0"/>
              <a:t>‹#›</a:t>
            </a:fld>
            <a:endParaRPr lang="en-US"/>
          </a:p>
        </p:txBody>
      </p:sp>
    </p:spTree>
    <p:extLst>
      <p:ext uri="{BB962C8B-B14F-4D97-AF65-F5344CB8AC3E}">
        <p14:creationId xmlns:p14="http://schemas.microsoft.com/office/powerpoint/2010/main" val="231550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21362-89B3-4421-91AA-1230767F2D2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1894F-1BB2-4356-983D-1A826232AC0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8224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21362-89B3-4421-91AA-1230767F2D2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1894F-1BB2-4356-983D-1A826232AC0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0907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21362-89B3-4421-91AA-1230767F2D2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1894F-1BB2-4356-983D-1A826232AC07}" type="slidenum">
              <a:rPr lang="en-US" smtClean="0"/>
              <a:t>‹#›</a:t>
            </a:fld>
            <a:endParaRPr lang="en-US"/>
          </a:p>
        </p:txBody>
      </p:sp>
    </p:spTree>
    <p:extLst>
      <p:ext uri="{BB962C8B-B14F-4D97-AF65-F5344CB8AC3E}">
        <p14:creationId xmlns:p14="http://schemas.microsoft.com/office/powerpoint/2010/main" val="3184361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21362-89B3-4421-91AA-1230767F2D2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1894F-1BB2-4356-983D-1A826232AC0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738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21362-89B3-4421-91AA-1230767F2D2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1894F-1BB2-4356-983D-1A826232AC0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0329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B21362-89B3-4421-91AA-1230767F2D2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1894F-1BB2-4356-983D-1A826232AC0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0753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B21362-89B3-4421-91AA-1230767F2D2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1894F-1BB2-4356-983D-1A826232AC0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877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B21362-89B3-4421-91AA-1230767F2D2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1894F-1BB2-4356-983D-1A826232AC07}" type="slidenum">
              <a:rPr lang="en-US" smtClean="0"/>
              <a:t>‹#›</a:t>
            </a:fld>
            <a:endParaRPr lang="en-US"/>
          </a:p>
        </p:txBody>
      </p:sp>
    </p:spTree>
    <p:extLst>
      <p:ext uri="{BB962C8B-B14F-4D97-AF65-F5344CB8AC3E}">
        <p14:creationId xmlns:p14="http://schemas.microsoft.com/office/powerpoint/2010/main" val="2867021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21362-89B3-4421-91AA-1230767F2D2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1894F-1BB2-4356-983D-1A826232AC0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2785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B21362-89B3-4421-91AA-1230767F2D24}"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1894F-1BB2-4356-983D-1A826232AC07}" type="slidenum">
              <a:rPr lang="en-US" smtClean="0"/>
              <a:t>‹#›</a:t>
            </a:fld>
            <a:endParaRPr lang="en-US"/>
          </a:p>
        </p:txBody>
      </p:sp>
    </p:spTree>
    <p:extLst>
      <p:ext uri="{BB962C8B-B14F-4D97-AF65-F5344CB8AC3E}">
        <p14:creationId xmlns:p14="http://schemas.microsoft.com/office/powerpoint/2010/main" val="178467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B21362-89B3-4421-91AA-1230767F2D24}" type="datetimeFigureOut">
              <a:rPr lang="en-US" smtClean="0"/>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D1894F-1BB2-4356-983D-1A826232AC0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2643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B21362-89B3-4421-91AA-1230767F2D24}" type="datetimeFigureOut">
              <a:rPr lang="en-US" smtClean="0"/>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D1894F-1BB2-4356-983D-1A826232AC0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9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21362-89B3-4421-91AA-1230767F2D24}" type="datetimeFigureOut">
              <a:rPr lang="en-US" smtClean="0"/>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D1894F-1BB2-4356-983D-1A826232AC07}" type="slidenum">
              <a:rPr lang="en-US" smtClean="0"/>
              <a:t>‹#›</a:t>
            </a:fld>
            <a:endParaRPr lang="en-US"/>
          </a:p>
        </p:txBody>
      </p:sp>
    </p:spTree>
    <p:extLst>
      <p:ext uri="{BB962C8B-B14F-4D97-AF65-F5344CB8AC3E}">
        <p14:creationId xmlns:p14="http://schemas.microsoft.com/office/powerpoint/2010/main" val="139888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21362-89B3-4421-91AA-1230767F2D24}"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1894F-1BB2-4356-983D-1A826232AC0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734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21362-89B3-4421-91AA-1230767F2D24}"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1894F-1BB2-4356-983D-1A826232AC07}" type="slidenum">
              <a:rPr lang="en-US" smtClean="0"/>
              <a:t>‹#›</a:t>
            </a:fld>
            <a:endParaRPr lang="en-US"/>
          </a:p>
        </p:txBody>
      </p:sp>
    </p:spTree>
    <p:extLst>
      <p:ext uri="{BB962C8B-B14F-4D97-AF65-F5344CB8AC3E}">
        <p14:creationId xmlns:p14="http://schemas.microsoft.com/office/powerpoint/2010/main" val="2173671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B21362-89B3-4421-91AA-1230767F2D24}" type="datetimeFigureOut">
              <a:rPr lang="en-US" smtClean="0"/>
              <a:t>12/12/2016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D1894F-1BB2-4356-983D-1A826232AC07}" type="slidenum">
              <a:rPr lang="en-US" smtClean="0"/>
              <a:t>‹#›</a:t>
            </a:fld>
            <a:endParaRPr lang="en-US"/>
          </a:p>
        </p:txBody>
      </p:sp>
    </p:spTree>
    <p:extLst>
      <p:ext uri="{BB962C8B-B14F-4D97-AF65-F5344CB8AC3E}">
        <p14:creationId xmlns:p14="http://schemas.microsoft.com/office/powerpoint/2010/main" val="1369281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ngageny.org/sites/default/files/resource/attachments/how_to_implement_a_story_of_unit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http://www.theatlantic.com/video/index/500771/the-challenges-of-educating-the-children-of-migrant-workers/"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engageny.org/resource/mathematics-fluency-support-grades-6-8"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www.chariho.k12.ri.us/sites/default/files/4thgrade_games_4.1.14.pdf" TargetMode="External"/><Relationship Id="rId4" Type="http://schemas.openxmlformats.org/officeDocument/2006/relationships/hyperlink" Target="https://www.engageny.org/search-site?search=math+fluencie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jeffbaumes.github.io/standard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hyperlink" Target="http://achievethecore.org/" TargetMode="External"/></Relationships>
</file>

<file path=ppt/slides/_rels/slide58.xml.rels><?xml version="1.0" encoding="UTF-8" standalone="yes"?>
<Relationships xmlns="http://schemas.openxmlformats.org/package/2006/relationships"><Relationship Id="rId2" Type="http://schemas.openxmlformats.org/officeDocument/2006/relationships/hyperlink" Target="https://edpuzzle.com/"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g0nuomCCu9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6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67.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6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hyperlink" Target="http://achievethecore.org/aligned/?s=Focu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jeffbaumes.github.io/standar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Math Matters</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692398" y="3657597"/>
            <a:ext cx="6815669" cy="465829"/>
          </a:xfrm>
        </p:spPr>
        <p:txBody>
          <a:bodyPr/>
          <a:lstStyle/>
          <a:p>
            <a:r>
              <a:rPr lang="en-US" b="1" dirty="0" smtClean="0"/>
              <a:t>Math Instruction/Learning for 21 Century Students</a:t>
            </a:r>
            <a:endParaRPr lang="en-US" b="1" dirty="0"/>
          </a:p>
        </p:txBody>
      </p:sp>
      <p:pic>
        <p:nvPicPr>
          <p:cNvPr id="4" name="Picture 3"/>
          <p:cNvPicPr>
            <a:picLocks noChangeAspect="1"/>
          </p:cNvPicPr>
          <p:nvPr/>
        </p:nvPicPr>
        <p:blipFill>
          <a:blip r:embed="rId3"/>
          <a:stretch>
            <a:fillRect/>
          </a:stretch>
        </p:blipFill>
        <p:spPr>
          <a:xfrm>
            <a:off x="10354988" y="5308102"/>
            <a:ext cx="1176630" cy="902286"/>
          </a:xfrm>
          <a:prstGeom prst="rect">
            <a:avLst/>
          </a:prstGeom>
        </p:spPr>
      </p:pic>
      <p:sp>
        <p:nvSpPr>
          <p:cNvPr id="5" name="TextBox 4"/>
          <p:cNvSpPr txBox="1"/>
          <p:nvPr/>
        </p:nvSpPr>
        <p:spPr>
          <a:xfrm>
            <a:off x="658760" y="5841056"/>
            <a:ext cx="4660491" cy="369332"/>
          </a:xfrm>
          <a:prstGeom prst="rect">
            <a:avLst/>
          </a:prstGeom>
          <a:noFill/>
        </p:spPr>
        <p:txBody>
          <a:bodyPr wrap="square" rtlCol="0">
            <a:spAutoFit/>
          </a:bodyPr>
          <a:lstStyle/>
          <a:p>
            <a:r>
              <a:rPr lang="en-US" dirty="0" smtClean="0"/>
              <a:t>Suzanne K. Fox     sfox@oswegoboces.org</a:t>
            </a:r>
            <a:endParaRPr lang="en-US" dirty="0"/>
          </a:p>
        </p:txBody>
      </p:sp>
    </p:spTree>
    <p:extLst>
      <p:ext uri="{BB962C8B-B14F-4D97-AF65-F5344CB8AC3E}">
        <p14:creationId xmlns:p14="http://schemas.microsoft.com/office/powerpoint/2010/main" val="4287418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48266" y="1346228"/>
            <a:ext cx="5096260" cy="4657197"/>
          </a:xfrm>
          <a:prstGeom prst="rect">
            <a:avLst/>
          </a:prstGeom>
        </p:spPr>
      </p:pic>
      <p:sp>
        <p:nvSpPr>
          <p:cNvPr id="3" name="Rectangle 2"/>
          <p:cNvSpPr/>
          <p:nvPr/>
        </p:nvSpPr>
        <p:spPr>
          <a:xfrm>
            <a:off x="6423377" y="1782001"/>
            <a:ext cx="3838223" cy="3785652"/>
          </a:xfrm>
          <a:prstGeom prst="rect">
            <a:avLst/>
          </a:prstGeom>
        </p:spPr>
        <p:txBody>
          <a:bodyPr wrap="square">
            <a:spAutoFit/>
          </a:bodyPr>
          <a:lstStyle/>
          <a:p>
            <a:r>
              <a:rPr lang="en-US" sz="2400" b="1" dirty="0" smtClean="0"/>
              <a:t>Grade 2 note: </a:t>
            </a:r>
            <a:r>
              <a:rPr lang="en-US" sz="2400" b="1" dirty="0"/>
              <a:t>By end of year, know from memory all sums of two one‐digit numbers 2 </a:t>
            </a:r>
            <a:endParaRPr lang="en-US" sz="2400" b="1" dirty="0" smtClean="0"/>
          </a:p>
          <a:p>
            <a:endParaRPr lang="en-US" sz="2400" b="1" dirty="0"/>
          </a:p>
          <a:p>
            <a:endParaRPr lang="en-US" sz="2400" b="1" dirty="0" smtClean="0"/>
          </a:p>
          <a:p>
            <a:r>
              <a:rPr lang="en-US" sz="2400" b="1" dirty="0" smtClean="0"/>
              <a:t>Grade 3 note:  By </a:t>
            </a:r>
            <a:r>
              <a:rPr lang="en-US" sz="2400" b="1" dirty="0"/>
              <a:t>end of year, know from memory all products of two one‐digit numbers</a:t>
            </a:r>
          </a:p>
        </p:txBody>
      </p:sp>
      <p:sp>
        <p:nvSpPr>
          <p:cNvPr id="4" name="Rounded Rectangle 3"/>
          <p:cNvSpPr/>
          <p:nvPr/>
        </p:nvSpPr>
        <p:spPr>
          <a:xfrm>
            <a:off x="6355643" y="1654116"/>
            <a:ext cx="3973690" cy="4041422"/>
          </a:xfrm>
          <a:prstGeom prst="roundRect">
            <a:avLst/>
          </a:prstGeom>
          <a:solidFill>
            <a:schemeClr val="accent6">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999109" y="852296"/>
            <a:ext cx="4120444" cy="646331"/>
          </a:xfrm>
          <a:prstGeom prst="rect">
            <a:avLst/>
          </a:prstGeom>
          <a:noFill/>
        </p:spPr>
        <p:txBody>
          <a:bodyPr wrap="square" rtlCol="0">
            <a:spAutoFit/>
          </a:bodyPr>
          <a:lstStyle/>
          <a:p>
            <a:r>
              <a:rPr lang="en-US" sz="3600" b="1" dirty="0" smtClean="0">
                <a:solidFill>
                  <a:srgbClr val="C00000"/>
                </a:solidFill>
                <a:effectLst>
                  <a:outerShdw blurRad="38100" dist="38100" dir="2700000" algn="tl">
                    <a:srgbClr val="000000">
                      <a:alpha val="43137"/>
                    </a:srgbClr>
                  </a:outerShdw>
                </a:effectLst>
              </a:rPr>
              <a:t>Automaticity</a:t>
            </a:r>
            <a:endParaRPr lang="en-US" sz="3600" b="1" dirty="0">
              <a:solidFill>
                <a:srgbClr val="C00000"/>
              </a:solidFill>
              <a:effectLst>
                <a:outerShdw blurRad="38100" dist="38100" dir="2700000" algn="tl">
                  <a:srgbClr val="000000">
                    <a:alpha val="43137"/>
                  </a:srgbClr>
                </a:outerShdw>
              </a:effectLst>
            </a:endParaRPr>
          </a:p>
        </p:txBody>
      </p:sp>
      <p:sp>
        <p:nvSpPr>
          <p:cNvPr id="6" name="TextBox 5"/>
          <p:cNvSpPr txBox="1"/>
          <p:nvPr/>
        </p:nvSpPr>
        <p:spPr>
          <a:xfrm>
            <a:off x="2387599" y="852297"/>
            <a:ext cx="4120444" cy="646331"/>
          </a:xfrm>
          <a:prstGeom prst="rect">
            <a:avLst/>
          </a:prstGeom>
          <a:noFill/>
        </p:spPr>
        <p:txBody>
          <a:bodyPr wrap="square" rtlCol="0">
            <a:spAutoFit/>
          </a:bodyPr>
          <a:lstStyle/>
          <a:p>
            <a:r>
              <a:rPr lang="en-US" sz="3600" b="1" dirty="0" smtClean="0">
                <a:solidFill>
                  <a:srgbClr val="C00000"/>
                </a:solidFill>
                <a:effectLst>
                  <a:outerShdw blurRad="38100" dist="38100" dir="2700000" algn="tl">
                    <a:srgbClr val="000000">
                      <a:alpha val="43137"/>
                    </a:srgbClr>
                  </a:outerShdw>
                </a:effectLst>
              </a:rPr>
              <a:t>Fluency</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4188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do this!</a:t>
            </a:r>
            <a:endParaRPr lang="en-US" dirty="0"/>
          </a:p>
        </p:txBody>
      </p:sp>
      <p:pic>
        <p:nvPicPr>
          <p:cNvPr id="4" name="Picture 3"/>
          <p:cNvPicPr>
            <a:picLocks noChangeAspect="1"/>
          </p:cNvPicPr>
          <p:nvPr/>
        </p:nvPicPr>
        <p:blipFill>
          <a:blip r:embed="rId3"/>
          <a:stretch>
            <a:fillRect/>
          </a:stretch>
        </p:blipFill>
        <p:spPr>
          <a:xfrm>
            <a:off x="4568928" y="3238911"/>
            <a:ext cx="2857500" cy="1600200"/>
          </a:xfrm>
          <a:prstGeom prst="rect">
            <a:avLst/>
          </a:prstGeom>
        </p:spPr>
      </p:pic>
    </p:spTree>
    <p:extLst>
      <p:ext uri="{BB962C8B-B14F-4D97-AF65-F5344CB8AC3E}">
        <p14:creationId xmlns:p14="http://schemas.microsoft.com/office/powerpoint/2010/main" val="2670698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Rigor</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5401" y="2556932"/>
            <a:ext cx="9601196" cy="1208823"/>
          </a:xfrm>
        </p:spPr>
        <p:txBody>
          <a:bodyPr>
            <a:normAutofit lnSpcReduction="10000"/>
          </a:bodyPr>
          <a:lstStyle/>
          <a:p>
            <a:pPr marL="0" indent="0">
              <a:buNone/>
            </a:pPr>
            <a:r>
              <a:rPr lang="en-US" dirty="0"/>
              <a:t>One-third of the 450 students at Mason Middle School walk to school.  Of the remaining students, 2/5 ride the bus and the rest are driven to school.  How many students are driven to school?</a:t>
            </a:r>
          </a:p>
          <a:p>
            <a:pPr marL="0" indent="0">
              <a:buNone/>
            </a:pPr>
            <a:endParaRPr lang="en-US" dirty="0"/>
          </a:p>
        </p:txBody>
      </p:sp>
      <p:sp>
        <p:nvSpPr>
          <p:cNvPr id="4" name="Rectangle 3">
            <a:hlinkClick r:id="rId3"/>
          </p:cNvPr>
          <p:cNvSpPr/>
          <p:nvPr/>
        </p:nvSpPr>
        <p:spPr>
          <a:xfrm>
            <a:off x="3392130" y="5725235"/>
            <a:ext cx="7973961" cy="307777"/>
          </a:xfrm>
          <a:prstGeom prst="rect">
            <a:avLst/>
          </a:prstGeom>
        </p:spPr>
        <p:txBody>
          <a:bodyPr wrap="square">
            <a:spAutoFit/>
          </a:bodyPr>
          <a:lstStyle/>
          <a:p>
            <a:r>
              <a:rPr lang="en-US" sz="1400" dirty="0"/>
              <a:t>https://www.engageny.org/sites/default/files/resource/attachments/how_to_implement_a_story_of_units.pdf</a:t>
            </a:r>
          </a:p>
        </p:txBody>
      </p:sp>
      <p:pic>
        <p:nvPicPr>
          <p:cNvPr id="5" name="Picture 4"/>
          <p:cNvPicPr>
            <a:picLocks noChangeAspect="1"/>
          </p:cNvPicPr>
          <p:nvPr/>
        </p:nvPicPr>
        <p:blipFill>
          <a:blip r:embed="rId4"/>
          <a:stretch>
            <a:fillRect/>
          </a:stretch>
        </p:blipFill>
        <p:spPr>
          <a:xfrm>
            <a:off x="746176" y="5435543"/>
            <a:ext cx="2350986" cy="597469"/>
          </a:xfrm>
          <a:prstGeom prst="rect">
            <a:avLst/>
          </a:prstGeom>
        </p:spPr>
      </p:pic>
    </p:spTree>
    <p:extLst>
      <p:ext uri="{BB962C8B-B14F-4D97-AF65-F5344CB8AC3E}">
        <p14:creationId xmlns:p14="http://schemas.microsoft.com/office/powerpoint/2010/main" val="2457380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6415" y="1512883"/>
            <a:ext cx="9270822" cy="4154984"/>
          </a:xfrm>
          <a:prstGeom prst="rect">
            <a:avLst/>
          </a:prstGeom>
        </p:spPr>
        <p:txBody>
          <a:bodyPr wrap="square">
            <a:spAutoFit/>
          </a:bodyPr>
          <a:lstStyle/>
          <a:p>
            <a:r>
              <a:rPr lang="en-US" sz="2400" b="1" dirty="0">
                <a:solidFill>
                  <a:schemeClr val="accent1">
                    <a:lumMod val="75000"/>
                  </a:schemeClr>
                </a:solidFill>
                <a:effectLst>
                  <a:outerShdw blurRad="38100" dist="38100" dir="2700000" algn="tl">
                    <a:srgbClr val="000000">
                      <a:alpha val="43137"/>
                    </a:srgbClr>
                  </a:outerShdw>
                </a:effectLst>
                <a:latin typeface="Helvetica" panose="020B0604020202020204" pitchFamily="34" charset="0"/>
              </a:rPr>
              <a:t>Rigor</a:t>
            </a:r>
            <a:r>
              <a:rPr lang="en-US" sz="2400" b="1" dirty="0">
                <a:solidFill>
                  <a:srgbClr val="222222"/>
                </a:solidFill>
                <a:latin typeface="Helvetica" panose="020B0604020202020204" pitchFamily="34" charset="0"/>
              </a:rPr>
              <a:t> provides positive experiences, is an emotional high, and engenders a pervasive sense of accomplishment students will carry for years--and use as a template for future events</a:t>
            </a:r>
            <a:r>
              <a:rPr lang="en-US" sz="2400" b="1" dirty="0" smtClean="0">
                <a:solidFill>
                  <a:srgbClr val="222222"/>
                </a:solidFill>
                <a:latin typeface="Helvetica" panose="020B0604020202020204" pitchFamily="34" charset="0"/>
              </a:rPr>
              <a:t>.</a:t>
            </a:r>
          </a:p>
          <a:p>
            <a:endParaRPr lang="en-US" sz="2400" dirty="0" smtClean="0">
              <a:solidFill>
                <a:srgbClr val="222222"/>
              </a:solidFill>
              <a:latin typeface="Helvetica" panose="020B0604020202020204" pitchFamily="34" charset="0"/>
            </a:endParaRPr>
          </a:p>
          <a:p>
            <a:endParaRPr lang="en-US" sz="2400" dirty="0">
              <a:solidFill>
                <a:srgbClr val="222222"/>
              </a:solidFill>
              <a:latin typeface="Helvetica" panose="020B0604020202020204" pitchFamily="34" charset="0"/>
            </a:endParaRPr>
          </a:p>
          <a:p>
            <a:r>
              <a:rPr lang="en-US" sz="2400" b="1" dirty="0">
                <a:solidFill>
                  <a:schemeClr val="accent1">
                    <a:lumMod val="75000"/>
                  </a:schemeClr>
                </a:solidFill>
                <a:effectLst>
                  <a:outerShdw blurRad="38100" dist="38100" dir="2700000" algn="tl">
                    <a:srgbClr val="000000">
                      <a:alpha val="43137"/>
                    </a:srgbClr>
                  </a:outerShdw>
                </a:effectLst>
                <a:latin typeface="Helvetica" panose="020B0604020202020204" pitchFamily="34" charset="0"/>
              </a:rPr>
              <a:t>Rigor</a:t>
            </a:r>
            <a:r>
              <a:rPr lang="en-US" sz="2400" b="1" dirty="0">
                <a:solidFill>
                  <a:srgbClr val="222222"/>
                </a:solidFill>
                <a:latin typeface="Helvetica" panose="020B0604020202020204" pitchFamily="34" charset="0"/>
              </a:rPr>
              <a:t> is NOT lots of homework, projects, resources, or rules. When those four nouns are used to define rigor, the teacher is flailing, thinking quantity is quality. Rigor is not about adding a column of data or remembering the main characters in a Shakespeare play. It's seeing how knowledge connects to life, to circumstances, and to daily problems.</a:t>
            </a:r>
            <a:endParaRPr lang="en-US" sz="2400" b="1" i="0" dirty="0">
              <a:solidFill>
                <a:srgbClr val="222222"/>
              </a:solidFill>
              <a:effectLst/>
              <a:latin typeface="Helvetica" panose="020B0604020202020204" pitchFamily="34" charset="0"/>
            </a:endParaRPr>
          </a:p>
        </p:txBody>
      </p:sp>
    </p:spTree>
    <p:extLst>
      <p:ext uri="{BB962C8B-B14F-4D97-AF65-F5344CB8AC3E}">
        <p14:creationId xmlns:p14="http://schemas.microsoft.com/office/powerpoint/2010/main" val="3122644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06805" y="1376742"/>
            <a:ext cx="9232990" cy="4093032"/>
            <a:chOff x="2830123" y="3615973"/>
            <a:chExt cx="7361281" cy="2586297"/>
          </a:xfrm>
        </p:grpSpPr>
        <p:sp>
          <p:nvSpPr>
            <p:cNvPr id="3" name="Rectangle 2"/>
            <p:cNvSpPr/>
            <p:nvPr/>
          </p:nvSpPr>
          <p:spPr>
            <a:xfrm>
              <a:off x="3048000" y="4669359"/>
              <a:ext cx="7143404" cy="1147416"/>
            </a:xfrm>
            <a:prstGeom prst="rect">
              <a:avLst/>
            </a:prstGeom>
          </p:spPr>
          <p:txBody>
            <a:bodyPr wrap="square">
              <a:spAutoFit/>
            </a:bodyPr>
            <a:lstStyle/>
            <a:p>
              <a:pPr>
                <a:buFont typeface="Arial" panose="020B0604020202020204" pitchFamily="34" charset="0"/>
                <a:buChar char="•"/>
              </a:pPr>
              <a:r>
                <a:rPr lang="en-US" sz="2800" b="1" dirty="0">
                  <a:solidFill>
                    <a:srgbClr val="222222"/>
                  </a:solidFill>
                  <a:latin typeface="Helvetica" panose="020B0604020202020204" pitchFamily="34" charset="0"/>
                </a:rPr>
                <a:t>Expected to learn</a:t>
              </a:r>
              <a:r>
                <a:rPr lang="en-US" sz="2800" dirty="0">
                  <a:solidFill>
                    <a:srgbClr val="222222"/>
                  </a:solidFill>
                  <a:latin typeface="Helvetica" panose="020B0604020202020204" pitchFamily="34" charset="0"/>
                </a:rPr>
                <a:t> at high levels.</a:t>
              </a:r>
            </a:p>
            <a:p>
              <a:pPr>
                <a:buFont typeface="Arial" panose="020B0604020202020204" pitchFamily="34" charset="0"/>
                <a:buChar char="•"/>
              </a:pPr>
              <a:r>
                <a:rPr lang="en-US" sz="2800" b="1" dirty="0">
                  <a:solidFill>
                    <a:srgbClr val="222222"/>
                  </a:solidFill>
                  <a:latin typeface="Helvetica" panose="020B0604020202020204" pitchFamily="34" charset="0"/>
                </a:rPr>
                <a:t>Supported so they can learn</a:t>
              </a:r>
              <a:r>
                <a:rPr lang="en-US" sz="2800" dirty="0">
                  <a:solidFill>
                    <a:srgbClr val="222222"/>
                  </a:solidFill>
                  <a:latin typeface="Helvetica" panose="020B0604020202020204" pitchFamily="34" charset="0"/>
                </a:rPr>
                <a:t> at high levels.</a:t>
              </a:r>
            </a:p>
            <a:p>
              <a:pPr>
                <a:buFont typeface="Arial" panose="020B0604020202020204" pitchFamily="34" charset="0"/>
                <a:buChar char="•"/>
              </a:pPr>
              <a:r>
                <a:rPr lang="en-US" sz="2800" b="1" dirty="0">
                  <a:solidFill>
                    <a:srgbClr val="222222"/>
                  </a:solidFill>
                  <a:latin typeface="Helvetica" panose="020B0604020202020204" pitchFamily="34" charset="0"/>
                </a:rPr>
                <a:t>Cheered on as they demonstrate learning</a:t>
              </a:r>
              <a:r>
                <a:rPr lang="en-US" sz="2800" dirty="0">
                  <a:solidFill>
                    <a:srgbClr val="222222"/>
                  </a:solidFill>
                  <a:latin typeface="Helvetica" panose="020B0604020202020204" pitchFamily="34" charset="0"/>
                </a:rPr>
                <a:t> at high levels</a:t>
              </a:r>
              <a:r>
                <a:rPr lang="en-US" dirty="0">
                  <a:solidFill>
                    <a:srgbClr val="222222"/>
                  </a:solidFill>
                  <a:latin typeface="Helvetica" panose="020B0604020202020204" pitchFamily="34" charset="0"/>
                </a:rPr>
                <a:t>.</a:t>
              </a:r>
              <a:endParaRPr lang="en-US" b="0" i="0" dirty="0">
                <a:solidFill>
                  <a:srgbClr val="222222"/>
                </a:solidFill>
                <a:effectLst/>
                <a:latin typeface="Helvetica" panose="020B0604020202020204" pitchFamily="34" charset="0"/>
              </a:endParaRPr>
            </a:p>
          </p:txBody>
        </p:sp>
        <p:sp>
          <p:nvSpPr>
            <p:cNvPr id="4" name="Rectangle 3"/>
            <p:cNvSpPr/>
            <p:nvPr/>
          </p:nvSpPr>
          <p:spPr>
            <a:xfrm>
              <a:off x="3048000" y="3829907"/>
              <a:ext cx="6096000" cy="602879"/>
            </a:xfrm>
            <a:prstGeom prst="rect">
              <a:avLst/>
            </a:prstGeom>
          </p:spPr>
          <p:txBody>
            <a:bodyPr>
              <a:spAutoFit/>
            </a:bodyPr>
            <a:lstStyle/>
            <a:p>
              <a:r>
                <a:rPr lang="en-US" sz="2800" b="1" dirty="0">
                  <a:solidFill>
                    <a:srgbClr val="222222"/>
                  </a:solidFill>
                  <a:effectLst>
                    <a:outerShdw blurRad="38100" dist="38100" dir="2700000" algn="tl">
                      <a:srgbClr val="000000">
                        <a:alpha val="43137"/>
                      </a:srgbClr>
                    </a:outerShdw>
                  </a:effectLst>
                  <a:latin typeface="Helvetica" panose="020B0604020202020204" pitchFamily="34" charset="0"/>
                </a:rPr>
                <a:t>Simply put, adding rigor creates an environment where students are:</a:t>
              </a:r>
              <a:endParaRPr lang="en-US" sz="2800" b="1" dirty="0">
                <a:effectLst>
                  <a:outerShdw blurRad="38100" dist="38100" dir="2700000" algn="tl">
                    <a:srgbClr val="000000">
                      <a:alpha val="43137"/>
                    </a:srgbClr>
                  </a:outerShdw>
                </a:effectLst>
              </a:endParaRPr>
            </a:p>
          </p:txBody>
        </p:sp>
        <p:sp>
          <p:nvSpPr>
            <p:cNvPr id="5" name="Rounded Rectangle 4"/>
            <p:cNvSpPr/>
            <p:nvPr/>
          </p:nvSpPr>
          <p:spPr>
            <a:xfrm>
              <a:off x="2830123" y="3615973"/>
              <a:ext cx="7361280" cy="2586297"/>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5107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303835" y="1751121"/>
            <a:ext cx="2095500" cy="3810000"/>
          </a:xfrm>
          <a:prstGeom prst="rect">
            <a:avLst/>
          </a:prstGeom>
        </p:spPr>
      </p:pic>
      <p:sp>
        <p:nvSpPr>
          <p:cNvPr id="2" name="Rectangle 1"/>
          <p:cNvSpPr/>
          <p:nvPr/>
        </p:nvSpPr>
        <p:spPr>
          <a:xfrm>
            <a:off x="5628894" y="5694457"/>
            <a:ext cx="5740674" cy="369332"/>
          </a:xfrm>
          <a:prstGeom prst="rect">
            <a:avLst/>
          </a:prstGeom>
        </p:spPr>
        <p:txBody>
          <a:bodyPr wrap="none">
            <a:spAutoFit/>
          </a:bodyPr>
          <a:lstStyle/>
          <a:p>
            <a:r>
              <a:rPr lang="en-US" dirty="0"/>
              <a:t>http://www.teachhub.com/22-ways-add-rigor-your-classroom</a:t>
            </a:r>
          </a:p>
        </p:txBody>
      </p:sp>
      <p:grpSp>
        <p:nvGrpSpPr>
          <p:cNvPr id="5" name="Group 4"/>
          <p:cNvGrpSpPr/>
          <p:nvPr/>
        </p:nvGrpSpPr>
        <p:grpSpPr>
          <a:xfrm>
            <a:off x="6060831" y="641100"/>
            <a:ext cx="4267200" cy="2086707"/>
            <a:chOff x="2321169" y="1762843"/>
            <a:chExt cx="4267200" cy="2086707"/>
          </a:xfrm>
        </p:grpSpPr>
        <p:sp>
          <p:nvSpPr>
            <p:cNvPr id="4" name="Cloud Callout 3"/>
            <p:cNvSpPr/>
            <p:nvPr/>
          </p:nvSpPr>
          <p:spPr>
            <a:xfrm>
              <a:off x="2321169" y="1762843"/>
              <a:ext cx="4267200" cy="208670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99338" y="2261717"/>
              <a:ext cx="2684585" cy="1384995"/>
            </a:xfrm>
            <a:prstGeom prst="rect">
              <a:avLst/>
            </a:prstGeom>
            <a:noFill/>
          </p:spPr>
          <p:txBody>
            <a:bodyPr wrap="square" rtlCol="0">
              <a:spAutoFit/>
            </a:bodyPr>
            <a:lstStyle/>
            <a:p>
              <a:r>
                <a:rPr lang="en-US" sz="2800" b="1" dirty="0" smtClean="0"/>
                <a:t>How can I add rigor to my practice?</a:t>
              </a:r>
              <a:endParaRPr lang="en-US" sz="2800" b="1" dirty="0"/>
            </a:p>
          </p:txBody>
        </p:sp>
      </p:grpSp>
    </p:spTree>
    <p:extLst>
      <p:ext uri="{BB962C8B-B14F-4D97-AF65-F5344CB8AC3E}">
        <p14:creationId xmlns:p14="http://schemas.microsoft.com/office/powerpoint/2010/main" val="3774513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1327" y="967456"/>
            <a:ext cx="6096000" cy="923330"/>
          </a:xfrm>
          <a:prstGeom prst="rect">
            <a:avLst/>
          </a:prstGeom>
        </p:spPr>
        <p:txBody>
          <a:bodyPr>
            <a:spAutoFit/>
          </a:bodyPr>
          <a:lstStyle/>
          <a:p>
            <a:r>
              <a:rPr lang="en-US" b="1" dirty="0">
                <a:solidFill>
                  <a:schemeClr val="accent1">
                    <a:lumMod val="75000"/>
                  </a:schemeClr>
                </a:solidFill>
                <a:latin typeface="Helvetica" panose="020B0604020202020204" pitchFamily="34" charset="0"/>
              </a:rPr>
              <a:t>Make it easy to decode words by adding an online dictionary or a backchannel that students can access with unknown words.</a:t>
            </a:r>
            <a:endParaRPr lang="en-US" b="1" i="0" dirty="0">
              <a:solidFill>
                <a:schemeClr val="accent1">
                  <a:lumMod val="75000"/>
                </a:schemeClr>
              </a:solidFill>
              <a:effectLst/>
              <a:latin typeface="Helvetica" panose="020B0604020202020204" pitchFamily="34" charset="0"/>
            </a:endParaRPr>
          </a:p>
        </p:txBody>
      </p:sp>
      <p:sp>
        <p:nvSpPr>
          <p:cNvPr id="3" name="Rectangle 2"/>
          <p:cNvSpPr/>
          <p:nvPr/>
        </p:nvSpPr>
        <p:spPr>
          <a:xfrm>
            <a:off x="5250426" y="1651165"/>
            <a:ext cx="6243481" cy="923330"/>
          </a:xfrm>
          <a:prstGeom prst="rect">
            <a:avLst/>
          </a:prstGeom>
        </p:spPr>
        <p:txBody>
          <a:bodyPr wrap="square">
            <a:spAutoFit/>
          </a:bodyPr>
          <a:lstStyle/>
          <a:p>
            <a:r>
              <a:rPr lang="en-US" b="1" dirty="0">
                <a:solidFill>
                  <a:schemeClr val="accent3">
                    <a:lumMod val="75000"/>
                  </a:schemeClr>
                </a:solidFill>
                <a:latin typeface="Helvetica" panose="020B0604020202020204" pitchFamily="34" charset="0"/>
              </a:rPr>
              <a:t>Build grit in students. Let them know they are capable, competent, that thinking hard does not mean they didn't understand. It means they want to understand.</a:t>
            </a:r>
            <a:endParaRPr lang="en-US" b="1" i="0" dirty="0">
              <a:solidFill>
                <a:schemeClr val="accent3">
                  <a:lumMod val="75000"/>
                </a:schemeClr>
              </a:solidFill>
              <a:effectLst/>
              <a:latin typeface="Helvetica" panose="020B0604020202020204" pitchFamily="34" charset="0"/>
            </a:endParaRPr>
          </a:p>
        </p:txBody>
      </p:sp>
      <p:sp>
        <p:nvSpPr>
          <p:cNvPr id="4" name="Rectangle 3"/>
          <p:cNvSpPr/>
          <p:nvPr/>
        </p:nvSpPr>
        <p:spPr>
          <a:xfrm>
            <a:off x="1268357" y="4676960"/>
            <a:ext cx="8190271" cy="1477328"/>
          </a:xfrm>
          <a:prstGeom prst="rect">
            <a:avLst/>
          </a:prstGeom>
        </p:spPr>
        <p:txBody>
          <a:bodyPr wrap="square">
            <a:spAutoFit/>
          </a:bodyPr>
          <a:lstStyle/>
          <a:p>
            <a:r>
              <a:rPr lang="en-US" b="1" dirty="0">
                <a:solidFill>
                  <a:schemeClr val="accent1">
                    <a:lumMod val="75000"/>
                  </a:schemeClr>
                </a:solidFill>
                <a:latin typeface="Helvetica" panose="020B0604020202020204" pitchFamily="34" charset="0"/>
              </a:rPr>
              <a:t>As students participate in class conversations, expect them to use academic and domain-specific vocabulary. If they use words like “something,” “you know,” “that,” or “like,” prod them to come up with specifics. </a:t>
            </a:r>
            <a:r>
              <a:rPr lang="en-US" b="1" i="1" dirty="0">
                <a:solidFill>
                  <a:schemeClr val="accent1">
                    <a:lumMod val="75000"/>
                  </a:schemeClr>
                </a:solidFill>
                <a:latin typeface="Helvetica" panose="020B0604020202020204" pitchFamily="34" charset="0"/>
              </a:rPr>
              <a:t>Like what? No I don't know.</a:t>
            </a:r>
            <a:r>
              <a:rPr lang="en-US" b="1" dirty="0">
                <a:solidFill>
                  <a:schemeClr val="accent1">
                    <a:lumMod val="75000"/>
                  </a:schemeClr>
                </a:solidFill>
                <a:latin typeface="Helvetica" panose="020B0604020202020204" pitchFamily="34" charset="0"/>
              </a:rPr>
              <a:t> This immerses them in learning, discovering, and thinking critically</a:t>
            </a:r>
            <a:r>
              <a:rPr lang="en-US" dirty="0">
                <a:solidFill>
                  <a:srgbClr val="222222"/>
                </a:solidFill>
                <a:latin typeface="Helvetica" panose="020B0604020202020204" pitchFamily="34" charset="0"/>
              </a:rPr>
              <a:t>.</a:t>
            </a:r>
            <a:endParaRPr lang="en-US" dirty="0"/>
          </a:p>
        </p:txBody>
      </p:sp>
      <p:sp>
        <p:nvSpPr>
          <p:cNvPr id="5" name="Rectangle 4"/>
          <p:cNvSpPr/>
          <p:nvPr/>
        </p:nvSpPr>
        <p:spPr>
          <a:xfrm>
            <a:off x="1283107" y="2588678"/>
            <a:ext cx="5132439" cy="646331"/>
          </a:xfrm>
          <a:prstGeom prst="rect">
            <a:avLst/>
          </a:prstGeom>
        </p:spPr>
        <p:txBody>
          <a:bodyPr wrap="square">
            <a:spAutoFit/>
          </a:bodyPr>
          <a:lstStyle/>
          <a:p>
            <a:r>
              <a:rPr lang="en-US" b="1" dirty="0">
                <a:solidFill>
                  <a:schemeClr val="accent1">
                    <a:lumMod val="75000"/>
                  </a:schemeClr>
                </a:solidFill>
                <a:latin typeface="Helvetica" panose="020B0604020202020204" pitchFamily="34" charset="0"/>
              </a:rPr>
              <a:t>Don't draw conclusions for students. Present them with evidence. See where it takes them.</a:t>
            </a:r>
            <a:endParaRPr lang="en-US" b="1" dirty="0">
              <a:solidFill>
                <a:schemeClr val="accent1">
                  <a:lumMod val="75000"/>
                </a:schemeClr>
              </a:solidFill>
            </a:endParaRPr>
          </a:p>
        </p:txBody>
      </p:sp>
      <p:sp>
        <p:nvSpPr>
          <p:cNvPr id="6" name="Rectangle 5"/>
          <p:cNvSpPr/>
          <p:nvPr/>
        </p:nvSpPr>
        <p:spPr>
          <a:xfrm>
            <a:off x="4247534" y="3464145"/>
            <a:ext cx="6032089" cy="923330"/>
          </a:xfrm>
          <a:prstGeom prst="rect">
            <a:avLst/>
          </a:prstGeom>
        </p:spPr>
        <p:txBody>
          <a:bodyPr wrap="square">
            <a:spAutoFit/>
          </a:bodyPr>
          <a:lstStyle/>
          <a:p>
            <a:r>
              <a:rPr lang="en-US" b="1" dirty="0">
                <a:solidFill>
                  <a:schemeClr val="accent3">
                    <a:lumMod val="75000"/>
                  </a:schemeClr>
                </a:solidFill>
                <a:latin typeface="Helvetica" panose="020B0604020202020204" pitchFamily="34" charset="0"/>
              </a:rPr>
              <a:t>Expect problem solving. Don't jump in to solve problems. Provide students with strategies they can use and let them try them.</a:t>
            </a:r>
            <a:endParaRPr lang="en-US" b="1" dirty="0">
              <a:solidFill>
                <a:schemeClr val="accent3">
                  <a:lumMod val="75000"/>
                </a:schemeClr>
              </a:solidFill>
            </a:endParaRPr>
          </a:p>
        </p:txBody>
      </p:sp>
      <p:pic>
        <p:nvPicPr>
          <p:cNvPr id="7" name="Picture 6"/>
          <p:cNvPicPr>
            <a:picLocks noChangeAspect="1"/>
          </p:cNvPicPr>
          <p:nvPr/>
        </p:nvPicPr>
        <p:blipFill>
          <a:blip r:embed="rId3"/>
          <a:stretch>
            <a:fillRect/>
          </a:stretch>
        </p:blipFill>
        <p:spPr>
          <a:xfrm>
            <a:off x="5860640" y="1651165"/>
            <a:ext cx="6134100" cy="2533650"/>
          </a:xfrm>
          <a:prstGeom prst="rect">
            <a:avLst/>
          </a:prstGeom>
        </p:spPr>
      </p:pic>
      <p:sp>
        <p:nvSpPr>
          <p:cNvPr id="8" name="Multiply 7"/>
          <p:cNvSpPr/>
          <p:nvPr/>
        </p:nvSpPr>
        <p:spPr>
          <a:xfrm>
            <a:off x="8239432" y="2574495"/>
            <a:ext cx="1366684" cy="889650"/>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715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DOK</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5401" y="2556932"/>
            <a:ext cx="9601196" cy="1513623"/>
          </a:xfrm>
        </p:spPr>
        <p:txBody>
          <a:bodyPr>
            <a:noAutofit/>
          </a:bodyPr>
          <a:lstStyle/>
          <a:p>
            <a:pPr marL="0" indent="0" algn="ctr">
              <a:buNone/>
            </a:pPr>
            <a:r>
              <a:rPr lang="en-US" sz="2800" b="1" dirty="0" smtClean="0">
                <a:solidFill>
                  <a:schemeClr val="accent1">
                    <a:lumMod val="75000"/>
                  </a:schemeClr>
                </a:solidFill>
              </a:rPr>
              <a:t>What DOK level is the question?</a:t>
            </a:r>
          </a:p>
          <a:p>
            <a:pPr marL="0" indent="0" algn="ctr">
              <a:buNone/>
            </a:pPr>
            <a:r>
              <a:rPr lang="en-US" sz="2800" b="1" dirty="0" smtClean="0">
                <a:solidFill>
                  <a:schemeClr val="accent1">
                    <a:lumMod val="75000"/>
                  </a:schemeClr>
                </a:solidFill>
              </a:rPr>
              <a:t>Or</a:t>
            </a:r>
          </a:p>
          <a:p>
            <a:pPr marL="0" indent="0" algn="ctr">
              <a:buNone/>
            </a:pPr>
            <a:r>
              <a:rPr lang="en-US" sz="2800" b="1" dirty="0" smtClean="0">
                <a:solidFill>
                  <a:schemeClr val="accent1">
                    <a:lumMod val="75000"/>
                  </a:schemeClr>
                </a:solidFill>
              </a:rPr>
              <a:t>What the heck is a DOK?</a:t>
            </a:r>
            <a:endParaRPr lang="en-US" sz="2800" b="1" dirty="0">
              <a:solidFill>
                <a:schemeClr val="accent1">
                  <a:lumMod val="75000"/>
                </a:schemeClr>
              </a:solidFill>
            </a:endParaRPr>
          </a:p>
        </p:txBody>
      </p:sp>
      <p:sp>
        <p:nvSpPr>
          <p:cNvPr id="4" name="TextBox 3"/>
          <p:cNvSpPr txBox="1"/>
          <p:nvPr/>
        </p:nvSpPr>
        <p:spPr>
          <a:xfrm>
            <a:off x="3919793" y="4897558"/>
            <a:ext cx="5720917" cy="400110"/>
          </a:xfrm>
          <a:prstGeom prst="rect">
            <a:avLst/>
          </a:prstGeom>
          <a:noFill/>
        </p:spPr>
        <p:txBody>
          <a:bodyPr wrap="square" rtlCol="0">
            <a:spAutoFit/>
          </a:bodyPr>
          <a:lstStyle/>
          <a:p>
            <a:r>
              <a:rPr lang="en-US" sz="2000" b="1" i="1" dirty="0" smtClean="0">
                <a:latin typeface="Aharoni" panose="02010803020104030203" pitchFamily="2" charset="-79"/>
                <a:cs typeface="Aharoni" panose="02010803020104030203" pitchFamily="2" charset="-79"/>
              </a:rPr>
              <a:t>DOK determines the rigor of a question.</a:t>
            </a:r>
            <a:endParaRPr lang="en-US" sz="2000" b="1" i="1" dirty="0">
              <a:latin typeface="Aharoni" panose="02010803020104030203" pitchFamily="2" charset="-79"/>
              <a:cs typeface="Aharoni" panose="02010803020104030203" pitchFamily="2" charset="-79"/>
            </a:endParaRPr>
          </a:p>
        </p:txBody>
      </p:sp>
      <p:sp>
        <p:nvSpPr>
          <p:cNvPr id="5" name="Horizontal Scroll 4"/>
          <p:cNvSpPr/>
          <p:nvPr/>
        </p:nvSpPr>
        <p:spPr>
          <a:xfrm>
            <a:off x="3207318" y="4544457"/>
            <a:ext cx="6807200" cy="1106311"/>
          </a:xfrm>
          <a:prstGeom prst="horizontalScroll">
            <a:avLst/>
          </a:prstGeom>
          <a:solidFill>
            <a:srgbClr val="0070C0">
              <a:alpha val="53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235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The Questions…..(about the questions)</a:t>
            </a:r>
            <a:endParaRPr lang="en-US"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stretch>
            <a:fillRect/>
          </a:stretch>
        </p:blipFill>
        <p:spPr>
          <a:xfrm>
            <a:off x="1295402" y="2476192"/>
            <a:ext cx="3857625" cy="3714750"/>
          </a:xfrm>
          <a:prstGeom prst="rect">
            <a:avLst/>
          </a:prstGeom>
        </p:spPr>
      </p:pic>
      <p:pic>
        <p:nvPicPr>
          <p:cNvPr id="5" name="Picture 4"/>
          <p:cNvPicPr>
            <a:picLocks noChangeAspect="1"/>
          </p:cNvPicPr>
          <p:nvPr/>
        </p:nvPicPr>
        <p:blipFill>
          <a:blip r:embed="rId4"/>
          <a:stretch>
            <a:fillRect/>
          </a:stretch>
        </p:blipFill>
        <p:spPr>
          <a:xfrm>
            <a:off x="6232576" y="2476192"/>
            <a:ext cx="3895725" cy="3743325"/>
          </a:xfrm>
          <a:prstGeom prst="rect">
            <a:avLst/>
          </a:prstGeom>
        </p:spPr>
      </p:pic>
    </p:spTree>
    <p:extLst>
      <p:ext uri="{BB962C8B-B14F-4D97-AF65-F5344CB8AC3E}">
        <p14:creationId xmlns:p14="http://schemas.microsoft.com/office/powerpoint/2010/main" val="2522485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Educating the migrant workers’ kids</a:t>
            </a:r>
            <a:endParaRPr lang="en-US" b="1" dirty="0">
              <a:effectLst>
                <a:outerShdw blurRad="38100" dist="38100" dir="2700000" algn="tl">
                  <a:srgbClr val="000000">
                    <a:alpha val="43137"/>
                  </a:srgbClr>
                </a:outerShdw>
              </a:effectLst>
            </a:endParaRPr>
          </a:p>
        </p:txBody>
      </p:sp>
      <p:pic>
        <p:nvPicPr>
          <p:cNvPr id="3" name="Picture 2">
            <a:hlinkClick r:id="rId3"/>
          </p:cNvPr>
          <p:cNvPicPr>
            <a:picLocks noChangeAspect="1"/>
          </p:cNvPicPr>
          <p:nvPr/>
        </p:nvPicPr>
        <p:blipFill>
          <a:blip r:embed="rId4"/>
          <a:stretch>
            <a:fillRect/>
          </a:stretch>
        </p:blipFill>
        <p:spPr>
          <a:xfrm>
            <a:off x="4850570" y="2927539"/>
            <a:ext cx="1743607" cy="2615411"/>
          </a:xfrm>
          <a:prstGeom prst="rect">
            <a:avLst/>
          </a:prstGeom>
        </p:spPr>
      </p:pic>
      <p:pic>
        <p:nvPicPr>
          <p:cNvPr id="4" name="Picture 3"/>
          <p:cNvPicPr>
            <a:picLocks noChangeAspect="1"/>
          </p:cNvPicPr>
          <p:nvPr/>
        </p:nvPicPr>
        <p:blipFill>
          <a:blip r:embed="rId5"/>
          <a:stretch>
            <a:fillRect/>
          </a:stretch>
        </p:blipFill>
        <p:spPr>
          <a:xfrm>
            <a:off x="10308283" y="5317935"/>
            <a:ext cx="1176630" cy="902286"/>
          </a:xfrm>
          <a:prstGeom prst="rect">
            <a:avLst/>
          </a:prstGeom>
        </p:spPr>
      </p:pic>
    </p:spTree>
    <p:extLst>
      <p:ext uri="{BB962C8B-B14F-4D97-AF65-F5344CB8AC3E}">
        <p14:creationId xmlns:p14="http://schemas.microsoft.com/office/powerpoint/2010/main" val="3293144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Learning Targets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t> </a:t>
            </a:r>
            <a:r>
              <a:rPr lang="en-US" b="1" dirty="0"/>
              <a:t>I understand the three major Common Core Math Shifts and how they shape math instruction and learning</a:t>
            </a:r>
          </a:p>
          <a:p>
            <a:r>
              <a:rPr lang="en-US" b="1" dirty="0" smtClean="0"/>
              <a:t> </a:t>
            </a:r>
            <a:r>
              <a:rPr lang="en-US" b="1" dirty="0"/>
              <a:t>I can use the reports of the </a:t>
            </a:r>
            <a:r>
              <a:rPr lang="en-US" b="1" dirty="0" smtClean="0"/>
              <a:t>easyCBM </a:t>
            </a:r>
            <a:r>
              <a:rPr lang="en-US" b="1" dirty="0"/>
              <a:t>to determine areas in need of support for my students</a:t>
            </a:r>
          </a:p>
          <a:p>
            <a:r>
              <a:rPr lang="en-US" b="1" dirty="0" smtClean="0"/>
              <a:t> </a:t>
            </a:r>
            <a:r>
              <a:rPr lang="en-US" b="1" dirty="0"/>
              <a:t>I can find specific material to assist in math instruction based on </a:t>
            </a:r>
            <a:r>
              <a:rPr lang="en-US" b="1" dirty="0" smtClean="0"/>
              <a:t>standards, fluencies, foundations, and vocabulary</a:t>
            </a:r>
            <a:endParaRPr lang="en-US" b="1" dirty="0"/>
          </a:p>
          <a:p>
            <a:endParaRPr lang="en-US" dirty="0"/>
          </a:p>
        </p:txBody>
      </p:sp>
      <p:pic>
        <p:nvPicPr>
          <p:cNvPr id="4" name="Picture 3"/>
          <p:cNvPicPr>
            <a:picLocks noChangeAspect="1"/>
          </p:cNvPicPr>
          <p:nvPr/>
        </p:nvPicPr>
        <p:blipFill>
          <a:blip r:embed="rId3"/>
          <a:stretch>
            <a:fillRect/>
          </a:stretch>
        </p:blipFill>
        <p:spPr>
          <a:xfrm>
            <a:off x="8876531" y="678390"/>
            <a:ext cx="2619375" cy="1743075"/>
          </a:xfrm>
          <a:prstGeom prst="rect">
            <a:avLst/>
          </a:prstGeom>
        </p:spPr>
      </p:pic>
    </p:spTree>
    <p:extLst>
      <p:ext uri="{BB962C8B-B14F-4D97-AF65-F5344CB8AC3E}">
        <p14:creationId xmlns:p14="http://schemas.microsoft.com/office/powerpoint/2010/main" val="3043574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12192001" cy="6858000"/>
          </a:xfrm>
          <a:prstGeom prst="rect">
            <a:avLst/>
          </a:prstGeom>
        </p:spPr>
      </p:pic>
      <p:sp>
        <p:nvSpPr>
          <p:cNvPr id="2" name="Title 1"/>
          <p:cNvSpPr>
            <a:spLocks noGrp="1"/>
          </p:cNvSpPr>
          <p:nvPr>
            <p:ph type="ctrTitle"/>
          </p:nvPr>
        </p:nvSpPr>
        <p:spPr/>
        <p:txBody>
          <a:bodyPr/>
          <a:lstStyle/>
          <a:p>
            <a:r>
              <a:rPr lang="en-US" dirty="0" smtClean="0">
                <a:latin typeface="Aharoni" panose="02010803020104030203" pitchFamily="2" charset="-79"/>
                <a:cs typeface="Aharoni" panose="02010803020104030203" pitchFamily="2" charset="-79"/>
              </a:rPr>
              <a:t>Charting the Path for Your Students</a:t>
            </a:r>
          </a:p>
        </p:txBody>
      </p:sp>
      <p:sp>
        <p:nvSpPr>
          <p:cNvPr id="3" name="Subtitle 2"/>
          <p:cNvSpPr>
            <a:spLocks noGrp="1"/>
          </p:cNvSpPr>
          <p:nvPr>
            <p:ph type="subTitle" idx="1"/>
          </p:nvPr>
        </p:nvSpPr>
        <p:spPr/>
        <p:txBody>
          <a:bodyPr/>
          <a:lstStyle/>
          <a:p>
            <a:r>
              <a:rPr lang="en-US" b="1" dirty="0" smtClean="0"/>
              <a:t>Using Easy CBM to navigate your path in mathematics</a:t>
            </a:r>
            <a:endParaRPr lang="en-US" b="1" dirty="0"/>
          </a:p>
        </p:txBody>
      </p:sp>
    </p:spTree>
    <p:extLst>
      <p:ext uri="{BB962C8B-B14F-4D97-AF65-F5344CB8AC3E}">
        <p14:creationId xmlns:p14="http://schemas.microsoft.com/office/powerpoint/2010/main" val="3347766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Targeting Instruction Based on Data Analysis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solidFill>
                  <a:srgbClr val="C00000"/>
                </a:solidFill>
              </a:rPr>
              <a:t>Standards – major, supporting, additional</a:t>
            </a:r>
          </a:p>
          <a:p>
            <a:r>
              <a:rPr lang="en-US" b="1" dirty="0" smtClean="0"/>
              <a:t>Fluencies – computational, procedural</a:t>
            </a:r>
          </a:p>
          <a:p>
            <a:r>
              <a:rPr lang="en-US" b="1" dirty="0" smtClean="0"/>
              <a:t>Foundational Standards </a:t>
            </a:r>
          </a:p>
          <a:p>
            <a:r>
              <a:rPr lang="en-US" b="1" dirty="0" smtClean="0"/>
              <a:t>Vocabulary – application problems</a:t>
            </a:r>
          </a:p>
          <a:p>
            <a:endParaRPr lang="en-US" dirty="0"/>
          </a:p>
        </p:txBody>
      </p:sp>
      <p:pic>
        <p:nvPicPr>
          <p:cNvPr id="4" name="Picture 3"/>
          <p:cNvPicPr>
            <a:picLocks noChangeAspect="1"/>
          </p:cNvPicPr>
          <p:nvPr/>
        </p:nvPicPr>
        <p:blipFill>
          <a:blip r:embed="rId3"/>
          <a:stretch>
            <a:fillRect/>
          </a:stretch>
        </p:blipFill>
        <p:spPr>
          <a:xfrm>
            <a:off x="10308282" y="5244515"/>
            <a:ext cx="1176630" cy="902286"/>
          </a:xfrm>
          <a:prstGeom prst="rect">
            <a:avLst/>
          </a:prstGeom>
        </p:spPr>
      </p:pic>
    </p:spTree>
    <p:extLst>
      <p:ext uri="{BB962C8B-B14F-4D97-AF65-F5344CB8AC3E}">
        <p14:creationId xmlns:p14="http://schemas.microsoft.com/office/powerpoint/2010/main" val="2449500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the standards?</a:t>
            </a:r>
            <a:endParaRPr lang="en-US" b="1" dirty="0"/>
          </a:p>
        </p:txBody>
      </p:sp>
      <p:sp>
        <p:nvSpPr>
          <p:cNvPr id="3" name="Content Placeholder 2"/>
          <p:cNvSpPr>
            <a:spLocks noGrp="1"/>
          </p:cNvSpPr>
          <p:nvPr>
            <p:ph idx="1"/>
          </p:nvPr>
        </p:nvSpPr>
        <p:spPr/>
        <p:txBody>
          <a:bodyPr/>
          <a:lstStyle/>
          <a:p>
            <a:r>
              <a:rPr lang="en-US" sz="3200" b="1" dirty="0" smtClean="0"/>
              <a:t>Major Emphasis/Foundational</a:t>
            </a:r>
            <a:endParaRPr lang="en-US" sz="3200" b="1" dirty="0"/>
          </a:p>
          <a:p>
            <a:r>
              <a:rPr lang="en-US" sz="3200" b="1" dirty="0" smtClean="0"/>
              <a:t>Supporting </a:t>
            </a:r>
          </a:p>
          <a:p>
            <a:r>
              <a:rPr lang="en-US" sz="3200" b="1" dirty="0" smtClean="0"/>
              <a:t>Additional</a:t>
            </a:r>
          </a:p>
          <a:p>
            <a:endParaRPr lang="en-US" dirty="0"/>
          </a:p>
        </p:txBody>
      </p:sp>
    </p:spTree>
    <p:extLst>
      <p:ext uri="{BB962C8B-B14F-4D97-AF65-F5344CB8AC3E}">
        <p14:creationId xmlns:p14="http://schemas.microsoft.com/office/powerpoint/2010/main" val="4192079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76516" y="750698"/>
            <a:ext cx="9478723" cy="5331782"/>
          </a:xfrm>
          <a:prstGeom prst="rect">
            <a:avLst/>
          </a:prstGeom>
        </p:spPr>
      </p:pic>
    </p:spTree>
    <p:extLst>
      <p:ext uri="{BB962C8B-B14F-4D97-AF65-F5344CB8AC3E}">
        <p14:creationId xmlns:p14="http://schemas.microsoft.com/office/powerpoint/2010/main" val="1407147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43665" y="779820"/>
            <a:ext cx="9291484" cy="5226460"/>
          </a:xfrm>
          <a:prstGeom prst="rect">
            <a:avLst/>
          </a:prstGeom>
        </p:spPr>
      </p:pic>
    </p:spTree>
    <p:extLst>
      <p:ext uri="{BB962C8B-B14F-4D97-AF65-F5344CB8AC3E}">
        <p14:creationId xmlns:p14="http://schemas.microsoft.com/office/powerpoint/2010/main" val="2435375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Standards – major, supporting, additional</a:t>
            </a:r>
            <a:r>
              <a:rPr lang="en-US" dirty="0"/>
              <a:t/>
            </a:r>
            <a:br>
              <a:rPr lang="en-US" dirty="0"/>
            </a:br>
            <a:endParaRPr lang="en-US" dirty="0"/>
          </a:p>
        </p:txBody>
      </p:sp>
      <p:sp>
        <p:nvSpPr>
          <p:cNvPr id="3" name="Text Placeholder 2"/>
          <p:cNvSpPr>
            <a:spLocks noGrp="1"/>
          </p:cNvSpPr>
          <p:nvPr>
            <p:ph type="body" idx="1"/>
          </p:nvPr>
        </p:nvSpPr>
        <p:spPr/>
        <p:txBody>
          <a:bodyPr/>
          <a:lstStyle/>
          <a:p>
            <a:r>
              <a:rPr lang="en-US" b="1" dirty="0" smtClean="0"/>
              <a:t>Using easyCBM, the standards instructional emphasis chart, and the Common Core Learning Standards for Mathematics</a:t>
            </a:r>
            <a:endParaRPr lang="en-US" b="1" dirty="0"/>
          </a:p>
        </p:txBody>
      </p:sp>
    </p:spTree>
    <p:extLst>
      <p:ext uri="{BB962C8B-B14F-4D97-AF65-F5344CB8AC3E}">
        <p14:creationId xmlns:p14="http://schemas.microsoft.com/office/powerpoint/2010/main" val="1951479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338461" y="1176478"/>
            <a:ext cx="3322197" cy="5036254"/>
            <a:chOff x="4338461" y="1176478"/>
            <a:chExt cx="3322197" cy="5036254"/>
          </a:xfrm>
        </p:grpSpPr>
        <p:sp>
          <p:nvSpPr>
            <p:cNvPr id="3" name="Cloud Callout 2"/>
            <p:cNvSpPr/>
            <p:nvPr/>
          </p:nvSpPr>
          <p:spPr>
            <a:xfrm>
              <a:off x="4673600" y="1176478"/>
              <a:ext cx="2987058" cy="1958816"/>
            </a:xfrm>
            <a:prstGeom prst="cloudCallou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19511" y="1366131"/>
              <a:ext cx="2235200" cy="1754326"/>
            </a:xfrm>
            <a:prstGeom prst="rect">
              <a:avLst/>
            </a:prstGeom>
            <a:noFill/>
          </p:spPr>
          <p:txBody>
            <a:bodyPr wrap="square" rtlCol="0">
              <a:spAutoFit/>
            </a:bodyPr>
            <a:lstStyle/>
            <a:p>
              <a:r>
                <a:rPr lang="en-US" dirty="0" smtClean="0">
                  <a:latin typeface="Comic Sans MS" panose="030F0702030302020204" pitchFamily="66" charset="0"/>
                </a:rPr>
                <a:t>Standards – the way to learn math for actual understanding (WOW!!)</a:t>
              </a:r>
            </a:p>
            <a:p>
              <a:endParaRPr lang="en-US" dirty="0"/>
            </a:p>
          </p:txBody>
        </p:sp>
        <p:pic>
          <p:nvPicPr>
            <p:cNvPr id="5" name="Picture 4"/>
            <p:cNvPicPr>
              <a:picLocks noChangeAspect="1"/>
            </p:cNvPicPr>
            <p:nvPr/>
          </p:nvPicPr>
          <p:blipFill>
            <a:blip r:embed="rId3"/>
            <a:stretch>
              <a:fillRect/>
            </a:stretch>
          </p:blipFill>
          <p:spPr>
            <a:xfrm>
              <a:off x="4338461" y="3279032"/>
              <a:ext cx="1562100" cy="2933700"/>
            </a:xfrm>
            <a:prstGeom prst="rect">
              <a:avLst/>
            </a:prstGeom>
          </p:spPr>
        </p:pic>
        <p:sp>
          <p:nvSpPr>
            <p:cNvPr id="6" name="Oval 5"/>
            <p:cNvSpPr/>
            <p:nvPr/>
          </p:nvSpPr>
          <p:spPr>
            <a:xfrm>
              <a:off x="4920015" y="3764845"/>
              <a:ext cx="152400" cy="1327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p:cNvSpPr/>
            <p:nvPr/>
          </p:nvSpPr>
          <p:spPr>
            <a:xfrm>
              <a:off x="5217231" y="3753556"/>
              <a:ext cx="152400" cy="1327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3155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57435" y="691706"/>
            <a:ext cx="9577713" cy="5387464"/>
          </a:xfrm>
          <a:prstGeom prst="rect">
            <a:avLst/>
          </a:prstGeom>
        </p:spPr>
      </p:pic>
    </p:spTree>
    <p:extLst>
      <p:ext uri="{BB962C8B-B14F-4D97-AF65-F5344CB8AC3E}">
        <p14:creationId xmlns:p14="http://schemas.microsoft.com/office/powerpoint/2010/main" val="1281222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68539" y="1473456"/>
            <a:ext cx="9058275" cy="981075"/>
          </a:xfrm>
          <a:prstGeom prst="rect">
            <a:avLst/>
          </a:prstGeom>
        </p:spPr>
      </p:pic>
      <p:pic>
        <p:nvPicPr>
          <p:cNvPr id="3" name="Picture 2"/>
          <p:cNvPicPr>
            <a:picLocks noChangeAspect="1"/>
          </p:cNvPicPr>
          <p:nvPr/>
        </p:nvPicPr>
        <p:blipFill>
          <a:blip r:embed="rId4"/>
          <a:stretch>
            <a:fillRect/>
          </a:stretch>
        </p:blipFill>
        <p:spPr>
          <a:xfrm>
            <a:off x="1458707" y="2454531"/>
            <a:ext cx="9105900" cy="314325"/>
          </a:xfrm>
          <a:prstGeom prst="rect">
            <a:avLst/>
          </a:prstGeom>
        </p:spPr>
      </p:pic>
      <p:sp>
        <p:nvSpPr>
          <p:cNvPr id="4" name="Down Arrow Callout 3"/>
          <p:cNvSpPr/>
          <p:nvPr/>
        </p:nvSpPr>
        <p:spPr>
          <a:xfrm rot="10800000">
            <a:off x="6730180" y="2768854"/>
            <a:ext cx="1794385" cy="1694989"/>
          </a:xfrm>
          <a:prstGeom prst="downArrow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730181" y="3336579"/>
            <a:ext cx="1892709" cy="923330"/>
          </a:xfrm>
          <a:prstGeom prst="rect">
            <a:avLst/>
          </a:prstGeom>
          <a:noFill/>
        </p:spPr>
        <p:txBody>
          <a:bodyPr wrap="square" rtlCol="0">
            <a:spAutoFit/>
          </a:bodyPr>
          <a:lstStyle/>
          <a:p>
            <a:r>
              <a:rPr lang="en-US" dirty="0" smtClean="0"/>
              <a:t>4.NBT.1, 4.NBT.2, 4.NBT.3, 4.NBT.4, </a:t>
            </a:r>
            <a:r>
              <a:rPr lang="en-US" b="1" dirty="0" smtClean="0"/>
              <a:t>4.NBT.5</a:t>
            </a:r>
            <a:r>
              <a:rPr lang="en-US" dirty="0" smtClean="0"/>
              <a:t>,4.NBT.6, </a:t>
            </a:r>
            <a:endParaRPr lang="en-US" dirty="0"/>
          </a:p>
        </p:txBody>
      </p:sp>
      <p:pic>
        <p:nvPicPr>
          <p:cNvPr id="8" name="Picture 7"/>
          <p:cNvPicPr>
            <a:picLocks noChangeAspect="1"/>
          </p:cNvPicPr>
          <p:nvPr/>
        </p:nvPicPr>
        <p:blipFill>
          <a:blip r:embed="rId5"/>
          <a:stretch>
            <a:fillRect/>
          </a:stretch>
        </p:blipFill>
        <p:spPr>
          <a:xfrm>
            <a:off x="9130487" y="2768854"/>
            <a:ext cx="1810669" cy="1713124"/>
          </a:xfrm>
          <a:prstGeom prst="rect">
            <a:avLst/>
          </a:prstGeom>
        </p:spPr>
      </p:pic>
    </p:spTree>
    <p:extLst>
      <p:ext uri="{BB962C8B-B14F-4D97-AF65-F5344CB8AC3E}">
        <p14:creationId xmlns:p14="http://schemas.microsoft.com/office/powerpoint/2010/main" val="1955184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58707" y="1515244"/>
            <a:ext cx="9058275" cy="981075"/>
          </a:xfrm>
          <a:prstGeom prst="rect">
            <a:avLst/>
          </a:prstGeom>
        </p:spPr>
      </p:pic>
      <p:pic>
        <p:nvPicPr>
          <p:cNvPr id="3" name="Picture 2"/>
          <p:cNvPicPr>
            <a:picLocks noChangeAspect="1"/>
          </p:cNvPicPr>
          <p:nvPr/>
        </p:nvPicPr>
        <p:blipFill>
          <a:blip r:embed="rId4"/>
          <a:stretch>
            <a:fillRect/>
          </a:stretch>
        </p:blipFill>
        <p:spPr>
          <a:xfrm>
            <a:off x="1458707" y="2454531"/>
            <a:ext cx="9153525" cy="276225"/>
          </a:xfrm>
          <a:prstGeom prst="rect">
            <a:avLst/>
          </a:prstGeom>
        </p:spPr>
      </p:pic>
      <p:grpSp>
        <p:nvGrpSpPr>
          <p:cNvPr id="4" name="Group 3"/>
          <p:cNvGrpSpPr/>
          <p:nvPr/>
        </p:nvGrpSpPr>
        <p:grpSpPr>
          <a:xfrm>
            <a:off x="2009851" y="2730756"/>
            <a:ext cx="1789470" cy="2989010"/>
            <a:chOff x="1991031" y="2730755"/>
            <a:chExt cx="1789470" cy="2989010"/>
          </a:xfrm>
        </p:grpSpPr>
        <p:sp>
          <p:nvSpPr>
            <p:cNvPr id="5" name="Down Arrow Callout 4"/>
            <p:cNvSpPr/>
            <p:nvPr/>
          </p:nvSpPr>
          <p:spPr>
            <a:xfrm rot="10800000">
              <a:off x="2010695" y="2730755"/>
              <a:ext cx="1750142" cy="1494505"/>
            </a:xfrm>
            <a:prstGeom prst="downArrowCallo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50023" y="3435606"/>
              <a:ext cx="1730478" cy="646331"/>
            </a:xfrm>
            <a:prstGeom prst="rect">
              <a:avLst/>
            </a:prstGeom>
            <a:noFill/>
          </p:spPr>
          <p:txBody>
            <a:bodyPr wrap="square" rtlCol="0">
              <a:spAutoFit/>
            </a:bodyPr>
            <a:lstStyle/>
            <a:p>
              <a:r>
                <a:rPr lang="en-US" dirty="0" smtClean="0"/>
                <a:t>4.MD.1, 4.MD.2, 4.MD.3,4.MD.4</a:t>
              </a:r>
              <a:endParaRPr lang="en-US" dirty="0"/>
            </a:p>
          </p:txBody>
        </p:sp>
        <p:sp>
          <p:nvSpPr>
            <p:cNvPr id="7" name="Down Arrow Callout 6"/>
            <p:cNvSpPr/>
            <p:nvPr/>
          </p:nvSpPr>
          <p:spPr>
            <a:xfrm rot="10800000">
              <a:off x="1991031" y="4225260"/>
              <a:ext cx="1750142" cy="1494505"/>
            </a:xfrm>
            <a:prstGeom prst="downArrowCallou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30359" y="4972512"/>
              <a:ext cx="1730478" cy="646331"/>
            </a:xfrm>
            <a:prstGeom prst="rect">
              <a:avLst/>
            </a:prstGeom>
            <a:noFill/>
          </p:spPr>
          <p:txBody>
            <a:bodyPr wrap="square" rtlCol="0">
              <a:spAutoFit/>
            </a:bodyPr>
            <a:lstStyle/>
            <a:p>
              <a:r>
                <a:rPr lang="en-US" dirty="0" smtClean="0"/>
                <a:t>4.MD.5, 4.MD.6, 4.MD.7</a:t>
              </a:r>
              <a:endParaRPr lang="en-US" dirty="0"/>
            </a:p>
          </p:txBody>
        </p:sp>
      </p:grpSp>
      <p:sp>
        <p:nvSpPr>
          <p:cNvPr id="10" name="Down Arrow Callout 9"/>
          <p:cNvSpPr/>
          <p:nvPr/>
        </p:nvSpPr>
        <p:spPr>
          <a:xfrm rot="10800000">
            <a:off x="8155859" y="2730756"/>
            <a:ext cx="1445342" cy="2020530"/>
          </a:xfrm>
          <a:prstGeom prst="downArrow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755056" y="3243571"/>
            <a:ext cx="2281084" cy="57027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p:cNvSpPr txBox="1"/>
          <p:nvPr/>
        </p:nvSpPr>
        <p:spPr>
          <a:xfrm>
            <a:off x="8155859" y="3550957"/>
            <a:ext cx="1730478" cy="1200329"/>
          </a:xfrm>
          <a:prstGeom prst="rect">
            <a:avLst/>
          </a:prstGeom>
          <a:noFill/>
        </p:spPr>
        <p:txBody>
          <a:bodyPr wrap="square" rtlCol="0">
            <a:spAutoFit/>
          </a:bodyPr>
          <a:lstStyle/>
          <a:p>
            <a:r>
              <a:rPr lang="en-US" dirty="0" smtClean="0"/>
              <a:t>4.NF.1, 4.NF.2, </a:t>
            </a:r>
            <a:r>
              <a:rPr lang="en-US" b="1" dirty="0" smtClean="0"/>
              <a:t>4.NF.3</a:t>
            </a:r>
            <a:r>
              <a:rPr lang="en-US" dirty="0" smtClean="0"/>
              <a:t>, </a:t>
            </a:r>
            <a:r>
              <a:rPr lang="en-US" b="1" dirty="0" smtClean="0"/>
              <a:t>4.NF.4</a:t>
            </a:r>
            <a:r>
              <a:rPr lang="en-US" dirty="0" smtClean="0"/>
              <a:t>, 4.NF.5, </a:t>
            </a:r>
            <a:r>
              <a:rPr lang="en-US" b="1" dirty="0" smtClean="0"/>
              <a:t>4.NF.6, 4.NF.7 </a:t>
            </a:r>
            <a:endParaRPr lang="en-US" b="1" dirty="0"/>
          </a:p>
        </p:txBody>
      </p:sp>
      <p:sp>
        <p:nvSpPr>
          <p:cNvPr id="14" name="Oval 13"/>
          <p:cNvSpPr/>
          <p:nvPr/>
        </p:nvSpPr>
        <p:spPr>
          <a:xfrm>
            <a:off x="7737988" y="4151121"/>
            <a:ext cx="2281084" cy="57027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352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Fractions</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stretch>
            <a:fillRect/>
          </a:stretch>
        </p:blipFill>
        <p:spPr>
          <a:xfrm>
            <a:off x="3923981" y="2800753"/>
            <a:ext cx="4344038" cy="3142846"/>
          </a:xfrm>
          <a:prstGeom prst="rect">
            <a:avLst/>
          </a:prstGeom>
        </p:spPr>
      </p:pic>
    </p:spTree>
    <p:extLst>
      <p:ext uri="{BB962C8B-B14F-4D97-AF65-F5344CB8AC3E}">
        <p14:creationId xmlns:p14="http://schemas.microsoft.com/office/powerpoint/2010/main" val="30391737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86219" y="1054356"/>
            <a:ext cx="9039225" cy="1209675"/>
          </a:xfrm>
          <a:prstGeom prst="rect">
            <a:avLst/>
          </a:prstGeom>
        </p:spPr>
      </p:pic>
      <p:sp>
        <p:nvSpPr>
          <p:cNvPr id="4" name="Down Arrow Callout 3"/>
          <p:cNvSpPr/>
          <p:nvPr/>
        </p:nvSpPr>
        <p:spPr>
          <a:xfrm rot="10800000">
            <a:off x="5864942" y="2379407"/>
            <a:ext cx="1445342" cy="1494504"/>
          </a:xfrm>
          <a:prstGeom prst="downArrowCallou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991031" y="2379407"/>
            <a:ext cx="1818962" cy="2989009"/>
            <a:chOff x="1991031" y="2379407"/>
            <a:chExt cx="1818962" cy="2989009"/>
          </a:xfrm>
        </p:grpSpPr>
        <p:sp>
          <p:nvSpPr>
            <p:cNvPr id="3" name="Down Arrow Callout 2"/>
            <p:cNvSpPr/>
            <p:nvPr/>
          </p:nvSpPr>
          <p:spPr>
            <a:xfrm rot="10800000">
              <a:off x="1991031" y="2379407"/>
              <a:ext cx="1750142" cy="1494505"/>
            </a:xfrm>
            <a:prstGeom prst="downArrowCallo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10695" y="3057832"/>
              <a:ext cx="1730478" cy="646331"/>
            </a:xfrm>
            <a:prstGeom prst="rect">
              <a:avLst/>
            </a:prstGeom>
            <a:noFill/>
          </p:spPr>
          <p:txBody>
            <a:bodyPr wrap="square" rtlCol="0">
              <a:spAutoFit/>
            </a:bodyPr>
            <a:lstStyle/>
            <a:p>
              <a:r>
                <a:rPr lang="en-US" dirty="0" smtClean="0"/>
                <a:t>4.MD.1, 4.MD.2, 4.MD.3,4.MD.4</a:t>
              </a:r>
              <a:endParaRPr lang="en-US" dirty="0"/>
            </a:p>
          </p:txBody>
        </p:sp>
        <p:sp>
          <p:nvSpPr>
            <p:cNvPr id="6" name="Down Arrow Callout 5"/>
            <p:cNvSpPr/>
            <p:nvPr/>
          </p:nvSpPr>
          <p:spPr>
            <a:xfrm rot="10800000">
              <a:off x="2025441" y="3873911"/>
              <a:ext cx="1750142" cy="1494505"/>
            </a:xfrm>
            <a:prstGeom prst="downArrowCallou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79515" y="4621163"/>
              <a:ext cx="1730478" cy="646331"/>
            </a:xfrm>
            <a:prstGeom prst="rect">
              <a:avLst/>
            </a:prstGeom>
            <a:noFill/>
          </p:spPr>
          <p:txBody>
            <a:bodyPr wrap="square" rtlCol="0">
              <a:spAutoFit/>
            </a:bodyPr>
            <a:lstStyle/>
            <a:p>
              <a:r>
                <a:rPr lang="en-US" dirty="0" smtClean="0"/>
                <a:t>4.MD.5, 4.MD.6, 4.MD.7</a:t>
              </a:r>
              <a:endParaRPr lang="en-US" dirty="0"/>
            </a:p>
          </p:txBody>
        </p:sp>
      </p:grpSp>
      <p:sp>
        <p:nvSpPr>
          <p:cNvPr id="8" name="TextBox 7"/>
          <p:cNvSpPr txBox="1"/>
          <p:nvPr/>
        </p:nvSpPr>
        <p:spPr>
          <a:xfrm>
            <a:off x="6041922" y="3057831"/>
            <a:ext cx="1268362" cy="646331"/>
          </a:xfrm>
          <a:prstGeom prst="rect">
            <a:avLst/>
          </a:prstGeom>
          <a:noFill/>
        </p:spPr>
        <p:txBody>
          <a:bodyPr wrap="square" rtlCol="0">
            <a:spAutoFit/>
          </a:bodyPr>
          <a:lstStyle/>
          <a:p>
            <a:r>
              <a:rPr lang="en-US" dirty="0" smtClean="0"/>
              <a:t>4.G.1, 4.G.2, 4.G.3</a:t>
            </a:r>
            <a:endParaRPr lang="en-US" dirty="0"/>
          </a:p>
        </p:txBody>
      </p:sp>
      <p:sp>
        <p:nvSpPr>
          <p:cNvPr id="10" name="Oval 9"/>
          <p:cNvSpPr/>
          <p:nvPr/>
        </p:nvSpPr>
        <p:spPr>
          <a:xfrm>
            <a:off x="1809135" y="2861187"/>
            <a:ext cx="2281084" cy="57027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8335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68539" y="1473456"/>
            <a:ext cx="9058275" cy="981075"/>
          </a:xfrm>
          <a:prstGeom prst="rect">
            <a:avLst/>
          </a:prstGeom>
        </p:spPr>
      </p:pic>
      <p:pic>
        <p:nvPicPr>
          <p:cNvPr id="3" name="Picture 2"/>
          <p:cNvPicPr>
            <a:picLocks noChangeAspect="1"/>
          </p:cNvPicPr>
          <p:nvPr/>
        </p:nvPicPr>
        <p:blipFill>
          <a:blip r:embed="rId4"/>
          <a:stretch>
            <a:fillRect/>
          </a:stretch>
        </p:blipFill>
        <p:spPr>
          <a:xfrm>
            <a:off x="1458707" y="2454531"/>
            <a:ext cx="9105900" cy="314325"/>
          </a:xfrm>
          <a:prstGeom prst="rect">
            <a:avLst/>
          </a:prstGeom>
        </p:spPr>
      </p:pic>
      <p:sp>
        <p:nvSpPr>
          <p:cNvPr id="4" name="Down Arrow Callout 3"/>
          <p:cNvSpPr/>
          <p:nvPr/>
        </p:nvSpPr>
        <p:spPr>
          <a:xfrm rot="10800000">
            <a:off x="6730180" y="2768854"/>
            <a:ext cx="1794385" cy="1694989"/>
          </a:xfrm>
          <a:prstGeom prst="downArrow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730181" y="3336579"/>
            <a:ext cx="1892709" cy="923330"/>
          </a:xfrm>
          <a:prstGeom prst="rect">
            <a:avLst/>
          </a:prstGeom>
          <a:noFill/>
        </p:spPr>
        <p:txBody>
          <a:bodyPr wrap="square" rtlCol="0">
            <a:spAutoFit/>
          </a:bodyPr>
          <a:lstStyle/>
          <a:p>
            <a:r>
              <a:rPr lang="en-US" dirty="0" smtClean="0"/>
              <a:t>4.NBT.1, 4.NBT.2, 4.NBT.3, 4.NBT.4, </a:t>
            </a:r>
            <a:r>
              <a:rPr lang="en-US" b="1" dirty="0" smtClean="0"/>
              <a:t>4.NBT.5</a:t>
            </a:r>
            <a:r>
              <a:rPr lang="en-US" dirty="0" smtClean="0"/>
              <a:t>,4.NBT.6, </a:t>
            </a:r>
            <a:endParaRPr lang="en-US" dirty="0"/>
          </a:p>
        </p:txBody>
      </p:sp>
      <p:grpSp>
        <p:nvGrpSpPr>
          <p:cNvPr id="9" name="Group 8"/>
          <p:cNvGrpSpPr/>
          <p:nvPr/>
        </p:nvGrpSpPr>
        <p:grpSpPr>
          <a:xfrm>
            <a:off x="9106491" y="2768854"/>
            <a:ext cx="1794385" cy="1694989"/>
            <a:chOff x="9106491" y="2768854"/>
            <a:chExt cx="1794385" cy="1694989"/>
          </a:xfrm>
        </p:grpSpPr>
        <p:sp>
          <p:nvSpPr>
            <p:cNvPr id="8" name="Down Arrow Callout 7"/>
            <p:cNvSpPr/>
            <p:nvPr/>
          </p:nvSpPr>
          <p:spPr>
            <a:xfrm rot="10800000">
              <a:off x="9106491" y="2768854"/>
              <a:ext cx="1794385" cy="1694989"/>
            </a:xfrm>
            <a:prstGeom prst="downArrow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392355" y="3616348"/>
              <a:ext cx="1399823" cy="369332"/>
            </a:xfrm>
            <a:prstGeom prst="rect">
              <a:avLst/>
            </a:prstGeom>
            <a:noFill/>
          </p:spPr>
          <p:txBody>
            <a:bodyPr wrap="square" rtlCol="0">
              <a:spAutoFit/>
            </a:bodyPr>
            <a:lstStyle/>
            <a:p>
              <a:r>
                <a:rPr lang="en-US" dirty="0" smtClean="0"/>
                <a:t>NBT or NF?</a:t>
              </a:r>
              <a:endParaRPr lang="en-US" dirty="0"/>
            </a:p>
          </p:txBody>
        </p:sp>
      </p:grpSp>
    </p:spTree>
    <p:extLst>
      <p:ext uri="{BB962C8B-B14F-4D97-AF65-F5344CB8AC3E}">
        <p14:creationId xmlns:p14="http://schemas.microsoft.com/office/powerpoint/2010/main" val="1205827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1587" y="649111"/>
            <a:ext cx="2532416" cy="3148066"/>
          </a:xfrm>
          <a:prstGeom prst="rect">
            <a:avLst/>
          </a:prstGeom>
        </p:spPr>
      </p:pic>
      <p:pic>
        <p:nvPicPr>
          <p:cNvPr id="3" name="Picture 2"/>
          <p:cNvPicPr>
            <a:picLocks noChangeAspect="1"/>
          </p:cNvPicPr>
          <p:nvPr/>
        </p:nvPicPr>
        <p:blipFill>
          <a:blip r:embed="rId4"/>
          <a:stretch>
            <a:fillRect/>
          </a:stretch>
        </p:blipFill>
        <p:spPr>
          <a:xfrm>
            <a:off x="3379083" y="649111"/>
            <a:ext cx="2438818" cy="3148066"/>
          </a:xfrm>
          <a:prstGeom prst="rect">
            <a:avLst/>
          </a:prstGeom>
        </p:spPr>
      </p:pic>
      <p:sp>
        <p:nvSpPr>
          <p:cNvPr id="7" name="Rectangle 6"/>
          <p:cNvSpPr/>
          <p:nvPr/>
        </p:nvSpPr>
        <p:spPr>
          <a:xfrm>
            <a:off x="5962981" y="1004465"/>
            <a:ext cx="5452533" cy="5016758"/>
          </a:xfrm>
          <a:prstGeom prst="rect">
            <a:avLst/>
          </a:prstGeom>
        </p:spPr>
        <p:txBody>
          <a:bodyPr wrap="square">
            <a:spAutoFit/>
          </a:bodyPr>
          <a:lstStyle/>
          <a:p>
            <a:r>
              <a:rPr lang="en-US" sz="2000" b="1" u="sng" dirty="0">
                <a:effectLst>
                  <a:outerShdw blurRad="38100" dist="38100" dir="2700000" algn="tl">
                    <a:srgbClr val="000000">
                      <a:alpha val="43137"/>
                    </a:srgbClr>
                  </a:outerShdw>
                </a:effectLst>
              </a:rPr>
              <a:t>Generalize place value understanding for multi-digit whole numbers. </a:t>
            </a:r>
          </a:p>
          <a:p>
            <a:pPr marL="342900" indent="-342900">
              <a:buAutoNum type="arabicPeriod"/>
            </a:pPr>
            <a:r>
              <a:rPr lang="en-US" sz="2000" b="1" dirty="0"/>
              <a:t>Recognize that in a multi-digit whole number, a digit in one place represents ten times what it represents in the place to its right. For example, recognize that 700 ÷ 70 = 10 by applying concepts of place value and division. </a:t>
            </a:r>
          </a:p>
          <a:p>
            <a:pPr marL="342900" indent="-342900">
              <a:buAutoNum type="arabicPeriod"/>
            </a:pPr>
            <a:r>
              <a:rPr lang="en-US" sz="2000" b="1" dirty="0"/>
              <a:t>Read and write multi-digit whole numbers using base-ten numerals, number names, and expanded form. Compare two multi-digit numbers based on meanings of the digits in each place, using &gt;, =, and &lt; symbols to record the results of comparisons. </a:t>
            </a:r>
          </a:p>
          <a:p>
            <a:pPr marL="342900" indent="-342900">
              <a:buAutoNum type="arabicPeriod"/>
            </a:pPr>
            <a:r>
              <a:rPr lang="en-US" sz="2000" b="1" dirty="0"/>
              <a:t>Use place value understanding to round multi-digit whole numbers to any place. </a:t>
            </a:r>
          </a:p>
        </p:txBody>
      </p:sp>
      <p:sp>
        <p:nvSpPr>
          <p:cNvPr id="8" name="Rectangle 7"/>
          <p:cNvSpPr/>
          <p:nvPr/>
        </p:nvSpPr>
        <p:spPr>
          <a:xfrm>
            <a:off x="5962981" y="838721"/>
            <a:ext cx="5597613" cy="5182502"/>
          </a:xfrm>
          <a:prstGeom prst="rect">
            <a:avLst/>
          </a:prstGeom>
          <a:solidFill>
            <a:srgbClr val="00B05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2392143" y="3564075"/>
            <a:ext cx="914400" cy="914400"/>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441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309004" y="803177"/>
            <a:ext cx="2467092" cy="3404995"/>
          </a:xfrm>
          <a:prstGeom prst="rect">
            <a:avLst/>
          </a:prstGeom>
        </p:spPr>
      </p:pic>
      <p:pic>
        <p:nvPicPr>
          <p:cNvPr id="3" name="Picture 2"/>
          <p:cNvPicPr>
            <a:picLocks noChangeAspect="1"/>
          </p:cNvPicPr>
          <p:nvPr/>
        </p:nvPicPr>
        <p:blipFill>
          <a:blip r:embed="rId4"/>
          <a:stretch>
            <a:fillRect/>
          </a:stretch>
        </p:blipFill>
        <p:spPr>
          <a:xfrm>
            <a:off x="8902744" y="803177"/>
            <a:ext cx="2620225" cy="3404995"/>
          </a:xfrm>
          <a:prstGeom prst="rect">
            <a:avLst/>
          </a:prstGeom>
        </p:spPr>
      </p:pic>
      <p:pic>
        <p:nvPicPr>
          <p:cNvPr id="5" name="Picture 4"/>
          <p:cNvPicPr>
            <a:picLocks noChangeAspect="1"/>
          </p:cNvPicPr>
          <p:nvPr/>
        </p:nvPicPr>
        <p:blipFill>
          <a:blip r:embed="rId5"/>
          <a:stretch>
            <a:fillRect/>
          </a:stretch>
        </p:blipFill>
        <p:spPr>
          <a:xfrm>
            <a:off x="712218" y="803180"/>
            <a:ext cx="2674449" cy="3405640"/>
          </a:xfrm>
          <a:prstGeom prst="rect">
            <a:avLst/>
          </a:prstGeom>
        </p:spPr>
      </p:pic>
      <p:pic>
        <p:nvPicPr>
          <p:cNvPr id="6" name="Picture 5"/>
          <p:cNvPicPr>
            <a:picLocks noChangeAspect="1"/>
          </p:cNvPicPr>
          <p:nvPr/>
        </p:nvPicPr>
        <p:blipFill>
          <a:blip r:embed="rId6"/>
          <a:stretch>
            <a:fillRect/>
          </a:stretch>
        </p:blipFill>
        <p:spPr>
          <a:xfrm>
            <a:off x="3497692" y="803176"/>
            <a:ext cx="2700287" cy="3404995"/>
          </a:xfrm>
          <a:prstGeom prst="rect">
            <a:avLst/>
          </a:prstGeom>
        </p:spPr>
      </p:pic>
      <p:pic>
        <p:nvPicPr>
          <p:cNvPr id="7" name="Picture 6"/>
          <p:cNvPicPr>
            <a:picLocks noChangeAspect="1"/>
          </p:cNvPicPr>
          <p:nvPr/>
        </p:nvPicPr>
        <p:blipFill>
          <a:blip r:embed="rId7"/>
          <a:stretch>
            <a:fillRect/>
          </a:stretch>
        </p:blipFill>
        <p:spPr>
          <a:xfrm>
            <a:off x="4814347" y="4412527"/>
            <a:ext cx="1810669" cy="1713124"/>
          </a:xfrm>
          <a:prstGeom prst="rect">
            <a:avLst/>
          </a:prstGeom>
        </p:spPr>
      </p:pic>
    </p:spTree>
    <p:extLst>
      <p:ext uri="{BB962C8B-B14F-4D97-AF65-F5344CB8AC3E}">
        <p14:creationId xmlns:p14="http://schemas.microsoft.com/office/powerpoint/2010/main" val="17427719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9243" y="1305342"/>
            <a:ext cx="10397067" cy="3785652"/>
          </a:xfrm>
          <a:prstGeom prst="rect">
            <a:avLst/>
          </a:prstGeom>
        </p:spPr>
        <p:txBody>
          <a:bodyPr wrap="square">
            <a:spAutoFit/>
          </a:bodyPr>
          <a:lstStyle/>
          <a:p>
            <a:r>
              <a:rPr lang="en-US" sz="2000" b="1" u="sng" dirty="0">
                <a:effectLst>
                  <a:outerShdw blurRad="38100" dist="38100" dir="2700000" algn="tl">
                    <a:srgbClr val="000000">
                      <a:alpha val="43137"/>
                    </a:srgbClr>
                  </a:outerShdw>
                </a:effectLst>
              </a:rPr>
              <a:t>Understand decimal notation for fractions, and compare decimal fractions.</a:t>
            </a:r>
          </a:p>
          <a:p>
            <a:r>
              <a:rPr lang="en-US" sz="2000" b="1" dirty="0"/>
              <a:t>5. Express a fraction with denominator 10 as an equivalent fraction with denominator 100, and use this technique </a:t>
            </a:r>
            <a:r>
              <a:rPr lang="en-US" sz="2000" b="1" dirty="0" smtClean="0"/>
              <a:t>to add </a:t>
            </a:r>
            <a:r>
              <a:rPr lang="en-US" sz="2000" b="1" dirty="0"/>
              <a:t>two fractions with respective denominators 10 and 100.2 For example, express 3/10 as 30/100, and </a:t>
            </a:r>
            <a:r>
              <a:rPr lang="en-US" sz="2000" b="1" dirty="0" smtClean="0"/>
              <a:t>add </a:t>
            </a:r>
            <a:r>
              <a:rPr lang="en-US" sz="2000" b="1" dirty="0"/>
              <a:t>3/10 </a:t>
            </a:r>
            <a:r>
              <a:rPr lang="en-US" sz="2000" b="1" dirty="0" smtClean="0"/>
              <a:t>+4/100 </a:t>
            </a:r>
            <a:r>
              <a:rPr lang="en-US" sz="2000" b="1" dirty="0"/>
              <a:t>= 34/100</a:t>
            </a:r>
            <a:r>
              <a:rPr lang="en-US" sz="2000" b="1" dirty="0" smtClean="0"/>
              <a:t>.</a:t>
            </a:r>
          </a:p>
          <a:p>
            <a:endParaRPr lang="en-US" sz="2000" b="1" dirty="0"/>
          </a:p>
          <a:p>
            <a:r>
              <a:rPr lang="en-US" sz="2000" b="1" dirty="0"/>
              <a:t>6. Use decimal notation for fractions with denominators 10 or 100. For example, rewrite 0.62 as 62/100; describe </a:t>
            </a:r>
            <a:r>
              <a:rPr lang="en-US" sz="2000" b="1" dirty="0" smtClean="0"/>
              <a:t>a length </a:t>
            </a:r>
            <a:r>
              <a:rPr lang="en-US" sz="2000" b="1" dirty="0"/>
              <a:t>as 0.62 meters; locate 0.62 on a number line diagram</a:t>
            </a:r>
            <a:r>
              <a:rPr lang="en-US" sz="2000" b="1" dirty="0" smtClean="0"/>
              <a:t>.</a:t>
            </a:r>
          </a:p>
          <a:p>
            <a:endParaRPr lang="en-US" sz="2000" b="1" dirty="0"/>
          </a:p>
          <a:p>
            <a:r>
              <a:rPr lang="en-US" sz="2000" b="1" dirty="0"/>
              <a:t>7. Compare two decimals to hundredths by reasoning about their size. Recognize that comparisons are valid </a:t>
            </a:r>
            <a:r>
              <a:rPr lang="en-US" sz="2000" b="1" dirty="0" smtClean="0"/>
              <a:t>only when </a:t>
            </a:r>
            <a:r>
              <a:rPr lang="en-US" sz="2000" b="1" dirty="0"/>
              <a:t>the two decimals refer to the same whole. Record the results of comparisons with the symbols &gt;, =, or &lt;, </a:t>
            </a:r>
            <a:r>
              <a:rPr lang="en-US" sz="2000" b="1" dirty="0" smtClean="0"/>
              <a:t>and justify </a:t>
            </a:r>
            <a:r>
              <a:rPr lang="en-US" sz="2000" b="1" dirty="0"/>
              <a:t>the conclusions, e.g., by using a visual model.</a:t>
            </a:r>
          </a:p>
        </p:txBody>
      </p:sp>
      <p:sp>
        <p:nvSpPr>
          <p:cNvPr id="4" name="Rectangle 3"/>
          <p:cNvSpPr/>
          <p:nvPr/>
        </p:nvSpPr>
        <p:spPr>
          <a:xfrm>
            <a:off x="869242" y="1305342"/>
            <a:ext cx="10397067" cy="3650480"/>
          </a:xfrm>
          <a:prstGeom prst="rect">
            <a:avLst/>
          </a:prstGeom>
          <a:solidFill>
            <a:srgbClr val="00B05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5485556" y="4955822"/>
            <a:ext cx="1164437" cy="1463167"/>
          </a:xfrm>
          <a:prstGeom prst="rect">
            <a:avLst/>
          </a:prstGeom>
        </p:spPr>
      </p:pic>
    </p:spTree>
    <p:extLst>
      <p:ext uri="{BB962C8B-B14F-4D97-AF65-F5344CB8AC3E}">
        <p14:creationId xmlns:p14="http://schemas.microsoft.com/office/powerpoint/2010/main" val="6592989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58707" y="1515244"/>
            <a:ext cx="9058275" cy="981075"/>
          </a:xfrm>
          <a:prstGeom prst="rect">
            <a:avLst/>
          </a:prstGeom>
        </p:spPr>
      </p:pic>
      <p:pic>
        <p:nvPicPr>
          <p:cNvPr id="3" name="Picture 2"/>
          <p:cNvPicPr>
            <a:picLocks noChangeAspect="1"/>
          </p:cNvPicPr>
          <p:nvPr/>
        </p:nvPicPr>
        <p:blipFill>
          <a:blip r:embed="rId4"/>
          <a:stretch>
            <a:fillRect/>
          </a:stretch>
        </p:blipFill>
        <p:spPr>
          <a:xfrm>
            <a:off x="1458707" y="2454531"/>
            <a:ext cx="9153525" cy="276225"/>
          </a:xfrm>
          <a:prstGeom prst="rect">
            <a:avLst/>
          </a:prstGeom>
        </p:spPr>
      </p:pic>
      <p:grpSp>
        <p:nvGrpSpPr>
          <p:cNvPr id="4" name="Group 3"/>
          <p:cNvGrpSpPr/>
          <p:nvPr/>
        </p:nvGrpSpPr>
        <p:grpSpPr>
          <a:xfrm>
            <a:off x="2009851" y="2730756"/>
            <a:ext cx="1789470" cy="2989010"/>
            <a:chOff x="1991031" y="2730755"/>
            <a:chExt cx="1789470" cy="2989010"/>
          </a:xfrm>
        </p:grpSpPr>
        <p:sp>
          <p:nvSpPr>
            <p:cNvPr id="5" name="Down Arrow Callout 4"/>
            <p:cNvSpPr/>
            <p:nvPr/>
          </p:nvSpPr>
          <p:spPr>
            <a:xfrm rot="10800000">
              <a:off x="2010695" y="2730755"/>
              <a:ext cx="1750142" cy="1494505"/>
            </a:xfrm>
            <a:prstGeom prst="downArrowCallo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50023" y="3435606"/>
              <a:ext cx="1730478" cy="646331"/>
            </a:xfrm>
            <a:prstGeom prst="rect">
              <a:avLst/>
            </a:prstGeom>
            <a:noFill/>
          </p:spPr>
          <p:txBody>
            <a:bodyPr wrap="square" rtlCol="0">
              <a:spAutoFit/>
            </a:bodyPr>
            <a:lstStyle/>
            <a:p>
              <a:r>
                <a:rPr lang="en-US" dirty="0" smtClean="0"/>
                <a:t>4.MD.1, 4.MD.2, 4.MD.3,4.MD.4</a:t>
              </a:r>
              <a:endParaRPr lang="en-US" dirty="0"/>
            </a:p>
          </p:txBody>
        </p:sp>
        <p:sp>
          <p:nvSpPr>
            <p:cNvPr id="7" name="Down Arrow Callout 6"/>
            <p:cNvSpPr/>
            <p:nvPr/>
          </p:nvSpPr>
          <p:spPr>
            <a:xfrm rot="10800000">
              <a:off x="1991031" y="4225260"/>
              <a:ext cx="1750142" cy="1494505"/>
            </a:xfrm>
            <a:prstGeom prst="downArrowCallou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30359" y="4972512"/>
              <a:ext cx="1730478" cy="646331"/>
            </a:xfrm>
            <a:prstGeom prst="rect">
              <a:avLst/>
            </a:prstGeom>
            <a:noFill/>
          </p:spPr>
          <p:txBody>
            <a:bodyPr wrap="square" rtlCol="0">
              <a:spAutoFit/>
            </a:bodyPr>
            <a:lstStyle/>
            <a:p>
              <a:r>
                <a:rPr lang="en-US" dirty="0" smtClean="0"/>
                <a:t>4.MD.5, 4.MD.6, 4.MD.7</a:t>
              </a:r>
              <a:endParaRPr lang="en-US" dirty="0"/>
            </a:p>
          </p:txBody>
        </p:sp>
      </p:grpSp>
      <p:sp>
        <p:nvSpPr>
          <p:cNvPr id="10" name="Down Arrow Callout 9"/>
          <p:cNvSpPr/>
          <p:nvPr/>
        </p:nvSpPr>
        <p:spPr>
          <a:xfrm rot="10800000">
            <a:off x="8155859" y="2730756"/>
            <a:ext cx="1445342" cy="2020530"/>
          </a:xfrm>
          <a:prstGeom prst="downArrow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755056" y="3243571"/>
            <a:ext cx="2281084" cy="57027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p:cNvSpPr txBox="1"/>
          <p:nvPr/>
        </p:nvSpPr>
        <p:spPr>
          <a:xfrm>
            <a:off x="8155859" y="3550957"/>
            <a:ext cx="1730478" cy="1200329"/>
          </a:xfrm>
          <a:prstGeom prst="rect">
            <a:avLst/>
          </a:prstGeom>
          <a:noFill/>
        </p:spPr>
        <p:txBody>
          <a:bodyPr wrap="square" rtlCol="0">
            <a:spAutoFit/>
          </a:bodyPr>
          <a:lstStyle/>
          <a:p>
            <a:r>
              <a:rPr lang="en-US" dirty="0" smtClean="0"/>
              <a:t>4.NF.1, 4.NF.2, </a:t>
            </a:r>
            <a:r>
              <a:rPr lang="en-US" b="1" dirty="0" smtClean="0"/>
              <a:t>4.NF.3</a:t>
            </a:r>
            <a:r>
              <a:rPr lang="en-US" dirty="0" smtClean="0"/>
              <a:t>, </a:t>
            </a:r>
            <a:r>
              <a:rPr lang="en-US" b="1" dirty="0" smtClean="0"/>
              <a:t>4.NF.4</a:t>
            </a:r>
            <a:r>
              <a:rPr lang="en-US" dirty="0" smtClean="0"/>
              <a:t>, 4.NF.5, </a:t>
            </a:r>
            <a:r>
              <a:rPr lang="en-US" b="1" dirty="0" smtClean="0"/>
              <a:t>4.NF.6, 4.NF.7 </a:t>
            </a:r>
            <a:endParaRPr lang="en-US" b="1" dirty="0"/>
          </a:p>
        </p:txBody>
      </p:sp>
      <p:sp>
        <p:nvSpPr>
          <p:cNvPr id="14" name="Oval 13"/>
          <p:cNvSpPr/>
          <p:nvPr/>
        </p:nvSpPr>
        <p:spPr>
          <a:xfrm>
            <a:off x="7737988" y="4151121"/>
            <a:ext cx="2281084" cy="57027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71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01718" y="649531"/>
            <a:ext cx="2732582" cy="3448755"/>
          </a:xfrm>
          <a:prstGeom prst="rect">
            <a:avLst/>
          </a:prstGeom>
        </p:spPr>
      </p:pic>
      <p:pic>
        <p:nvPicPr>
          <p:cNvPr id="3" name="Picture 2"/>
          <p:cNvPicPr>
            <a:picLocks noChangeAspect="1"/>
          </p:cNvPicPr>
          <p:nvPr/>
        </p:nvPicPr>
        <p:blipFill>
          <a:blip r:embed="rId4"/>
          <a:stretch>
            <a:fillRect/>
          </a:stretch>
        </p:blipFill>
        <p:spPr>
          <a:xfrm>
            <a:off x="3431031" y="656851"/>
            <a:ext cx="2869349" cy="3491618"/>
          </a:xfrm>
          <a:prstGeom prst="rect">
            <a:avLst/>
          </a:prstGeom>
        </p:spPr>
      </p:pic>
      <p:pic>
        <p:nvPicPr>
          <p:cNvPr id="4" name="Picture 3"/>
          <p:cNvPicPr>
            <a:picLocks noChangeAspect="1"/>
          </p:cNvPicPr>
          <p:nvPr/>
        </p:nvPicPr>
        <p:blipFill>
          <a:blip r:embed="rId5"/>
          <a:stretch>
            <a:fillRect/>
          </a:stretch>
        </p:blipFill>
        <p:spPr>
          <a:xfrm>
            <a:off x="6362544" y="678282"/>
            <a:ext cx="2527381" cy="3448755"/>
          </a:xfrm>
          <a:prstGeom prst="rect">
            <a:avLst/>
          </a:prstGeom>
        </p:spPr>
      </p:pic>
      <p:pic>
        <p:nvPicPr>
          <p:cNvPr id="5" name="Picture 4"/>
          <p:cNvPicPr>
            <a:picLocks noChangeAspect="1"/>
          </p:cNvPicPr>
          <p:nvPr/>
        </p:nvPicPr>
        <p:blipFill>
          <a:blip r:embed="rId6"/>
          <a:stretch>
            <a:fillRect/>
          </a:stretch>
        </p:blipFill>
        <p:spPr>
          <a:xfrm>
            <a:off x="8929693" y="678282"/>
            <a:ext cx="2596477" cy="3448755"/>
          </a:xfrm>
          <a:prstGeom prst="rect">
            <a:avLst/>
          </a:prstGeom>
        </p:spPr>
      </p:pic>
    </p:spTree>
    <p:extLst>
      <p:ext uri="{BB962C8B-B14F-4D97-AF65-F5344CB8AC3E}">
        <p14:creationId xmlns:p14="http://schemas.microsoft.com/office/powerpoint/2010/main" val="32135315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01718" y="649531"/>
            <a:ext cx="2732582" cy="3448755"/>
          </a:xfrm>
          <a:prstGeom prst="rect">
            <a:avLst/>
          </a:prstGeom>
        </p:spPr>
      </p:pic>
      <p:pic>
        <p:nvPicPr>
          <p:cNvPr id="5" name="Picture 4"/>
          <p:cNvPicPr>
            <a:picLocks noChangeAspect="1"/>
          </p:cNvPicPr>
          <p:nvPr/>
        </p:nvPicPr>
        <p:blipFill>
          <a:blip r:embed="rId4"/>
          <a:stretch>
            <a:fillRect/>
          </a:stretch>
        </p:blipFill>
        <p:spPr>
          <a:xfrm>
            <a:off x="3534300" y="649531"/>
            <a:ext cx="2596477" cy="3448755"/>
          </a:xfrm>
          <a:prstGeom prst="rect">
            <a:avLst/>
          </a:prstGeom>
        </p:spPr>
      </p:pic>
      <p:sp>
        <p:nvSpPr>
          <p:cNvPr id="6" name="Rectangle 5"/>
          <p:cNvSpPr/>
          <p:nvPr/>
        </p:nvSpPr>
        <p:spPr>
          <a:xfrm>
            <a:off x="6130777" y="954331"/>
            <a:ext cx="5236496" cy="5016758"/>
          </a:xfrm>
          <a:prstGeom prst="rect">
            <a:avLst/>
          </a:prstGeom>
        </p:spPr>
        <p:txBody>
          <a:bodyPr wrap="square">
            <a:spAutoFit/>
          </a:bodyPr>
          <a:lstStyle/>
          <a:p>
            <a:r>
              <a:rPr lang="en-US" sz="2000" b="1" u="sng" dirty="0">
                <a:effectLst>
                  <a:outerShdw blurRad="38100" dist="38100" dir="2700000" algn="tl">
                    <a:srgbClr val="000000">
                      <a:alpha val="43137"/>
                    </a:srgbClr>
                  </a:outerShdw>
                </a:effectLst>
              </a:rPr>
              <a:t>Build fractions from unit fractions by applying and extending previous understandings of operations </a:t>
            </a:r>
            <a:r>
              <a:rPr lang="en-US" sz="2000" b="1" u="sng" dirty="0" smtClean="0">
                <a:effectLst>
                  <a:outerShdw blurRad="38100" dist="38100" dir="2700000" algn="tl">
                    <a:srgbClr val="000000">
                      <a:alpha val="43137"/>
                    </a:srgbClr>
                  </a:outerShdw>
                </a:effectLst>
              </a:rPr>
              <a:t>on whole </a:t>
            </a:r>
            <a:r>
              <a:rPr lang="en-US" sz="2000" b="1" u="sng" dirty="0">
                <a:effectLst>
                  <a:outerShdw blurRad="38100" dist="38100" dir="2700000" algn="tl">
                    <a:srgbClr val="000000">
                      <a:alpha val="43137"/>
                    </a:srgbClr>
                  </a:outerShdw>
                </a:effectLst>
              </a:rPr>
              <a:t>numbers.</a:t>
            </a:r>
          </a:p>
          <a:p>
            <a:r>
              <a:rPr lang="en-US" sz="2000" b="1" dirty="0"/>
              <a:t>3. Understand a fraction a/b with a &gt; 1 as a sum of fractions 1/b.</a:t>
            </a:r>
          </a:p>
          <a:p>
            <a:r>
              <a:rPr lang="en-US" sz="2000" b="1" dirty="0"/>
              <a:t>a. Understand addition and subtraction of fractions as joining and separating parts referring to the </a:t>
            </a:r>
            <a:r>
              <a:rPr lang="en-US" sz="2000" b="1" dirty="0" smtClean="0"/>
              <a:t>same whole</a:t>
            </a:r>
            <a:r>
              <a:rPr lang="en-US" sz="2000" b="1" dirty="0"/>
              <a:t>.</a:t>
            </a:r>
          </a:p>
          <a:p>
            <a:r>
              <a:rPr lang="en-US" sz="2000" b="1" dirty="0"/>
              <a:t>b. Decompose a fraction into a sum of fractions with the same denominator in more than one way, recording</a:t>
            </a:r>
          </a:p>
          <a:p>
            <a:r>
              <a:rPr lang="en-US" sz="2000" b="1" dirty="0"/>
              <a:t>each decomposition by an equation. Justify decompositions, e.g., by using a visual fraction model.</a:t>
            </a:r>
          </a:p>
          <a:p>
            <a:r>
              <a:rPr lang="en-US" sz="2000" b="1" i="1" dirty="0"/>
              <a:t>Examples: 3/8 = 1/8 + 1/8 + 1/8 ; 3/8 = 1/8 + 2/8 ; 2 1/8 = 1 + 1 + 1/8 = 8/8 + 8/8 + 1/8. </a:t>
            </a:r>
          </a:p>
        </p:txBody>
      </p:sp>
      <p:pic>
        <p:nvPicPr>
          <p:cNvPr id="7" name="Picture 6"/>
          <p:cNvPicPr>
            <a:picLocks noChangeAspect="1"/>
          </p:cNvPicPr>
          <p:nvPr/>
        </p:nvPicPr>
        <p:blipFill>
          <a:blip r:embed="rId5"/>
          <a:stretch>
            <a:fillRect/>
          </a:stretch>
        </p:blipFill>
        <p:spPr>
          <a:xfrm>
            <a:off x="2935859" y="4657188"/>
            <a:ext cx="969348" cy="975445"/>
          </a:xfrm>
          <a:prstGeom prst="rect">
            <a:avLst/>
          </a:prstGeom>
        </p:spPr>
      </p:pic>
      <p:pic>
        <p:nvPicPr>
          <p:cNvPr id="8" name="Picture 7"/>
          <p:cNvPicPr>
            <a:picLocks noChangeAspect="1"/>
          </p:cNvPicPr>
          <p:nvPr/>
        </p:nvPicPr>
        <p:blipFill>
          <a:blip r:embed="rId6"/>
          <a:stretch>
            <a:fillRect/>
          </a:stretch>
        </p:blipFill>
        <p:spPr>
          <a:xfrm>
            <a:off x="6071570" y="852275"/>
            <a:ext cx="5354910" cy="5220870"/>
          </a:xfrm>
          <a:prstGeom prst="rect">
            <a:avLst/>
          </a:prstGeom>
        </p:spPr>
      </p:pic>
    </p:spTree>
    <p:extLst>
      <p:ext uri="{BB962C8B-B14F-4D97-AF65-F5344CB8AC3E}">
        <p14:creationId xmlns:p14="http://schemas.microsoft.com/office/powerpoint/2010/main" val="1746073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5556" y="797342"/>
            <a:ext cx="6163735" cy="5324535"/>
          </a:xfrm>
          <a:prstGeom prst="rect">
            <a:avLst/>
          </a:prstGeom>
        </p:spPr>
        <p:txBody>
          <a:bodyPr wrap="square">
            <a:spAutoFit/>
          </a:bodyPr>
          <a:lstStyle/>
          <a:p>
            <a:r>
              <a:rPr lang="en-US" sz="2000" b="1" u="sng" dirty="0">
                <a:effectLst>
                  <a:outerShdw blurRad="38100" dist="38100" dir="2700000" algn="tl">
                    <a:srgbClr val="000000">
                      <a:alpha val="43137"/>
                    </a:srgbClr>
                  </a:outerShdw>
                </a:effectLst>
              </a:rPr>
              <a:t>Understand decimal notation for fractions, and compare decimal fractions.</a:t>
            </a:r>
          </a:p>
          <a:p>
            <a:r>
              <a:rPr lang="en-US" sz="2000" b="1" dirty="0"/>
              <a:t>5. Express a fraction with denominator 10 as an equivalent fraction with denominator 100, and use this technique </a:t>
            </a:r>
            <a:r>
              <a:rPr lang="en-US" sz="2000" b="1" dirty="0" smtClean="0"/>
              <a:t>to add </a:t>
            </a:r>
            <a:r>
              <a:rPr lang="en-US" sz="2000" b="1" dirty="0"/>
              <a:t>two fractions with respective denominators 10 and 100.2 For example, express 3/10 as 30/100, and </a:t>
            </a:r>
            <a:r>
              <a:rPr lang="en-US" sz="2000" b="1" dirty="0" smtClean="0"/>
              <a:t>add </a:t>
            </a:r>
            <a:r>
              <a:rPr lang="en-US" sz="2000" b="1" dirty="0"/>
              <a:t>3/10 </a:t>
            </a:r>
            <a:r>
              <a:rPr lang="en-US" sz="2000" b="1" dirty="0" smtClean="0"/>
              <a:t>+4/100 </a:t>
            </a:r>
            <a:r>
              <a:rPr lang="en-US" sz="2000" b="1" dirty="0"/>
              <a:t>= 34/100</a:t>
            </a:r>
            <a:r>
              <a:rPr lang="en-US" sz="2000" b="1" dirty="0" smtClean="0"/>
              <a:t>.</a:t>
            </a:r>
            <a:endParaRPr lang="en-US" sz="2000" b="1" dirty="0"/>
          </a:p>
          <a:p>
            <a:r>
              <a:rPr lang="en-US" sz="2000" b="1" dirty="0"/>
              <a:t>6. Use decimal notation for fractions with denominators 10 or 100. For example, rewrite 0.62 as 62/100; describe </a:t>
            </a:r>
            <a:r>
              <a:rPr lang="en-US" sz="2000" b="1" dirty="0" smtClean="0"/>
              <a:t>a length </a:t>
            </a:r>
            <a:r>
              <a:rPr lang="en-US" sz="2000" b="1" dirty="0"/>
              <a:t>as 0.62 meters; locate 0.62 on a number line diagram</a:t>
            </a:r>
            <a:r>
              <a:rPr lang="en-US" sz="2000" b="1" dirty="0" smtClean="0"/>
              <a:t>.</a:t>
            </a:r>
            <a:endParaRPr lang="en-US" sz="2000" b="1" dirty="0"/>
          </a:p>
          <a:p>
            <a:r>
              <a:rPr lang="en-US" sz="2000" b="1" dirty="0"/>
              <a:t>7. Compare two decimals to hundredths by reasoning about their size. Recognize that comparisons are valid </a:t>
            </a:r>
            <a:r>
              <a:rPr lang="en-US" sz="2000" b="1" dirty="0" smtClean="0"/>
              <a:t>only when </a:t>
            </a:r>
            <a:r>
              <a:rPr lang="en-US" sz="2000" b="1" dirty="0"/>
              <a:t>the two decimals refer to the same whole. Record the results of comparisons with the symbols &gt;, =, or &lt;, </a:t>
            </a:r>
            <a:r>
              <a:rPr lang="en-US" sz="2000" b="1" dirty="0" smtClean="0"/>
              <a:t>and justify </a:t>
            </a:r>
            <a:r>
              <a:rPr lang="en-US" sz="2000" b="1" dirty="0"/>
              <a:t>the conclusions, e.g., by using a visual model.</a:t>
            </a:r>
          </a:p>
        </p:txBody>
      </p:sp>
      <p:sp>
        <p:nvSpPr>
          <p:cNvPr id="4" name="Rectangle 3"/>
          <p:cNvSpPr/>
          <p:nvPr/>
        </p:nvSpPr>
        <p:spPr>
          <a:xfrm>
            <a:off x="5485556" y="745387"/>
            <a:ext cx="5972664" cy="5376489"/>
          </a:xfrm>
          <a:prstGeom prst="rect">
            <a:avLst/>
          </a:prstGeom>
          <a:solidFill>
            <a:srgbClr val="00B05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2529805" y="4055632"/>
            <a:ext cx="1164437" cy="1463167"/>
          </a:xfrm>
          <a:prstGeom prst="rect">
            <a:avLst/>
          </a:prstGeom>
        </p:spPr>
      </p:pic>
      <p:pic>
        <p:nvPicPr>
          <p:cNvPr id="6" name="Picture 5"/>
          <p:cNvPicPr>
            <a:picLocks noChangeAspect="1"/>
          </p:cNvPicPr>
          <p:nvPr/>
        </p:nvPicPr>
        <p:blipFill>
          <a:blip r:embed="rId4"/>
          <a:stretch>
            <a:fillRect/>
          </a:stretch>
        </p:blipFill>
        <p:spPr>
          <a:xfrm>
            <a:off x="652712" y="655077"/>
            <a:ext cx="2384529" cy="2900924"/>
          </a:xfrm>
          <a:prstGeom prst="rect">
            <a:avLst/>
          </a:prstGeom>
        </p:spPr>
      </p:pic>
      <p:pic>
        <p:nvPicPr>
          <p:cNvPr id="7" name="Picture 6"/>
          <p:cNvPicPr>
            <a:picLocks noChangeAspect="1"/>
          </p:cNvPicPr>
          <p:nvPr/>
        </p:nvPicPr>
        <p:blipFill>
          <a:blip r:embed="rId5"/>
          <a:stretch>
            <a:fillRect/>
          </a:stretch>
        </p:blipFill>
        <p:spPr>
          <a:xfrm>
            <a:off x="3168746" y="649798"/>
            <a:ext cx="2125739" cy="2906203"/>
          </a:xfrm>
          <a:prstGeom prst="rect">
            <a:avLst/>
          </a:prstGeom>
        </p:spPr>
      </p:pic>
    </p:spTree>
    <p:extLst>
      <p:ext uri="{BB962C8B-B14F-4D97-AF65-F5344CB8AC3E}">
        <p14:creationId xmlns:p14="http://schemas.microsoft.com/office/powerpoint/2010/main" val="2918942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86219" y="1054356"/>
            <a:ext cx="9039225" cy="1209675"/>
          </a:xfrm>
          <a:prstGeom prst="rect">
            <a:avLst/>
          </a:prstGeom>
        </p:spPr>
      </p:pic>
      <p:sp>
        <p:nvSpPr>
          <p:cNvPr id="4" name="Down Arrow Callout 3"/>
          <p:cNvSpPr/>
          <p:nvPr/>
        </p:nvSpPr>
        <p:spPr>
          <a:xfrm rot="10800000">
            <a:off x="5864942" y="2379407"/>
            <a:ext cx="1445342" cy="1494504"/>
          </a:xfrm>
          <a:prstGeom prst="downArrowCallou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991031" y="2379407"/>
            <a:ext cx="1818962" cy="2989009"/>
            <a:chOff x="1991031" y="2379407"/>
            <a:chExt cx="1818962" cy="2989009"/>
          </a:xfrm>
        </p:grpSpPr>
        <p:sp>
          <p:nvSpPr>
            <p:cNvPr id="3" name="Down Arrow Callout 2"/>
            <p:cNvSpPr/>
            <p:nvPr/>
          </p:nvSpPr>
          <p:spPr>
            <a:xfrm rot="10800000">
              <a:off x="1991031" y="2379407"/>
              <a:ext cx="1750142" cy="1494505"/>
            </a:xfrm>
            <a:prstGeom prst="downArrowCallo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10695" y="3057832"/>
              <a:ext cx="1730478" cy="646331"/>
            </a:xfrm>
            <a:prstGeom prst="rect">
              <a:avLst/>
            </a:prstGeom>
            <a:noFill/>
          </p:spPr>
          <p:txBody>
            <a:bodyPr wrap="square" rtlCol="0">
              <a:spAutoFit/>
            </a:bodyPr>
            <a:lstStyle/>
            <a:p>
              <a:r>
                <a:rPr lang="en-US" dirty="0" smtClean="0"/>
                <a:t>4.MD.1, 4.MD.2, 4.MD.3,4.MD.4</a:t>
              </a:r>
              <a:endParaRPr lang="en-US" dirty="0"/>
            </a:p>
          </p:txBody>
        </p:sp>
        <p:sp>
          <p:nvSpPr>
            <p:cNvPr id="6" name="Down Arrow Callout 5"/>
            <p:cNvSpPr/>
            <p:nvPr/>
          </p:nvSpPr>
          <p:spPr>
            <a:xfrm rot="10800000">
              <a:off x="2025441" y="3873911"/>
              <a:ext cx="1750142" cy="1494505"/>
            </a:xfrm>
            <a:prstGeom prst="downArrowCallou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79515" y="4621163"/>
              <a:ext cx="1730478" cy="646331"/>
            </a:xfrm>
            <a:prstGeom prst="rect">
              <a:avLst/>
            </a:prstGeom>
            <a:noFill/>
          </p:spPr>
          <p:txBody>
            <a:bodyPr wrap="square" rtlCol="0">
              <a:spAutoFit/>
            </a:bodyPr>
            <a:lstStyle/>
            <a:p>
              <a:r>
                <a:rPr lang="en-US" dirty="0" smtClean="0"/>
                <a:t>4.MD.5, 4.MD.6, 4.MD.7</a:t>
              </a:r>
              <a:endParaRPr lang="en-US" dirty="0"/>
            </a:p>
          </p:txBody>
        </p:sp>
      </p:grpSp>
      <p:sp>
        <p:nvSpPr>
          <p:cNvPr id="8" name="TextBox 7"/>
          <p:cNvSpPr txBox="1"/>
          <p:nvPr/>
        </p:nvSpPr>
        <p:spPr>
          <a:xfrm>
            <a:off x="6041922" y="3057831"/>
            <a:ext cx="1268362" cy="646331"/>
          </a:xfrm>
          <a:prstGeom prst="rect">
            <a:avLst/>
          </a:prstGeom>
          <a:noFill/>
        </p:spPr>
        <p:txBody>
          <a:bodyPr wrap="square" rtlCol="0">
            <a:spAutoFit/>
          </a:bodyPr>
          <a:lstStyle/>
          <a:p>
            <a:r>
              <a:rPr lang="en-US" dirty="0" smtClean="0"/>
              <a:t>4.G.1, 4.G.2, 4.G.3</a:t>
            </a:r>
            <a:endParaRPr lang="en-US" dirty="0"/>
          </a:p>
        </p:txBody>
      </p:sp>
      <p:sp>
        <p:nvSpPr>
          <p:cNvPr id="10" name="Oval 9"/>
          <p:cNvSpPr/>
          <p:nvPr/>
        </p:nvSpPr>
        <p:spPr>
          <a:xfrm>
            <a:off x="1809135" y="2861187"/>
            <a:ext cx="2281084" cy="57027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182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6178" y="1061156"/>
            <a:ext cx="959555" cy="6999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Rectangle 3"/>
          <p:cNvSpPr/>
          <p:nvPr/>
        </p:nvSpPr>
        <p:spPr>
          <a:xfrm>
            <a:off x="3115733" y="1061155"/>
            <a:ext cx="959555" cy="6999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Rectangle 4"/>
          <p:cNvSpPr/>
          <p:nvPr/>
        </p:nvSpPr>
        <p:spPr>
          <a:xfrm>
            <a:off x="4075146" y="1061055"/>
            <a:ext cx="959555" cy="6999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ectangle 5"/>
          <p:cNvSpPr/>
          <p:nvPr/>
        </p:nvSpPr>
        <p:spPr>
          <a:xfrm>
            <a:off x="5034843" y="1061154"/>
            <a:ext cx="959555" cy="6999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ctangle 6"/>
          <p:cNvSpPr/>
          <p:nvPr/>
        </p:nvSpPr>
        <p:spPr>
          <a:xfrm>
            <a:off x="2156177" y="1761065"/>
            <a:ext cx="959555" cy="6999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p:cNvSpPr/>
          <p:nvPr/>
        </p:nvSpPr>
        <p:spPr>
          <a:xfrm>
            <a:off x="2156176" y="2460974"/>
            <a:ext cx="959555" cy="699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56175" y="3160883"/>
            <a:ext cx="959555" cy="699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56174" y="3860792"/>
            <a:ext cx="959555" cy="6999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p:cNvSpPr/>
          <p:nvPr/>
        </p:nvSpPr>
        <p:spPr>
          <a:xfrm>
            <a:off x="2156173" y="4560701"/>
            <a:ext cx="959555" cy="6999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12"/>
          <p:cNvSpPr/>
          <p:nvPr/>
        </p:nvSpPr>
        <p:spPr>
          <a:xfrm>
            <a:off x="3115731" y="1761061"/>
            <a:ext cx="959555" cy="699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75285" y="1761057"/>
            <a:ext cx="959555" cy="6999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Rectangle 14"/>
          <p:cNvSpPr/>
          <p:nvPr/>
        </p:nvSpPr>
        <p:spPr>
          <a:xfrm>
            <a:off x="5034839" y="1761053"/>
            <a:ext cx="959555" cy="699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115728" y="2460964"/>
            <a:ext cx="959555" cy="699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75280" y="2460954"/>
            <a:ext cx="959555" cy="699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34832" y="2460944"/>
            <a:ext cx="959555" cy="699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115712" y="3160861"/>
            <a:ext cx="959555" cy="699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075249" y="3160839"/>
            <a:ext cx="959555" cy="699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034786" y="3160817"/>
            <a:ext cx="959555" cy="699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115700" y="3860746"/>
            <a:ext cx="959555" cy="6999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 name="Rectangle 22"/>
          <p:cNvSpPr/>
          <p:nvPr/>
        </p:nvSpPr>
        <p:spPr>
          <a:xfrm>
            <a:off x="4075226" y="3860700"/>
            <a:ext cx="959555" cy="699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034752" y="3860654"/>
            <a:ext cx="959555" cy="699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26972" y="4560700"/>
            <a:ext cx="959555" cy="699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097090" y="4565954"/>
            <a:ext cx="959555" cy="699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034703" y="4560698"/>
            <a:ext cx="959555" cy="699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156103" y="1061055"/>
            <a:ext cx="1918973" cy="279954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075074" y="1066699"/>
            <a:ext cx="1918973" cy="279954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5400000">
            <a:off x="3374892" y="2641456"/>
            <a:ext cx="1400011" cy="383829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3"/>
          <a:stretch>
            <a:fillRect/>
          </a:stretch>
        </p:blipFill>
        <p:spPr>
          <a:xfrm>
            <a:off x="6953388" y="2239399"/>
            <a:ext cx="1253634" cy="1653144"/>
          </a:xfrm>
          <a:prstGeom prst="rect">
            <a:avLst/>
          </a:prstGeom>
        </p:spPr>
      </p:pic>
    </p:spTree>
    <p:extLst>
      <p:ext uri="{BB962C8B-B14F-4D97-AF65-F5344CB8AC3E}">
        <p14:creationId xmlns:p14="http://schemas.microsoft.com/office/powerpoint/2010/main" val="26960549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4972" y="830262"/>
            <a:ext cx="3522113" cy="4385205"/>
          </a:xfrm>
          <a:prstGeom prst="rect">
            <a:avLst/>
          </a:prstGeom>
        </p:spPr>
      </p:pic>
      <p:pic>
        <p:nvPicPr>
          <p:cNvPr id="3" name="Picture 2"/>
          <p:cNvPicPr>
            <a:picLocks noChangeAspect="1"/>
          </p:cNvPicPr>
          <p:nvPr/>
        </p:nvPicPr>
        <p:blipFill>
          <a:blip r:embed="rId3"/>
          <a:stretch>
            <a:fillRect/>
          </a:stretch>
        </p:blipFill>
        <p:spPr>
          <a:xfrm>
            <a:off x="4217085" y="830262"/>
            <a:ext cx="3571185" cy="4385205"/>
          </a:xfrm>
          <a:prstGeom prst="rect">
            <a:avLst/>
          </a:prstGeom>
        </p:spPr>
      </p:pic>
      <p:pic>
        <p:nvPicPr>
          <p:cNvPr id="4" name="Picture 3"/>
          <p:cNvPicPr>
            <a:picLocks noChangeAspect="1"/>
          </p:cNvPicPr>
          <p:nvPr/>
        </p:nvPicPr>
        <p:blipFill>
          <a:blip r:embed="rId4"/>
          <a:stretch>
            <a:fillRect/>
          </a:stretch>
        </p:blipFill>
        <p:spPr>
          <a:xfrm>
            <a:off x="7788270" y="830262"/>
            <a:ext cx="3531059" cy="4385205"/>
          </a:xfrm>
          <a:prstGeom prst="rect">
            <a:avLst/>
          </a:prstGeom>
        </p:spPr>
      </p:pic>
    </p:spTree>
    <p:extLst>
      <p:ext uri="{BB962C8B-B14F-4D97-AF65-F5344CB8AC3E}">
        <p14:creationId xmlns:p14="http://schemas.microsoft.com/office/powerpoint/2010/main" val="38874288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39863" y="1067682"/>
            <a:ext cx="3512759" cy="4373728"/>
          </a:xfrm>
          <a:prstGeom prst="rect">
            <a:avLst/>
          </a:prstGeom>
        </p:spPr>
      </p:pic>
      <p:sp>
        <p:nvSpPr>
          <p:cNvPr id="3" name="Rectangle 2"/>
          <p:cNvSpPr/>
          <p:nvPr/>
        </p:nvSpPr>
        <p:spPr>
          <a:xfrm>
            <a:off x="4842933" y="1615703"/>
            <a:ext cx="6096000" cy="707886"/>
          </a:xfrm>
          <a:prstGeom prst="rect">
            <a:avLst/>
          </a:prstGeom>
        </p:spPr>
        <p:txBody>
          <a:bodyPr>
            <a:spAutoFit/>
          </a:bodyPr>
          <a:lstStyle/>
          <a:p>
            <a:r>
              <a:rPr lang="en-US" sz="2000" b="1" u="sng" dirty="0">
                <a:effectLst>
                  <a:outerShdw blurRad="38100" dist="38100" dir="2700000" algn="tl">
                    <a:srgbClr val="000000">
                      <a:alpha val="43137"/>
                    </a:srgbClr>
                  </a:outerShdw>
                </a:effectLst>
              </a:rPr>
              <a:t>Solve problems involving measurement and conversion of measurements from a larger unit to a smaller unit. </a:t>
            </a:r>
          </a:p>
        </p:txBody>
      </p:sp>
      <p:sp>
        <p:nvSpPr>
          <p:cNvPr id="4" name="Rectangle 3"/>
          <p:cNvSpPr/>
          <p:nvPr/>
        </p:nvSpPr>
        <p:spPr>
          <a:xfrm>
            <a:off x="4842933" y="2515882"/>
            <a:ext cx="6096000" cy="1938992"/>
          </a:xfrm>
          <a:prstGeom prst="rect">
            <a:avLst/>
          </a:prstGeom>
        </p:spPr>
        <p:txBody>
          <a:bodyPr>
            <a:spAutoFit/>
          </a:bodyPr>
          <a:lstStyle/>
          <a:p>
            <a:r>
              <a:rPr lang="en-US" sz="2000" b="1" dirty="0"/>
              <a:t>3. Apply the area and perimeter formulas for rectangles in real world and mathematical problems. For example, </a:t>
            </a:r>
            <a:r>
              <a:rPr lang="en-US" sz="2000" b="1" dirty="0" smtClean="0"/>
              <a:t>find the </a:t>
            </a:r>
            <a:r>
              <a:rPr lang="en-US" sz="2000" b="1" dirty="0"/>
              <a:t>width of a rectangular room given the area of the flooring and the length, by viewing the area formula as </a:t>
            </a:r>
            <a:r>
              <a:rPr lang="en-US" sz="2000" b="1" dirty="0" smtClean="0"/>
              <a:t>a multiplication </a:t>
            </a:r>
            <a:r>
              <a:rPr lang="en-US" sz="2000" b="1" dirty="0"/>
              <a:t>equation with an unknown factor. </a:t>
            </a:r>
          </a:p>
        </p:txBody>
      </p:sp>
      <p:sp>
        <p:nvSpPr>
          <p:cNvPr id="5" name="Rectangle 4"/>
          <p:cNvSpPr/>
          <p:nvPr/>
        </p:nvSpPr>
        <p:spPr>
          <a:xfrm>
            <a:off x="4842933" y="1615703"/>
            <a:ext cx="6096000" cy="2945008"/>
          </a:xfrm>
          <a:prstGeom prst="rect">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4648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9778" y="1090854"/>
            <a:ext cx="7179734" cy="4708981"/>
          </a:xfrm>
          <a:prstGeom prst="rect">
            <a:avLst/>
          </a:prstGeom>
        </p:spPr>
        <p:txBody>
          <a:bodyPr wrap="square">
            <a:spAutoFit/>
          </a:bodyPr>
          <a:lstStyle/>
          <a:p>
            <a:r>
              <a:rPr lang="en-US" sz="2000" b="1" u="sng" dirty="0">
                <a:effectLst>
                  <a:outerShdw blurRad="38100" dist="38100" dir="2700000" algn="tl">
                    <a:srgbClr val="000000">
                      <a:alpha val="43137"/>
                    </a:srgbClr>
                  </a:outerShdw>
                </a:effectLst>
              </a:rPr>
              <a:t>Geometric measurement: understand concepts of angle and measure angles.</a:t>
            </a:r>
          </a:p>
          <a:p>
            <a:r>
              <a:rPr lang="en-US" sz="2000" b="1" dirty="0"/>
              <a:t>5. Recognize angles as geometric shapes that are formed wherever two rays share a common endpoint, </a:t>
            </a:r>
            <a:r>
              <a:rPr lang="en-US" sz="2000" b="1" dirty="0" smtClean="0"/>
              <a:t>and understand </a:t>
            </a:r>
            <a:r>
              <a:rPr lang="en-US" sz="2000" b="1" dirty="0"/>
              <a:t>concepts of angle measurement:</a:t>
            </a:r>
          </a:p>
          <a:p>
            <a:r>
              <a:rPr lang="en-US" sz="2000" b="1" dirty="0"/>
              <a:t>a. An angle is measured with reference to a circle with its center at the common endpoint of the rays, </a:t>
            </a:r>
            <a:r>
              <a:rPr lang="en-US" sz="2000" b="1" dirty="0" smtClean="0"/>
              <a:t>by considering </a:t>
            </a:r>
            <a:r>
              <a:rPr lang="en-US" sz="2000" b="1" dirty="0"/>
              <a:t>the fraction of the circular arc between the points where the two rays intersect the circle. </a:t>
            </a:r>
            <a:r>
              <a:rPr lang="en-US" sz="2000" b="1" dirty="0" smtClean="0"/>
              <a:t>An angle </a:t>
            </a:r>
            <a:r>
              <a:rPr lang="en-US" sz="2000" b="1" dirty="0"/>
              <a:t>that turns through 1/360 of a circle is called a “one-degree angle,” and can be used to measure angles.</a:t>
            </a:r>
          </a:p>
          <a:p>
            <a:r>
              <a:rPr lang="en-US" sz="2000" b="1" dirty="0"/>
              <a:t>b. An angle that turns through n one-degree angles is said to have an angle measure of n degrees.</a:t>
            </a:r>
          </a:p>
          <a:p>
            <a:r>
              <a:rPr lang="en-US" sz="2000" b="1" dirty="0"/>
              <a:t>6. Measure angles in whole-number degrees using a protractor. Sketch angles of specified measure.</a:t>
            </a:r>
          </a:p>
        </p:txBody>
      </p:sp>
      <p:sp>
        <p:nvSpPr>
          <p:cNvPr id="3" name="Rectangle 2"/>
          <p:cNvSpPr/>
          <p:nvPr/>
        </p:nvSpPr>
        <p:spPr>
          <a:xfrm>
            <a:off x="4289777" y="956284"/>
            <a:ext cx="7021689" cy="5060694"/>
          </a:xfrm>
          <a:prstGeom prst="rect">
            <a:avLst/>
          </a:prstGeom>
          <a:solidFill>
            <a:srgbClr val="FFFF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846309" y="1090854"/>
            <a:ext cx="3443467" cy="4225316"/>
          </a:xfrm>
          <a:prstGeom prst="rect">
            <a:avLst/>
          </a:prstGeom>
        </p:spPr>
      </p:pic>
    </p:spTree>
    <p:extLst>
      <p:ext uri="{BB962C8B-B14F-4D97-AF65-F5344CB8AC3E}">
        <p14:creationId xmlns:p14="http://schemas.microsoft.com/office/powerpoint/2010/main" val="17114098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entagon 11"/>
          <p:cNvSpPr/>
          <p:nvPr/>
        </p:nvSpPr>
        <p:spPr>
          <a:xfrm rot="16200000">
            <a:off x="6338712" y="4510105"/>
            <a:ext cx="1241778" cy="778934"/>
          </a:xfrm>
          <a:prstGeom prst="homePlat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123243" y="1112483"/>
            <a:ext cx="3358445" cy="4170837"/>
          </a:xfrm>
          <a:prstGeom prst="rect">
            <a:avLst/>
          </a:prstGeom>
        </p:spPr>
      </p:pic>
      <p:sp>
        <p:nvSpPr>
          <p:cNvPr id="9" name="Rectangle 8"/>
          <p:cNvSpPr/>
          <p:nvPr/>
        </p:nvSpPr>
        <p:spPr>
          <a:xfrm>
            <a:off x="4910667" y="1914338"/>
            <a:ext cx="6096000" cy="2246769"/>
          </a:xfrm>
          <a:prstGeom prst="rect">
            <a:avLst/>
          </a:prstGeom>
        </p:spPr>
        <p:txBody>
          <a:bodyPr>
            <a:spAutoFit/>
          </a:bodyPr>
          <a:lstStyle/>
          <a:p>
            <a:r>
              <a:rPr lang="en-US" sz="2000" b="1" u="sng" dirty="0">
                <a:effectLst>
                  <a:outerShdw blurRad="38100" dist="38100" dir="2700000" algn="tl">
                    <a:srgbClr val="000000">
                      <a:alpha val="43137"/>
                    </a:srgbClr>
                  </a:outerShdw>
                </a:effectLst>
              </a:rPr>
              <a:t>Solve problems involving measurement and conversion of measurements from a larger unit to a smaller unit.</a:t>
            </a:r>
          </a:p>
          <a:p>
            <a:r>
              <a:rPr lang="en-US" sz="2000" b="1" dirty="0"/>
              <a:t>1. Know relative sizes of measurement units within one system of units including km, m, cm; kg, g; </a:t>
            </a:r>
            <a:r>
              <a:rPr lang="en-US" sz="2000" b="1" dirty="0" err="1"/>
              <a:t>lb</a:t>
            </a:r>
            <a:r>
              <a:rPr lang="en-US" sz="2000" b="1" dirty="0"/>
              <a:t>, oz.; l, ml; </a:t>
            </a:r>
            <a:r>
              <a:rPr lang="en-US" sz="2000" b="1" dirty="0" err="1" smtClean="0"/>
              <a:t>hr</a:t>
            </a:r>
            <a:r>
              <a:rPr lang="en-US" sz="2000" b="1" dirty="0" smtClean="0"/>
              <a:t>, min</a:t>
            </a:r>
            <a:r>
              <a:rPr lang="en-US" sz="2000" b="1" dirty="0"/>
              <a:t>, sec. Within a single system </a:t>
            </a:r>
            <a:r>
              <a:rPr lang="en-US" sz="2000" b="1" dirty="0" smtClean="0"/>
              <a:t>of measurement</a:t>
            </a:r>
            <a:r>
              <a:rPr lang="en-US" sz="2000" b="1" dirty="0"/>
              <a:t>, express measurements in a larger unit in terms of a smaller unit. </a:t>
            </a:r>
          </a:p>
        </p:txBody>
      </p:sp>
      <p:sp>
        <p:nvSpPr>
          <p:cNvPr id="10" name="Rectangle 9"/>
          <p:cNvSpPr/>
          <p:nvPr/>
        </p:nvSpPr>
        <p:spPr>
          <a:xfrm>
            <a:off x="4910667" y="1914338"/>
            <a:ext cx="6254044" cy="2246769"/>
          </a:xfrm>
          <a:prstGeom prst="rect">
            <a:avLst/>
          </a:prstGeom>
          <a:solidFill>
            <a:srgbClr val="00B0F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570134" y="4628444"/>
            <a:ext cx="1038577" cy="954107"/>
          </a:xfrm>
          <a:prstGeom prst="rect">
            <a:avLst/>
          </a:prstGeom>
          <a:noFill/>
        </p:spPr>
        <p:txBody>
          <a:bodyPr wrap="square" rtlCol="0">
            <a:spAutoFit/>
          </a:bodyPr>
          <a:lstStyle/>
          <a:p>
            <a:r>
              <a:rPr lang="en-US" sz="2800" b="1" dirty="0" smtClean="0">
                <a:latin typeface="Curlz MT" panose="04040404050702020202" pitchFamily="82" charset="0"/>
              </a:rPr>
              <a:t>Post test</a:t>
            </a:r>
            <a:endParaRPr lang="en-US" sz="2800" b="1" dirty="0">
              <a:latin typeface="Curlz MT" panose="04040404050702020202" pitchFamily="82" charset="0"/>
            </a:endParaRPr>
          </a:p>
        </p:txBody>
      </p:sp>
    </p:spTree>
    <p:extLst>
      <p:ext uri="{BB962C8B-B14F-4D97-AF65-F5344CB8AC3E}">
        <p14:creationId xmlns:p14="http://schemas.microsoft.com/office/powerpoint/2010/main" val="24585995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5310" y="1291815"/>
            <a:ext cx="564444" cy="830997"/>
          </a:xfrm>
          <a:prstGeom prst="rect">
            <a:avLst/>
          </a:prstGeom>
          <a:noFill/>
        </p:spPr>
        <p:txBody>
          <a:bodyPr wrap="square" rtlCol="0">
            <a:spAutoFit/>
          </a:bodyPr>
          <a:lstStyle/>
          <a:p>
            <a:r>
              <a:rPr lang="en-US" sz="4800" dirty="0" smtClean="0">
                <a:solidFill>
                  <a:schemeClr val="accent2">
                    <a:lumMod val="50000"/>
                  </a:schemeClr>
                </a:solidFill>
              </a:rPr>
              <a:t>R</a:t>
            </a:r>
            <a:endParaRPr lang="en-US" sz="4800" dirty="0">
              <a:solidFill>
                <a:schemeClr val="accent2">
                  <a:lumMod val="50000"/>
                </a:schemeClr>
              </a:solidFill>
            </a:endParaRPr>
          </a:p>
        </p:txBody>
      </p:sp>
      <p:sp>
        <p:nvSpPr>
          <p:cNvPr id="4" name="TextBox 3"/>
          <p:cNvSpPr txBox="1"/>
          <p:nvPr/>
        </p:nvSpPr>
        <p:spPr>
          <a:xfrm>
            <a:off x="915310" y="4594206"/>
            <a:ext cx="728133" cy="830997"/>
          </a:xfrm>
          <a:prstGeom prst="rect">
            <a:avLst/>
          </a:prstGeom>
          <a:noFill/>
        </p:spPr>
        <p:txBody>
          <a:bodyPr wrap="square" rtlCol="0">
            <a:spAutoFit/>
          </a:bodyPr>
          <a:lstStyle/>
          <a:p>
            <a:r>
              <a:rPr lang="en-US" sz="4800" dirty="0" smtClean="0">
                <a:solidFill>
                  <a:schemeClr val="accent4">
                    <a:lumMod val="75000"/>
                  </a:schemeClr>
                </a:solidFill>
              </a:rPr>
              <a:t>V</a:t>
            </a:r>
            <a:endParaRPr lang="en-US" sz="4800" dirty="0">
              <a:solidFill>
                <a:schemeClr val="accent4">
                  <a:lumMod val="75000"/>
                </a:schemeClr>
              </a:solidFill>
            </a:endParaRPr>
          </a:p>
        </p:txBody>
      </p:sp>
      <p:sp>
        <p:nvSpPr>
          <p:cNvPr id="5" name="TextBox 4"/>
          <p:cNvSpPr txBox="1"/>
          <p:nvPr/>
        </p:nvSpPr>
        <p:spPr>
          <a:xfrm>
            <a:off x="915310" y="2702421"/>
            <a:ext cx="564444" cy="830997"/>
          </a:xfrm>
          <a:prstGeom prst="rect">
            <a:avLst/>
          </a:prstGeom>
          <a:noFill/>
        </p:spPr>
        <p:txBody>
          <a:bodyPr wrap="square" rtlCol="0">
            <a:spAutoFit/>
          </a:bodyPr>
          <a:lstStyle/>
          <a:p>
            <a:r>
              <a:rPr lang="en-US" sz="4800" dirty="0" smtClean="0">
                <a:solidFill>
                  <a:schemeClr val="accent6">
                    <a:lumMod val="75000"/>
                  </a:schemeClr>
                </a:solidFill>
              </a:rPr>
              <a:t>M</a:t>
            </a:r>
            <a:endParaRPr lang="en-US" sz="4800" dirty="0">
              <a:solidFill>
                <a:schemeClr val="accent6">
                  <a:lumMod val="75000"/>
                </a:schemeClr>
              </a:solidFill>
            </a:endParaRPr>
          </a:p>
        </p:txBody>
      </p:sp>
      <p:sp>
        <p:nvSpPr>
          <p:cNvPr id="6" name="Rectangle 5"/>
          <p:cNvSpPr/>
          <p:nvPr/>
        </p:nvSpPr>
        <p:spPr>
          <a:xfrm>
            <a:off x="1592644" y="1302427"/>
            <a:ext cx="9481756" cy="830997"/>
          </a:xfrm>
          <a:prstGeom prst="rect">
            <a:avLst/>
          </a:prstGeom>
        </p:spPr>
        <p:txBody>
          <a:bodyPr wrap="square">
            <a:spAutoFit/>
          </a:bodyPr>
          <a:lstStyle/>
          <a:p>
            <a:r>
              <a:rPr lang="en-US" sz="2400" b="1" u="sng" dirty="0">
                <a:effectLst>
                  <a:outerShdw blurRad="38100" dist="38100" dir="2700000" algn="tl">
                    <a:srgbClr val="000000">
                      <a:alpha val="43137"/>
                    </a:srgbClr>
                  </a:outerShdw>
                </a:effectLst>
              </a:rPr>
              <a:t>Build fractions from unit fractions by applying and extending previous understandings of operations </a:t>
            </a:r>
            <a:r>
              <a:rPr lang="en-US" sz="2400" b="1" u="sng" dirty="0" smtClean="0">
                <a:effectLst>
                  <a:outerShdw blurRad="38100" dist="38100" dir="2700000" algn="tl">
                    <a:srgbClr val="000000">
                      <a:alpha val="43137"/>
                    </a:srgbClr>
                  </a:outerShdw>
                </a:effectLst>
              </a:rPr>
              <a:t>on whole numbers.  </a:t>
            </a:r>
            <a:r>
              <a:rPr lang="en-US" sz="2400" b="1" dirty="0" smtClean="0"/>
              <a:t>4.NF.3a, 4.NF.3b</a:t>
            </a:r>
            <a:endParaRPr lang="en-US" sz="2400" b="1" i="1" dirty="0"/>
          </a:p>
        </p:txBody>
      </p:sp>
      <p:sp>
        <p:nvSpPr>
          <p:cNvPr id="7" name="Rectangle 6"/>
          <p:cNvSpPr/>
          <p:nvPr/>
        </p:nvSpPr>
        <p:spPr>
          <a:xfrm>
            <a:off x="1592644" y="2747575"/>
            <a:ext cx="8421510" cy="830997"/>
          </a:xfrm>
          <a:prstGeom prst="rect">
            <a:avLst/>
          </a:prstGeom>
        </p:spPr>
        <p:txBody>
          <a:bodyPr wrap="square">
            <a:spAutoFit/>
          </a:bodyPr>
          <a:lstStyle/>
          <a:p>
            <a:r>
              <a:rPr lang="en-US" sz="2400" b="1" u="sng" dirty="0">
                <a:effectLst>
                  <a:outerShdw blurRad="38100" dist="38100" dir="2700000" algn="tl">
                    <a:srgbClr val="000000">
                      <a:alpha val="43137"/>
                    </a:srgbClr>
                  </a:outerShdw>
                </a:effectLst>
              </a:rPr>
              <a:t>Generalize place value understanding for multi-digit whole numbers. </a:t>
            </a:r>
            <a:r>
              <a:rPr lang="en-US" sz="2400" b="1" u="sng" dirty="0" smtClean="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4.NBT.1, 4.NBT.2, 4.NBT.3</a:t>
            </a:r>
            <a:endParaRPr lang="en-US" sz="2400" b="1"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a:stretch>
            <a:fillRect/>
          </a:stretch>
        </p:blipFill>
        <p:spPr>
          <a:xfrm>
            <a:off x="1773267" y="4192723"/>
            <a:ext cx="1754442" cy="1633965"/>
          </a:xfrm>
          <a:prstGeom prst="rect">
            <a:avLst/>
          </a:prstGeom>
        </p:spPr>
      </p:pic>
    </p:spTree>
    <p:extLst>
      <p:ext uri="{BB962C8B-B14F-4D97-AF65-F5344CB8AC3E}">
        <p14:creationId xmlns:p14="http://schemas.microsoft.com/office/powerpoint/2010/main" val="42444547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86219" y="1054356"/>
            <a:ext cx="9039225" cy="1209675"/>
          </a:xfrm>
          <a:prstGeom prst="rect">
            <a:avLst/>
          </a:prstGeom>
        </p:spPr>
      </p:pic>
      <p:sp>
        <p:nvSpPr>
          <p:cNvPr id="4" name="Down Arrow Callout 3"/>
          <p:cNvSpPr/>
          <p:nvPr/>
        </p:nvSpPr>
        <p:spPr>
          <a:xfrm rot="10800000">
            <a:off x="5864942" y="2379407"/>
            <a:ext cx="1445342" cy="1494504"/>
          </a:xfrm>
          <a:prstGeom prst="downArrowCallou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991031" y="2379407"/>
            <a:ext cx="1818962" cy="2989009"/>
            <a:chOff x="1991031" y="2379407"/>
            <a:chExt cx="1818962" cy="2989009"/>
          </a:xfrm>
        </p:grpSpPr>
        <p:sp>
          <p:nvSpPr>
            <p:cNvPr id="3" name="Down Arrow Callout 2"/>
            <p:cNvSpPr/>
            <p:nvPr/>
          </p:nvSpPr>
          <p:spPr>
            <a:xfrm rot="10800000">
              <a:off x="1991031" y="2379407"/>
              <a:ext cx="1750142" cy="1494505"/>
            </a:xfrm>
            <a:prstGeom prst="downArrowCallo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10695" y="3057832"/>
              <a:ext cx="1730478" cy="646331"/>
            </a:xfrm>
            <a:prstGeom prst="rect">
              <a:avLst/>
            </a:prstGeom>
            <a:noFill/>
          </p:spPr>
          <p:txBody>
            <a:bodyPr wrap="square" rtlCol="0">
              <a:spAutoFit/>
            </a:bodyPr>
            <a:lstStyle/>
            <a:p>
              <a:r>
                <a:rPr lang="en-US" dirty="0" smtClean="0"/>
                <a:t>4.MD.1, 4.MD.2, 4.MD.3,4.MD.4</a:t>
              </a:r>
              <a:endParaRPr lang="en-US" dirty="0"/>
            </a:p>
          </p:txBody>
        </p:sp>
        <p:sp>
          <p:nvSpPr>
            <p:cNvPr id="6" name="Down Arrow Callout 5"/>
            <p:cNvSpPr/>
            <p:nvPr/>
          </p:nvSpPr>
          <p:spPr>
            <a:xfrm rot="10800000">
              <a:off x="2025441" y="3873911"/>
              <a:ext cx="1750142" cy="1494505"/>
            </a:xfrm>
            <a:prstGeom prst="downArrowCallou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79515" y="4621163"/>
              <a:ext cx="1730478" cy="646331"/>
            </a:xfrm>
            <a:prstGeom prst="rect">
              <a:avLst/>
            </a:prstGeom>
            <a:noFill/>
          </p:spPr>
          <p:txBody>
            <a:bodyPr wrap="square" rtlCol="0">
              <a:spAutoFit/>
            </a:bodyPr>
            <a:lstStyle/>
            <a:p>
              <a:r>
                <a:rPr lang="en-US" dirty="0" smtClean="0"/>
                <a:t>4.MD.5, 4.MD.6, 4.MD.7</a:t>
              </a:r>
              <a:endParaRPr lang="en-US" dirty="0"/>
            </a:p>
          </p:txBody>
        </p:sp>
      </p:grpSp>
      <p:sp>
        <p:nvSpPr>
          <p:cNvPr id="8" name="TextBox 7"/>
          <p:cNvSpPr txBox="1"/>
          <p:nvPr/>
        </p:nvSpPr>
        <p:spPr>
          <a:xfrm>
            <a:off x="6041922" y="3057831"/>
            <a:ext cx="1268362" cy="646331"/>
          </a:xfrm>
          <a:prstGeom prst="rect">
            <a:avLst/>
          </a:prstGeom>
          <a:noFill/>
        </p:spPr>
        <p:txBody>
          <a:bodyPr wrap="square" rtlCol="0">
            <a:spAutoFit/>
          </a:bodyPr>
          <a:lstStyle/>
          <a:p>
            <a:r>
              <a:rPr lang="en-US" dirty="0" smtClean="0"/>
              <a:t>4.G.1, 4.G.2, 4.G.3</a:t>
            </a:r>
            <a:endParaRPr lang="en-US" dirty="0"/>
          </a:p>
        </p:txBody>
      </p:sp>
      <p:sp>
        <p:nvSpPr>
          <p:cNvPr id="10" name="Oval 9"/>
          <p:cNvSpPr/>
          <p:nvPr/>
        </p:nvSpPr>
        <p:spPr>
          <a:xfrm>
            <a:off x="1809135" y="2861187"/>
            <a:ext cx="2281084" cy="57027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Down Arrow Callout 10"/>
          <p:cNvSpPr/>
          <p:nvPr/>
        </p:nvSpPr>
        <p:spPr>
          <a:xfrm>
            <a:off x="8278761" y="1054356"/>
            <a:ext cx="2346683" cy="3291866"/>
          </a:xfrm>
          <a:prstGeom prst="downArrowCallou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8968181" y="4621163"/>
            <a:ext cx="1164437" cy="1463167"/>
          </a:xfrm>
          <a:prstGeom prst="rect">
            <a:avLst/>
          </a:prstGeom>
        </p:spPr>
      </p:pic>
    </p:spTree>
    <p:extLst>
      <p:ext uri="{BB962C8B-B14F-4D97-AF65-F5344CB8AC3E}">
        <p14:creationId xmlns:p14="http://schemas.microsoft.com/office/powerpoint/2010/main" val="27501887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7937" y="1704975"/>
            <a:ext cx="7096125" cy="3448050"/>
          </a:xfrm>
          <a:prstGeom prst="rect">
            <a:avLst/>
          </a:prstGeom>
        </p:spPr>
      </p:pic>
    </p:spTree>
    <p:extLst>
      <p:ext uri="{BB962C8B-B14F-4D97-AF65-F5344CB8AC3E}">
        <p14:creationId xmlns:p14="http://schemas.microsoft.com/office/powerpoint/2010/main" val="2764117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Targeting Instruction Based on Data Analysis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t>Standards – major, supporting, additional</a:t>
            </a:r>
          </a:p>
          <a:p>
            <a:r>
              <a:rPr lang="en-US" b="1" dirty="0" smtClean="0">
                <a:solidFill>
                  <a:srgbClr val="C00000"/>
                </a:solidFill>
              </a:rPr>
              <a:t>Fluencies – computational, procedural</a:t>
            </a:r>
          </a:p>
          <a:p>
            <a:r>
              <a:rPr lang="en-US" b="1" dirty="0" smtClean="0"/>
              <a:t>Foundational Standards </a:t>
            </a:r>
          </a:p>
          <a:p>
            <a:r>
              <a:rPr lang="en-US" b="1" dirty="0" smtClean="0"/>
              <a:t>Vocabulary – application problems</a:t>
            </a:r>
          </a:p>
          <a:p>
            <a:endParaRPr lang="en-US" dirty="0"/>
          </a:p>
        </p:txBody>
      </p:sp>
      <p:pic>
        <p:nvPicPr>
          <p:cNvPr id="4" name="Picture 3"/>
          <p:cNvPicPr>
            <a:picLocks noChangeAspect="1"/>
          </p:cNvPicPr>
          <p:nvPr/>
        </p:nvPicPr>
        <p:blipFill>
          <a:blip r:embed="rId3"/>
          <a:stretch>
            <a:fillRect/>
          </a:stretch>
        </p:blipFill>
        <p:spPr>
          <a:xfrm>
            <a:off x="10308282" y="5244515"/>
            <a:ext cx="1176630" cy="902286"/>
          </a:xfrm>
          <a:prstGeom prst="rect">
            <a:avLst/>
          </a:prstGeom>
        </p:spPr>
      </p:pic>
    </p:spTree>
    <p:extLst>
      <p:ext uri="{BB962C8B-B14F-4D97-AF65-F5344CB8AC3E}">
        <p14:creationId xmlns:p14="http://schemas.microsoft.com/office/powerpoint/2010/main" val="25417666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Fluencies </a:t>
            </a:r>
            <a:r>
              <a:rPr lang="en-US" dirty="0"/>
              <a:t>in grades K - 6</a:t>
            </a:r>
          </a:p>
        </p:txBody>
      </p:sp>
      <p:pic>
        <p:nvPicPr>
          <p:cNvPr id="4" name="Content Placeholder 3"/>
          <p:cNvPicPr>
            <a:picLocks noGrp="1" noChangeAspect="1"/>
          </p:cNvPicPr>
          <p:nvPr>
            <p:ph idx="1"/>
          </p:nvPr>
        </p:nvPicPr>
        <p:blipFill>
          <a:blip r:embed="rId3"/>
          <a:stretch>
            <a:fillRect/>
          </a:stretch>
        </p:blipFill>
        <p:spPr>
          <a:xfrm>
            <a:off x="2509238" y="2557463"/>
            <a:ext cx="7173524" cy="3317875"/>
          </a:xfrm>
          <a:prstGeom prst="rect">
            <a:avLst/>
          </a:prstGeom>
        </p:spPr>
      </p:pic>
      <p:sp>
        <p:nvSpPr>
          <p:cNvPr id="5" name="Oval 4"/>
          <p:cNvSpPr/>
          <p:nvPr/>
        </p:nvSpPr>
        <p:spPr>
          <a:xfrm>
            <a:off x="3364089" y="4617156"/>
            <a:ext cx="1185333" cy="4854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44149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60658" y="1464519"/>
            <a:ext cx="3571875" cy="3629025"/>
          </a:xfrm>
          <a:prstGeom prst="rect">
            <a:avLst/>
          </a:prstGeom>
        </p:spPr>
      </p:pic>
      <p:pic>
        <p:nvPicPr>
          <p:cNvPr id="3" name="Picture 2"/>
          <p:cNvPicPr>
            <a:picLocks noChangeAspect="1"/>
          </p:cNvPicPr>
          <p:nvPr/>
        </p:nvPicPr>
        <p:blipFill>
          <a:blip r:embed="rId4"/>
          <a:stretch>
            <a:fillRect/>
          </a:stretch>
        </p:blipFill>
        <p:spPr>
          <a:xfrm>
            <a:off x="1594908" y="1366131"/>
            <a:ext cx="3078692" cy="2841870"/>
          </a:xfrm>
          <a:prstGeom prst="rect">
            <a:avLst/>
          </a:prstGeom>
        </p:spPr>
      </p:pic>
      <p:grpSp>
        <p:nvGrpSpPr>
          <p:cNvPr id="10" name="Group 9"/>
          <p:cNvGrpSpPr/>
          <p:nvPr/>
        </p:nvGrpSpPr>
        <p:grpSpPr>
          <a:xfrm>
            <a:off x="4338461" y="1176478"/>
            <a:ext cx="3322197" cy="5036254"/>
            <a:chOff x="4338461" y="1176478"/>
            <a:chExt cx="3322197" cy="5036254"/>
          </a:xfrm>
        </p:grpSpPr>
        <p:sp>
          <p:nvSpPr>
            <p:cNvPr id="5" name="Cloud Callout 4"/>
            <p:cNvSpPr/>
            <p:nvPr/>
          </p:nvSpPr>
          <p:spPr>
            <a:xfrm>
              <a:off x="4673600" y="1176478"/>
              <a:ext cx="2987058" cy="1958816"/>
            </a:xfrm>
            <a:prstGeom prst="cloudCallou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19511" y="1366131"/>
              <a:ext cx="2235200" cy="1754326"/>
            </a:xfrm>
            <a:prstGeom prst="rect">
              <a:avLst/>
            </a:prstGeom>
            <a:noFill/>
          </p:spPr>
          <p:txBody>
            <a:bodyPr wrap="square" rtlCol="0">
              <a:spAutoFit/>
            </a:bodyPr>
            <a:lstStyle/>
            <a:p>
              <a:r>
                <a:rPr lang="en-US" dirty="0" smtClean="0">
                  <a:latin typeface="Comic Sans MS" panose="030F0702030302020204" pitchFamily="66" charset="0"/>
                </a:rPr>
                <a:t>Can you believe there is a need for procedural fluency AND automaticity here?</a:t>
              </a:r>
            </a:p>
            <a:p>
              <a:endParaRPr lang="en-US" dirty="0"/>
            </a:p>
          </p:txBody>
        </p:sp>
        <p:pic>
          <p:nvPicPr>
            <p:cNvPr id="7" name="Picture 6"/>
            <p:cNvPicPr>
              <a:picLocks noChangeAspect="1"/>
            </p:cNvPicPr>
            <p:nvPr/>
          </p:nvPicPr>
          <p:blipFill>
            <a:blip r:embed="rId5"/>
            <a:stretch>
              <a:fillRect/>
            </a:stretch>
          </p:blipFill>
          <p:spPr>
            <a:xfrm>
              <a:off x="4338461" y="3279032"/>
              <a:ext cx="1562100" cy="2933700"/>
            </a:xfrm>
            <a:prstGeom prst="rect">
              <a:avLst/>
            </a:prstGeom>
          </p:spPr>
        </p:pic>
        <p:sp>
          <p:nvSpPr>
            <p:cNvPr id="8" name="Oval 7"/>
            <p:cNvSpPr/>
            <p:nvPr/>
          </p:nvSpPr>
          <p:spPr>
            <a:xfrm>
              <a:off x="4920015" y="3764845"/>
              <a:ext cx="152400" cy="1327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a:off x="5217231" y="3753556"/>
              <a:ext cx="152400" cy="1327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9041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The Shifts in Math Instruction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99706" y="5658253"/>
            <a:ext cx="9601196" cy="537960"/>
          </a:xfrm>
        </p:spPr>
        <p:txBody>
          <a:bodyPr/>
          <a:lstStyle/>
          <a:p>
            <a:pPr marL="0" indent="0">
              <a:buNone/>
            </a:pPr>
            <a:r>
              <a:rPr lang="en-US" b="1" dirty="0"/>
              <a:t>Is this the answer to the age old phrase..” I was never good at math”?</a:t>
            </a:r>
          </a:p>
          <a:p>
            <a:pPr marL="0" indent="0">
              <a:buNone/>
            </a:pPr>
            <a:endParaRPr lang="en-US" dirty="0"/>
          </a:p>
        </p:txBody>
      </p:sp>
      <p:pic>
        <p:nvPicPr>
          <p:cNvPr id="4" name="Picture 3"/>
          <p:cNvPicPr>
            <a:picLocks noChangeAspect="1"/>
          </p:cNvPicPr>
          <p:nvPr/>
        </p:nvPicPr>
        <p:blipFill>
          <a:blip r:embed="rId3"/>
          <a:stretch>
            <a:fillRect/>
          </a:stretch>
        </p:blipFill>
        <p:spPr>
          <a:xfrm>
            <a:off x="3825470" y="2489416"/>
            <a:ext cx="4256647" cy="3168837"/>
          </a:xfrm>
          <a:prstGeom prst="rect">
            <a:avLst/>
          </a:prstGeom>
        </p:spPr>
      </p:pic>
      <p:sp>
        <p:nvSpPr>
          <p:cNvPr id="5" name="Rectangle 4"/>
          <p:cNvSpPr/>
          <p:nvPr/>
        </p:nvSpPr>
        <p:spPr>
          <a:xfrm>
            <a:off x="3825470" y="4082143"/>
            <a:ext cx="4404130" cy="157611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488126" y="4608588"/>
            <a:ext cx="1229641" cy="523220"/>
          </a:xfrm>
          <a:prstGeom prst="rect">
            <a:avLst/>
          </a:prstGeom>
          <a:noFill/>
        </p:spPr>
        <p:txBody>
          <a:bodyPr wrap="square" rtlCol="0">
            <a:spAutoFit/>
          </a:bodyPr>
          <a:lstStyle/>
          <a:p>
            <a:r>
              <a:rPr lang="en-US" sz="2800" b="1" dirty="0" smtClean="0">
                <a:latin typeface="Chiller" panose="04020404031007020602" pitchFamily="82" charset="0"/>
              </a:rPr>
              <a:t>Rigor</a:t>
            </a:r>
            <a:endParaRPr lang="en-US" sz="2800" b="1" dirty="0">
              <a:latin typeface="Chiller" panose="04020404031007020602" pitchFamily="82" charset="0"/>
            </a:endParaRPr>
          </a:p>
        </p:txBody>
      </p:sp>
      <p:sp>
        <p:nvSpPr>
          <p:cNvPr id="8" name="Rounded Rectangle 7"/>
          <p:cNvSpPr/>
          <p:nvPr/>
        </p:nvSpPr>
        <p:spPr>
          <a:xfrm>
            <a:off x="3825470" y="2489416"/>
            <a:ext cx="1423186" cy="14425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278757" y="2493886"/>
            <a:ext cx="1378075" cy="14425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5400000">
            <a:off x="8606532" y="2202114"/>
            <a:ext cx="969264" cy="2117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229600" y="3096562"/>
            <a:ext cx="1991142" cy="369332"/>
          </a:xfrm>
          <a:prstGeom prst="rect">
            <a:avLst/>
          </a:prstGeom>
          <a:noFill/>
        </p:spPr>
        <p:txBody>
          <a:bodyPr wrap="square" rtlCol="0">
            <a:spAutoFit/>
          </a:bodyPr>
          <a:lstStyle/>
          <a:p>
            <a:r>
              <a:rPr lang="en-US" b="1" dirty="0" smtClean="0"/>
              <a:t>Working Memory</a:t>
            </a:r>
            <a:endParaRPr lang="en-US" b="1" dirty="0"/>
          </a:p>
        </p:txBody>
      </p:sp>
    </p:spTree>
    <p:extLst>
      <p:ext uri="{BB962C8B-B14F-4D97-AF65-F5344CB8AC3E}">
        <p14:creationId xmlns:p14="http://schemas.microsoft.com/office/powerpoint/2010/main" val="20604982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Fluency Resources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err="1" smtClean="0"/>
              <a:t>EngageNY</a:t>
            </a:r>
            <a:r>
              <a:rPr lang="en-US" dirty="0" smtClean="0"/>
              <a:t> – mathematics fluency support for grades 6-8, videos to show fluencies in grades K-5</a:t>
            </a:r>
          </a:p>
          <a:p>
            <a:pPr marL="0" indent="0">
              <a:buNone/>
            </a:pPr>
            <a:r>
              <a:rPr lang="en-US" dirty="0" smtClean="0">
                <a:hlinkClick r:id="rId3"/>
              </a:rPr>
              <a:t>https</a:t>
            </a:r>
            <a:r>
              <a:rPr lang="en-US" dirty="0">
                <a:hlinkClick r:id="rId3"/>
              </a:rPr>
              <a:t>://</a:t>
            </a:r>
            <a:r>
              <a:rPr lang="en-US" dirty="0" smtClean="0">
                <a:hlinkClick r:id="rId3"/>
              </a:rPr>
              <a:t>www.engageny.org/resource/mathematics-fluency-support-grades-6-8</a:t>
            </a:r>
            <a:endParaRPr lang="en-US" dirty="0" smtClean="0"/>
          </a:p>
          <a:p>
            <a:pPr marL="0" indent="0">
              <a:buNone/>
            </a:pPr>
            <a:r>
              <a:rPr lang="en-US" dirty="0">
                <a:hlinkClick r:id="rId4"/>
              </a:rPr>
              <a:t>https://</a:t>
            </a:r>
            <a:r>
              <a:rPr lang="en-US" dirty="0" smtClean="0">
                <a:hlinkClick r:id="rId4"/>
              </a:rPr>
              <a:t>www.engageny.org/search-site?search=math+fluencies</a:t>
            </a:r>
            <a:endParaRPr lang="en-US" dirty="0" smtClean="0"/>
          </a:p>
          <a:p>
            <a:r>
              <a:rPr lang="en-US" dirty="0" smtClean="0"/>
              <a:t>Public Schools of North Carolina – Building conceptual Understanding and Fluency Through Games</a:t>
            </a:r>
          </a:p>
          <a:p>
            <a:pPr marL="0" indent="0">
              <a:buNone/>
            </a:pPr>
            <a:r>
              <a:rPr lang="en-US" dirty="0">
                <a:hlinkClick r:id="rId5"/>
              </a:rPr>
              <a:t>https://</a:t>
            </a:r>
            <a:r>
              <a:rPr lang="en-US" dirty="0" smtClean="0">
                <a:hlinkClick r:id="rId5"/>
              </a:rPr>
              <a:t>www.chariho.k12.ri.us/sites/default/files/4thgrade_games_4.1.14.pdf</a:t>
            </a:r>
            <a:endParaRPr lang="en-US" dirty="0" smtClean="0"/>
          </a:p>
          <a:p>
            <a:pPr marL="0" indent="0">
              <a:buNone/>
            </a:pP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4555583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Targeting Instruction Based on Data Analysis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t>Standards – major, supporting, additional</a:t>
            </a:r>
          </a:p>
          <a:p>
            <a:r>
              <a:rPr lang="en-US" b="1" dirty="0" smtClean="0">
                <a:solidFill>
                  <a:schemeClr val="tx1"/>
                </a:solidFill>
              </a:rPr>
              <a:t>Fluencies – computational, procedural</a:t>
            </a:r>
          </a:p>
          <a:p>
            <a:r>
              <a:rPr lang="en-US" b="1" dirty="0" smtClean="0">
                <a:solidFill>
                  <a:srgbClr val="C00000"/>
                </a:solidFill>
              </a:rPr>
              <a:t>Foundational Standards </a:t>
            </a:r>
          </a:p>
          <a:p>
            <a:r>
              <a:rPr lang="en-US" b="1" dirty="0" smtClean="0"/>
              <a:t>Vocabulary – application problems</a:t>
            </a:r>
          </a:p>
          <a:p>
            <a:endParaRPr lang="en-US" dirty="0"/>
          </a:p>
        </p:txBody>
      </p:sp>
      <p:pic>
        <p:nvPicPr>
          <p:cNvPr id="4" name="Picture 3"/>
          <p:cNvPicPr>
            <a:picLocks noChangeAspect="1"/>
          </p:cNvPicPr>
          <p:nvPr/>
        </p:nvPicPr>
        <p:blipFill>
          <a:blip r:embed="rId3"/>
          <a:stretch>
            <a:fillRect/>
          </a:stretch>
        </p:blipFill>
        <p:spPr>
          <a:xfrm>
            <a:off x="10308282" y="5244515"/>
            <a:ext cx="1176630" cy="902286"/>
          </a:xfrm>
          <a:prstGeom prst="rect">
            <a:avLst/>
          </a:prstGeom>
        </p:spPr>
      </p:pic>
    </p:spTree>
    <p:extLst>
      <p:ext uri="{BB962C8B-B14F-4D97-AF65-F5344CB8AC3E}">
        <p14:creationId xmlns:p14="http://schemas.microsoft.com/office/powerpoint/2010/main" val="38924750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0844" y="880533"/>
            <a:ext cx="5170312" cy="4524315"/>
          </a:xfrm>
          <a:prstGeom prst="rect">
            <a:avLst/>
          </a:prstGeom>
          <a:noFill/>
        </p:spPr>
        <p:txBody>
          <a:bodyPr wrap="square" rtlCol="0">
            <a:spAutoFit/>
          </a:bodyPr>
          <a:lstStyle/>
          <a:p>
            <a:r>
              <a:rPr lang="en-US" sz="3200" dirty="0"/>
              <a:t>  </a:t>
            </a:r>
            <a:r>
              <a:rPr lang="en-US" sz="3200" dirty="0" smtClean="0"/>
              <a:t>called </a:t>
            </a:r>
            <a:r>
              <a:rPr lang="en-US" sz="3200" dirty="0"/>
              <a:t>for, essential, imperative, indispensable, mandatory, necessary, needful, obligatory, of the essence, required, requisite, vital    </a:t>
            </a:r>
            <a:br>
              <a:rPr lang="en-US" sz="3200" dirty="0"/>
            </a:br>
            <a:r>
              <a:rPr lang="en-US" sz="3200" dirty="0"/>
              <a:t> </a:t>
            </a:r>
            <a:r>
              <a:rPr lang="en-US" sz="3200" dirty="0" smtClean="0"/>
              <a:t>condition</a:t>
            </a:r>
            <a:r>
              <a:rPr lang="en-US" sz="3200" dirty="0"/>
              <a:t>, essential, imperative, must, necessity, precondition, qualification, requirement, </a:t>
            </a:r>
            <a:r>
              <a:rPr lang="en-US" sz="3200" dirty="0" smtClean="0"/>
              <a:t>requisite</a:t>
            </a:r>
            <a:endParaRPr lang="en-US" sz="3200" dirty="0"/>
          </a:p>
        </p:txBody>
      </p:sp>
      <p:grpSp>
        <p:nvGrpSpPr>
          <p:cNvPr id="3" name="Group 2"/>
          <p:cNvGrpSpPr/>
          <p:nvPr/>
        </p:nvGrpSpPr>
        <p:grpSpPr>
          <a:xfrm>
            <a:off x="6607528" y="1097456"/>
            <a:ext cx="3322197" cy="5036254"/>
            <a:chOff x="4338461" y="1176478"/>
            <a:chExt cx="3322197" cy="5036254"/>
          </a:xfrm>
        </p:grpSpPr>
        <p:sp>
          <p:nvSpPr>
            <p:cNvPr id="4" name="Cloud Callout 3"/>
            <p:cNvSpPr/>
            <p:nvPr/>
          </p:nvSpPr>
          <p:spPr>
            <a:xfrm>
              <a:off x="4673600" y="1176478"/>
              <a:ext cx="2987058" cy="1958816"/>
            </a:xfrm>
            <a:prstGeom prst="cloudCallou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217231" y="1564442"/>
              <a:ext cx="2235200" cy="1477328"/>
            </a:xfrm>
            <a:prstGeom prst="rect">
              <a:avLst/>
            </a:prstGeom>
            <a:noFill/>
          </p:spPr>
          <p:txBody>
            <a:bodyPr wrap="square" rtlCol="0">
              <a:spAutoFit/>
            </a:bodyPr>
            <a:lstStyle/>
            <a:p>
              <a:r>
                <a:rPr lang="en-US" dirty="0" smtClean="0">
                  <a:latin typeface="Comic Sans MS" panose="030F0702030302020204" pitchFamily="66" charset="0"/>
                </a:rPr>
                <a:t>In other words…</a:t>
              </a:r>
            </a:p>
            <a:p>
              <a:r>
                <a:rPr lang="en-US" dirty="0" smtClean="0">
                  <a:latin typeface="Comic Sans MS" panose="030F0702030302020204" pitchFamily="66" charset="0"/>
                </a:rPr>
                <a:t>foundational skills make new learning “click”!</a:t>
              </a:r>
            </a:p>
            <a:p>
              <a:endParaRPr lang="en-US" dirty="0"/>
            </a:p>
          </p:txBody>
        </p:sp>
        <p:pic>
          <p:nvPicPr>
            <p:cNvPr id="6" name="Picture 5"/>
            <p:cNvPicPr>
              <a:picLocks noChangeAspect="1"/>
            </p:cNvPicPr>
            <p:nvPr/>
          </p:nvPicPr>
          <p:blipFill>
            <a:blip r:embed="rId3"/>
            <a:stretch>
              <a:fillRect/>
            </a:stretch>
          </p:blipFill>
          <p:spPr>
            <a:xfrm>
              <a:off x="4338461" y="3279032"/>
              <a:ext cx="1562100" cy="2933700"/>
            </a:xfrm>
            <a:prstGeom prst="rect">
              <a:avLst/>
            </a:prstGeom>
          </p:spPr>
        </p:pic>
        <p:sp>
          <p:nvSpPr>
            <p:cNvPr id="7" name="Oval 6"/>
            <p:cNvSpPr/>
            <p:nvPr/>
          </p:nvSpPr>
          <p:spPr>
            <a:xfrm>
              <a:off x="4920015" y="3764845"/>
              <a:ext cx="152400" cy="1327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a:off x="5217231" y="3753556"/>
              <a:ext cx="152400" cy="1327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49376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04309" y="5139971"/>
            <a:ext cx="4554502" cy="1102785"/>
          </a:xfrm>
          <a:prstGeom prst="rect">
            <a:avLst/>
          </a:prstGeom>
        </p:spPr>
      </p:pic>
      <p:sp>
        <p:nvSpPr>
          <p:cNvPr id="6" name="TextBox 5"/>
          <p:cNvSpPr txBox="1"/>
          <p:nvPr/>
        </p:nvSpPr>
        <p:spPr>
          <a:xfrm>
            <a:off x="2325511" y="1546578"/>
            <a:ext cx="7405511"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rPr>
              <a:t>Foundational Standards/skills </a:t>
            </a:r>
            <a:endParaRPr lang="en-US" sz="4400"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stretch>
            <a:fillRect/>
          </a:stretch>
        </p:blipFill>
        <p:spPr>
          <a:xfrm>
            <a:off x="4298244" y="2478615"/>
            <a:ext cx="6256867" cy="3375415"/>
          </a:xfrm>
          <a:prstGeom prst="rect">
            <a:avLst/>
          </a:prstGeom>
        </p:spPr>
      </p:pic>
    </p:spTree>
    <p:extLst>
      <p:ext uri="{BB962C8B-B14F-4D97-AF65-F5344CB8AC3E}">
        <p14:creationId xmlns:p14="http://schemas.microsoft.com/office/powerpoint/2010/main" val="2183228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29087" y="919162"/>
            <a:ext cx="3933825" cy="5019675"/>
          </a:xfrm>
          <a:prstGeom prst="rect">
            <a:avLst/>
          </a:prstGeom>
        </p:spPr>
      </p:pic>
    </p:spTree>
    <p:extLst>
      <p:ext uri="{BB962C8B-B14F-4D97-AF65-F5344CB8AC3E}">
        <p14:creationId xmlns:p14="http://schemas.microsoft.com/office/powerpoint/2010/main" val="38899701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1587" y="649111"/>
            <a:ext cx="2532416" cy="3148066"/>
          </a:xfrm>
          <a:prstGeom prst="rect">
            <a:avLst/>
          </a:prstGeom>
        </p:spPr>
      </p:pic>
      <p:pic>
        <p:nvPicPr>
          <p:cNvPr id="3" name="Picture 2"/>
          <p:cNvPicPr>
            <a:picLocks noChangeAspect="1"/>
          </p:cNvPicPr>
          <p:nvPr/>
        </p:nvPicPr>
        <p:blipFill>
          <a:blip r:embed="rId4"/>
          <a:stretch>
            <a:fillRect/>
          </a:stretch>
        </p:blipFill>
        <p:spPr>
          <a:xfrm>
            <a:off x="3379083" y="649111"/>
            <a:ext cx="2438818" cy="3148066"/>
          </a:xfrm>
          <a:prstGeom prst="rect">
            <a:avLst/>
          </a:prstGeom>
        </p:spPr>
      </p:pic>
      <p:sp>
        <p:nvSpPr>
          <p:cNvPr id="7" name="Rectangle 6"/>
          <p:cNvSpPr/>
          <p:nvPr/>
        </p:nvSpPr>
        <p:spPr>
          <a:xfrm>
            <a:off x="5962981" y="1004465"/>
            <a:ext cx="5452533" cy="5016758"/>
          </a:xfrm>
          <a:prstGeom prst="rect">
            <a:avLst/>
          </a:prstGeom>
        </p:spPr>
        <p:txBody>
          <a:bodyPr wrap="square">
            <a:spAutoFit/>
          </a:bodyPr>
          <a:lstStyle/>
          <a:p>
            <a:r>
              <a:rPr lang="en-US" sz="2000" b="1" u="sng" dirty="0">
                <a:effectLst>
                  <a:outerShdw blurRad="38100" dist="38100" dir="2700000" algn="tl">
                    <a:srgbClr val="000000">
                      <a:alpha val="43137"/>
                    </a:srgbClr>
                  </a:outerShdw>
                </a:effectLst>
              </a:rPr>
              <a:t>Generalize place value understanding for multi-digit whole numbers. </a:t>
            </a:r>
          </a:p>
          <a:p>
            <a:pPr marL="342900" indent="-342900">
              <a:buAutoNum type="arabicPeriod"/>
            </a:pPr>
            <a:r>
              <a:rPr lang="en-US" sz="2000" b="1" dirty="0"/>
              <a:t>Recognize that in a multi-digit whole number, a digit in one place represents ten times what it represents in the place to its right. For example, recognize that 700 ÷ 70 = 10 by applying concepts of place value and division. </a:t>
            </a:r>
          </a:p>
          <a:p>
            <a:pPr marL="342900" indent="-342900">
              <a:buAutoNum type="arabicPeriod"/>
            </a:pPr>
            <a:r>
              <a:rPr lang="en-US" sz="2000" b="1" dirty="0"/>
              <a:t>Read and write multi-digit whole numbers using base-ten numerals, number names, and expanded form. Compare two multi-digit numbers based on meanings of the digits in each place, using &gt;, =, and &lt; symbols to record the results of comparisons. </a:t>
            </a:r>
          </a:p>
          <a:p>
            <a:pPr marL="342900" indent="-342900">
              <a:buAutoNum type="arabicPeriod"/>
            </a:pPr>
            <a:r>
              <a:rPr lang="en-US" sz="2000" b="1" dirty="0"/>
              <a:t>Use place value understanding to round multi-digit whole numbers to any place. </a:t>
            </a:r>
          </a:p>
        </p:txBody>
      </p:sp>
      <p:sp>
        <p:nvSpPr>
          <p:cNvPr id="8" name="Rectangle 7"/>
          <p:cNvSpPr/>
          <p:nvPr/>
        </p:nvSpPr>
        <p:spPr>
          <a:xfrm>
            <a:off x="5962981" y="838721"/>
            <a:ext cx="5597613" cy="5182502"/>
          </a:xfrm>
          <a:prstGeom prst="rect">
            <a:avLst/>
          </a:prstGeom>
          <a:solidFill>
            <a:srgbClr val="00B05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2776803" y="4334933"/>
            <a:ext cx="914400" cy="914400"/>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0856" y="4792133"/>
            <a:ext cx="1572472" cy="369332"/>
          </a:xfrm>
          <a:prstGeom prst="rect">
            <a:avLst/>
          </a:prstGeom>
          <a:noFill/>
        </p:spPr>
        <p:txBody>
          <a:bodyPr wrap="square" rtlCol="0">
            <a:spAutoFit/>
          </a:bodyPr>
          <a:lstStyle/>
          <a:p>
            <a:r>
              <a:rPr lang="en-US" dirty="0" smtClean="0"/>
              <a:t>4.NBT.2</a:t>
            </a:r>
            <a:endParaRPr lang="en-US" dirty="0"/>
          </a:p>
        </p:txBody>
      </p:sp>
    </p:spTree>
    <p:extLst>
      <p:ext uri="{BB962C8B-B14F-4D97-AF65-F5344CB8AC3E}">
        <p14:creationId xmlns:p14="http://schemas.microsoft.com/office/powerpoint/2010/main" val="16739546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32642" y="2534016"/>
            <a:ext cx="3997054" cy="369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1934186" y="1264016"/>
            <a:ext cx="8821737" cy="915987"/>
          </a:xfrm>
          <a:prstGeom prst="rect">
            <a:avLst/>
          </a:prstGeom>
        </p:spPr>
        <p:txBody>
          <a:bodyPr wrap="none">
            <a:spAutoFit/>
          </a:bodyPr>
          <a:lstStyle/>
          <a:p>
            <a:r>
              <a:rPr lang="en-US" dirty="0">
                <a:hlinkClick r:id="rId4"/>
              </a:rPr>
              <a:t>http</a:t>
            </a:r>
            <a:r>
              <a:rPr lang="en-US" dirty="0"/>
              <a:t>://jeffbaumes.github.io/standards/</a:t>
            </a:r>
          </a:p>
        </p:txBody>
      </p:sp>
    </p:spTree>
    <p:extLst>
      <p:ext uri="{BB962C8B-B14F-4D97-AF65-F5344CB8AC3E}">
        <p14:creationId xmlns:p14="http://schemas.microsoft.com/office/powerpoint/2010/main" val="34692366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74493" y="703314"/>
            <a:ext cx="9725025" cy="4743450"/>
          </a:xfrm>
          <a:prstGeom prst="rect">
            <a:avLst/>
          </a:prstGeom>
        </p:spPr>
      </p:pic>
      <p:sp>
        <p:nvSpPr>
          <p:cNvPr id="3" name="Rectangle 2">
            <a:hlinkClick r:id="rId4"/>
          </p:cNvPr>
          <p:cNvSpPr/>
          <p:nvPr/>
        </p:nvSpPr>
        <p:spPr>
          <a:xfrm>
            <a:off x="7836109" y="5741728"/>
            <a:ext cx="2615781" cy="369332"/>
          </a:xfrm>
          <a:prstGeom prst="rect">
            <a:avLst/>
          </a:prstGeom>
        </p:spPr>
        <p:txBody>
          <a:bodyPr wrap="none">
            <a:spAutoFit/>
          </a:bodyPr>
          <a:lstStyle/>
          <a:p>
            <a:r>
              <a:rPr lang="en-US" dirty="0"/>
              <a:t>http://achievethecore.org/</a:t>
            </a:r>
          </a:p>
        </p:txBody>
      </p:sp>
    </p:spTree>
    <p:extLst>
      <p:ext uri="{BB962C8B-B14F-4D97-AF65-F5344CB8AC3E}">
        <p14:creationId xmlns:p14="http://schemas.microsoft.com/office/powerpoint/2010/main" val="13571324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170038" y="792874"/>
            <a:ext cx="9478297" cy="5078313"/>
          </a:xfrm>
          <a:prstGeom prst="rect">
            <a:avLst/>
          </a:prstGeom>
        </p:spPr>
        <p:txBody>
          <a:bodyPr wrap="square">
            <a:spAutoFit/>
          </a:bodyPr>
          <a:lstStyle/>
          <a:p>
            <a:r>
              <a:rPr lang="en-US" dirty="0" err="1">
                <a:solidFill>
                  <a:srgbClr val="25A56A"/>
                </a:solidFill>
                <a:latin typeface="museo_sans300"/>
                <a:hlinkClick r:id="rId2"/>
              </a:rPr>
              <a:t>EDpuzzle</a:t>
            </a:r>
            <a:endParaRPr lang="en-US" dirty="0">
              <a:solidFill>
                <a:srgbClr val="50524F"/>
              </a:solidFill>
              <a:latin typeface="museo_sans300"/>
            </a:endParaRPr>
          </a:p>
          <a:p>
            <a:r>
              <a:rPr lang="en-US" dirty="0" err="1">
                <a:solidFill>
                  <a:srgbClr val="50524F"/>
                </a:solidFill>
                <a:latin typeface="museo_sans300"/>
              </a:rPr>
              <a:t>EDpuzzle</a:t>
            </a:r>
            <a:r>
              <a:rPr lang="en-US" dirty="0">
                <a:solidFill>
                  <a:srgbClr val="50524F"/>
                </a:solidFill>
                <a:latin typeface="museo_sans300"/>
              </a:rPr>
              <a:t> is a great tool that allows you to help students process content through video.  Simply find a </a:t>
            </a:r>
            <a:r>
              <a:rPr lang="en-US" dirty="0" err="1">
                <a:solidFill>
                  <a:srgbClr val="50524F"/>
                </a:solidFill>
                <a:latin typeface="museo_sans300"/>
              </a:rPr>
              <a:t>Youtube</a:t>
            </a:r>
            <a:r>
              <a:rPr lang="en-US" dirty="0">
                <a:solidFill>
                  <a:srgbClr val="50524F"/>
                </a:solidFill>
                <a:latin typeface="museo_sans300"/>
              </a:rPr>
              <a:t> video on a topic of your choice; copy and paste the link into the system, and then embed questions on the video that students answer.  The teacher receives responses and then knows where to plan activities to help students improve their mathematical understandings.  Students can complete the video task independently or it can be done simultaneously as a whole class.</a:t>
            </a:r>
          </a:p>
          <a:p>
            <a:r>
              <a:rPr lang="en-US" dirty="0">
                <a:solidFill>
                  <a:srgbClr val="50524F"/>
                </a:solidFill>
                <a:latin typeface="museo_sans300"/>
              </a:rPr>
              <a:t>Here’s one activity you can try with </a:t>
            </a:r>
            <a:r>
              <a:rPr lang="en-US" dirty="0" err="1">
                <a:solidFill>
                  <a:srgbClr val="50524F"/>
                </a:solidFill>
                <a:latin typeface="museo_sans300"/>
              </a:rPr>
              <a:t>EDpuzzle</a:t>
            </a:r>
            <a:r>
              <a:rPr lang="en-US" dirty="0">
                <a:solidFill>
                  <a:srgbClr val="50524F"/>
                </a:solidFill>
                <a:latin typeface="museo_sans300"/>
              </a:rPr>
              <a:t>: Give students a link to an </a:t>
            </a:r>
            <a:r>
              <a:rPr lang="en-US" dirty="0" err="1">
                <a:solidFill>
                  <a:srgbClr val="50524F"/>
                </a:solidFill>
                <a:latin typeface="museo_sans300"/>
              </a:rPr>
              <a:t>EDpuzzle</a:t>
            </a:r>
            <a:r>
              <a:rPr lang="en-US" dirty="0">
                <a:solidFill>
                  <a:srgbClr val="50524F"/>
                </a:solidFill>
                <a:latin typeface="museo_sans300"/>
              </a:rPr>
              <a:t> you have created and have them complete the video activity for homework.  Then, in class the next day, create several areas where students can work based on the data you have received. One area might be teacher-based direct instruction for students who are really struggling with the concept; another area might an opportunity to work collaboratively with peers on challenging problems, and a third area might require students to create problems that show depth of understanding.  Want to increase the caliber a bit with this tool?  You could even have students create an </a:t>
            </a:r>
            <a:r>
              <a:rPr lang="en-US" dirty="0" err="1">
                <a:solidFill>
                  <a:srgbClr val="50524F"/>
                </a:solidFill>
                <a:latin typeface="museo_sans300"/>
              </a:rPr>
              <a:t>EDpuzzle</a:t>
            </a:r>
            <a:r>
              <a:rPr lang="en-US" dirty="0">
                <a:solidFill>
                  <a:srgbClr val="50524F"/>
                </a:solidFill>
                <a:latin typeface="museo_sans300"/>
              </a:rPr>
              <a:t> to share with their peers.  This not only ensures creativity, but also gives you a great formative assessment: the questions that students embed into the activity really help reinforce their understanding of various topics and help you, as a classroom teacher, figure out what they understand and don’t.</a:t>
            </a:r>
            <a:endParaRPr lang="en-US" b="0" i="0" dirty="0">
              <a:solidFill>
                <a:srgbClr val="50524F"/>
              </a:solidFill>
              <a:effectLst/>
              <a:latin typeface="museo_sans300"/>
            </a:endParaRPr>
          </a:p>
        </p:txBody>
      </p:sp>
    </p:spTree>
    <p:extLst>
      <p:ext uri="{BB962C8B-B14F-4D97-AF65-F5344CB8AC3E}">
        <p14:creationId xmlns:p14="http://schemas.microsoft.com/office/powerpoint/2010/main" val="1250242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52734" y="1291866"/>
            <a:ext cx="3771900" cy="1304925"/>
          </a:xfrm>
          <a:prstGeom prst="rect">
            <a:avLst/>
          </a:prstGeom>
        </p:spPr>
      </p:pic>
      <p:pic>
        <p:nvPicPr>
          <p:cNvPr id="4" name="Picture 3"/>
          <p:cNvPicPr>
            <a:picLocks noChangeAspect="1"/>
          </p:cNvPicPr>
          <p:nvPr/>
        </p:nvPicPr>
        <p:blipFill>
          <a:blip r:embed="rId3"/>
          <a:stretch>
            <a:fillRect/>
          </a:stretch>
        </p:blipFill>
        <p:spPr>
          <a:xfrm>
            <a:off x="4821954" y="2596791"/>
            <a:ext cx="2390775" cy="1619250"/>
          </a:xfrm>
          <a:prstGeom prst="rect">
            <a:avLst/>
          </a:prstGeom>
        </p:spPr>
      </p:pic>
    </p:spTree>
    <p:extLst>
      <p:ext uri="{BB962C8B-B14F-4D97-AF65-F5344CB8AC3E}">
        <p14:creationId xmlns:p14="http://schemas.microsoft.com/office/powerpoint/2010/main" val="2911638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The Butterfly rule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5401" y="2556932"/>
            <a:ext cx="9601196" cy="599223"/>
          </a:xfrm>
        </p:spPr>
        <p:txBody>
          <a:bodyPr/>
          <a:lstStyle/>
          <a:p>
            <a:pPr marL="0" indent="0">
              <a:buNone/>
            </a:pPr>
            <a:r>
              <a:rPr lang="en-US" dirty="0">
                <a:hlinkClick r:id="rId3"/>
              </a:rPr>
              <a:t>https://</a:t>
            </a:r>
            <a:r>
              <a:rPr lang="en-US" dirty="0" smtClean="0">
                <a:hlinkClick r:id="rId3"/>
              </a:rPr>
              <a:t>www.youtube.com/watch?v=g0nuomCCu9A</a:t>
            </a:r>
            <a:endParaRPr lang="en-US" dirty="0" smtClean="0"/>
          </a:p>
          <a:p>
            <a:endParaRPr lang="en-US" dirty="0"/>
          </a:p>
        </p:txBody>
      </p:sp>
      <p:pic>
        <p:nvPicPr>
          <p:cNvPr id="4" name="Picture 3"/>
          <p:cNvPicPr>
            <a:picLocks noChangeAspect="1"/>
          </p:cNvPicPr>
          <p:nvPr/>
        </p:nvPicPr>
        <p:blipFill>
          <a:blip r:embed="rId4"/>
          <a:stretch>
            <a:fillRect/>
          </a:stretch>
        </p:blipFill>
        <p:spPr>
          <a:xfrm>
            <a:off x="4257674" y="3234813"/>
            <a:ext cx="3676650" cy="2638425"/>
          </a:xfrm>
          <a:prstGeom prst="rect">
            <a:avLst/>
          </a:prstGeom>
        </p:spPr>
      </p:pic>
      <p:pic>
        <p:nvPicPr>
          <p:cNvPr id="5" name="Picture 4"/>
          <p:cNvPicPr>
            <a:picLocks noChangeAspect="1"/>
          </p:cNvPicPr>
          <p:nvPr/>
        </p:nvPicPr>
        <p:blipFill>
          <a:blip r:embed="rId5"/>
          <a:stretch>
            <a:fillRect/>
          </a:stretch>
        </p:blipFill>
        <p:spPr>
          <a:xfrm>
            <a:off x="8284138" y="897654"/>
            <a:ext cx="2466975" cy="1857375"/>
          </a:xfrm>
          <a:prstGeom prst="rect">
            <a:avLst/>
          </a:prstGeom>
        </p:spPr>
      </p:pic>
    </p:spTree>
    <p:extLst>
      <p:ext uri="{BB962C8B-B14F-4D97-AF65-F5344CB8AC3E}">
        <p14:creationId xmlns:p14="http://schemas.microsoft.com/office/powerpoint/2010/main" val="40768048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70070" y="945587"/>
            <a:ext cx="10161276" cy="5071756"/>
          </a:xfrm>
          <a:prstGeom prst="rect">
            <a:avLst/>
          </a:prstGeom>
        </p:spPr>
      </p:pic>
    </p:spTree>
    <p:extLst>
      <p:ext uri="{BB962C8B-B14F-4D97-AF65-F5344CB8AC3E}">
        <p14:creationId xmlns:p14="http://schemas.microsoft.com/office/powerpoint/2010/main" val="23973813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5087" y="801176"/>
            <a:ext cx="9791957" cy="5167006"/>
          </a:xfrm>
          <a:prstGeom prst="rect">
            <a:avLst/>
          </a:prstGeom>
        </p:spPr>
      </p:pic>
    </p:spTree>
    <p:extLst>
      <p:ext uri="{BB962C8B-B14F-4D97-AF65-F5344CB8AC3E}">
        <p14:creationId xmlns:p14="http://schemas.microsoft.com/office/powerpoint/2010/main" val="24144203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Targeting Instruction Based on Data Analysis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t>Standards – major, supporting, additional</a:t>
            </a:r>
          </a:p>
          <a:p>
            <a:r>
              <a:rPr lang="en-US" b="1" dirty="0" smtClean="0">
                <a:solidFill>
                  <a:schemeClr val="tx1"/>
                </a:solidFill>
              </a:rPr>
              <a:t>Fluencies – computational, procedural</a:t>
            </a:r>
          </a:p>
          <a:p>
            <a:r>
              <a:rPr lang="en-US" b="1" dirty="0" smtClean="0">
                <a:solidFill>
                  <a:schemeClr val="tx1"/>
                </a:solidFill>
              </a:rPr>
              <a:t>Foundational Standards </a:t>
            </a:r>
          </a:p>
          <a:p>
            <a:r>
              <a:rPr lang="en-US" b="1" dirty="0" smtClean="0">
                <a:solidFill>
                  <a:srgbClr val="FF0000"/>
                </a:solidFill>
              </a:rPr>
              <a:t>Vocabulary – application problems</a:t>
            </a:r>
          </a:p>
          <a:p>
            <a:endParaRPr lang="en-US" dirty="0"/>
          </a:p>
        </p:txBody>
      </p:sp>
      <p:pic>
        <p:nvPicPr>
          <p:cNvPr id="4" name="Picture 3"/>
          <p:cNvPicPr>
            <a:picLocks noChangeAspect="1"/>
          </p:cNvPicPr>
          <p:nvPr/>
        </p:nvPicPr>
        <p:blipFill>
          <a:blip r:embed="rId2"/>
          <a:stretch>
            <a:fillRect/>
          </a:stretch>
        </p:blipFill>
        <p:spPr>
          <a:xfrm>
            <a:off x="10308282" y="5244515"/>
            <a:ext cx="1176630" cy="902286"/>
          </a:xfrm>
          <a:prstGeom prst="rect">
            <a:avLst/>
          </a:prstGeom>
        </p:spPr>
      </p:pic>
    </p:spTree>
    <p:extLst>
      <p:ext uri="{BB962C8B-B14F-4D97-AF65-F5344CB8AC3E}">
        <p14:creationId xmlns:p14="http://schemas.microsoft.com/office/powerpoint/2010/main" val="40761831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Vocabulary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Tier 1 - basic vocab</a:t>
            </a:r>
          </a:p>
          <a:p>
            <a:r>
              <a:rPr lang="en-US" dirty="0" smtClean="0"/>
              <a:t>Tier 2 – academic verbs</a:t>
            </a:r>
          </a:p>
          <a:p>
            <a:r>
              <a:rPr lang="en-US" dirty="0" smtClean="0"/>
              <a:t>Tier 3 -  content specific</a:t>
            </a:r>
            <a:endParaRPr lang="en-US" dirty="0"/>
          </a:p>
        </p:txBody>
      </p:sp>
      <p:pic>
        <p:nvPicPr>
          <p:cNvPr id="5" name="Picture 4"/>
          <p:cNvPicPr>
            <a:picLocks noChangeAspect="1"/>
          </p:cNvPicPr>
          <p:nvPr/>
        </p:nvPicPr>
        <p:blipFill>
          <a:blip r:embed="rId3"/>
          <a:stretch>
            <a:fillRect/>
          </a:stretch>
        </p:blipFill>
        <p:spPr>
          <a:xfrm>
            <a:off x="6095999" y="2875007"/>
            <a:ext cx="4471308" cy="2682785"/>
          </a:xfrm>
          <a:prstGeom prst="rect">
            <a:avLst/>
          </a:prstGeom>
        </p:spPr>
      </p:pic>
    </p:spTree>
    <p:extLst>
      <p:ext uri="{BB962C8B-B14F-4D97-AF65-F5344CB8AC3E}">
        <p14:creationId xmlns:p14="http://schemas.microsoft.com/office/powerpoint/2010/main" val="21211130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6393" y="734661"/>
            <a:ext cx="3182408" cy="3974011"/>
          </a:xfrm>
          <a:prstGeom prst="rect">
            <a:avLst/>
          </a:prstGeom>
        </p:spPr>
      </p:pic>
      <p:pic>
        <p:nvPicPr>
          <p:cNvPr id="3" name="Picture 2"/>
          <p:cNvPicPr>
            <a:picLocks noChangeAspect="1"/>
          </p:cNvPicPr>
          <p:nvPr/>
        </p:nvPicPr>
        <p:blipFill>
          <a:blip r:embed="rId3"/>
          <a:stretch>
            <a:fillRect/>
          </a:stretch>
        </p:blipFill>
        <p:spPr>
          <a:xfrm>
            <a:off x="4740451" y="734661"/>
            <a:ext cx="3195184" cy="3972808"/>
          </a:xfrm>
          <a:prstGeom prst="rect">
            <a:avLst/>
          </a:prstGeom>
        </p:spPr>
      </p:pic>
      <p:pic>
        <p:nvPicPr>
          <p:cNvPr id="4" name="Picture 3"/>
          <p:cNvPicPr>
            <a:picLocks noChangeAspect="1"/>
          </p:cNvPicPr>
          <p:nvPr/>
        </p:nvPicPr>
        <p:blipFill>
          <a:blip r:embed="rId4"/>
          <a:stretch>
            <a:fillRect/>
          </a:stretch>
        </p:blipFill>
        <p:spPr>
          <a:xfrm>
            <a:off x="8285868" y="839788"/>
            <a:ext cx="3111128" cy="3867680"/>
          </a:xfrm>
          <a:prstGeom prst="rect">
            <a:avLst/>
          </a:prstGeom>
        </p:spPr>
      </p:pic>
    </p:spTree>
    <p:extLst>
      <p:ext uri="{BB962C8B-B14F-4D97-AF65-F5344CB8AC3E}">
        <p14:creationId xmlns:p14="http://schemas.microsoft.com/office/powerpoint/2010/main" val="36122000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5998" y="1612336"/>
            <a:ext cx="7124700" cy="2276475"/>
          </a:xfrm>
          <a:prstGeom prst="rect">
            <a:avLst/>
          </a:prstGeom>
        </p:spPr>
      </p:pic>
    </p:spTree>
    <p:extLst>
      <p:ext uri="{BB962C8B-B14F-4D97-AF65-F5344CB8AC3E}">
        <p14:creationId xmlns:p14="http://schemas.microsoft.com/office/powerpoint/2010/main" val="42068893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352" y="975514"/>
            <a:ext cx="3112583" cy="369332"/>
          </a:xfrm>
          <a:prstGeom prst="rect">
            <a:avLst/>
          </a:prstGeom>
        </p:spPr>
        <p:txBody>
          <a:bodyPr wrap="none">
            <a:spAutoFit/>
          </a:bodyPr>
          <a:lstStyle/>
          <a:p>
            <a:r>
              <a:rPr lang="en-US" dirty="0"/>
              <a:t>http://www.weareteachers.com/</a:t>
            </a:r>
          </a:p>
        </p:txBody>
      </p:sp>
      <p:sp>
        <p:nvSpPr>
          <p:cNvPr id="3" name="Rectangle 2"/>
          <p:cNvSpPr/>
          <p:nvPr/>
        </p:nvSpPr>
        <p:spPr>
          <a:xfrm>
            <a:off x="1065719" y="2178485"/>
            <a:ext cx="3275056" cy="1477328"/>
          </a:xfrm>
          <a:prstGeom prst="rect">
            <a:avLst/>
          </a:prstGeom>
        </p:spPr>
        <p:txBody>
          <a:bodyPr wrap="square">
            <a:spAutoFit/>
          </a:bodyPr>
          <a:lstStyle/>
          <a:p>
            <a:r>
              <a:rPr lang="en-US" dirty="0"/>
              <a:t>http://www.esc16.net/users/0020/FACES/2013%20FACES/Handouts/Reid%20and%20Stott%20Problem%20Solving%20Math%20Card%20Games.pdf</a:t>
            </a:r>
          </a:p>
        </p:txBody>
      </p:sp>
      <p:pic>
        <p:nvPicPr>
          <p:cNvPr id="4" name="Picture 3"/>
          <p:cNvPicPr>
            <a:picLocks noChangeAspect="1"/>
          </p:cNvPicPr>
          <p:nvPr/>
        </p:nvPicPr>
        <p:blipFill>
          <a:blip r:embed="rId2"/>
          <a:stretch>
            <a:fillRect/>
          </a:stretch>
        </p:blipFill>
        <p:spPr>
          <a:xfrm>
            <a:off x="4428149" y="2398658"/>
            <a:ext cx="1359353" cy="879093"/>
          </a:xfrm>
          <a:prstGeom prst="rect">
            <a:avLst/>
          </a:prstGeom>
        </p:spPr>
      </p:pic>
      <p:pic>
        <p:nvPicPr>
          <p:cNvPr id="5" name="Picture 4"/>
          <p:cNvPicPr>
            <a:picLocks noChangeAspect="1"/>
          </p:cNvPicPr>
          <p:nvPr/>
        </p:nvPicPr>
        <p:blipFill>
          <a:blip r:embed="rId3"/>
          <a:stretch>
            <a:fillRect/>
          </a:stretch>
        </p:blipFill>
        <p:spPr>
          <a:xfrm>
            <a:off x="3902935" y="740862"/>
            <a:ext cx="1425664" cy="1080436"/>
          </a:xfrm>
          <a:prstGeom prst="rect">
            <a:avLst/>
          </a:prstGeom>
        </p:spPr>
      </p:pic>
      <p:sp>
        <p:nvSpPr>
          <p:cNvPr id="6" name="Rectangle 5"/>
          <p:cNvSpPr/>
          <p:nvPr/>
        </p:nvSpPr>
        <p:spPr>
          <a:xfrm>
            <a:off x="746393" y="5593248"/>
            <a:ext cx="3607526" cy="369332"/>
          </a:xfrm>
          <a:prstGeom prst="rect">
            <a:avLst/>
          </a:prstGeom>
        </p:spPr>
        <p:txBody>
          <a:bodyPr wrap="none">
            <a:spAutoFit/>
          </a:bodyPr>
          <a:lstStyle/>
          <a:p>
            <a:r>
              <a:rPr lang="en-US" dirty="0"/>
              <a:t>http://www.commoncoresheets.com/</a:t>
            </a:r>
          </a:p>
        </p:txBody>
      </p:sp>
      <p:pic>
        <p:nvPicPr>
          <p:cNvPr id="7" name="Picture 6"/>
          <p:cNvPicPr>
            <a:picLocks noChangeAspect="1"/>
          </p:cNvPicPr>
          <p:nvPr/>
        </p:nvPicPr>
        <p:blipFill>
          <a:blip r:embed="rId4"/>
          <a:stretch>
            <a:fillRect/>
          </a:stretch>
        </p:blipFill>
        <p:spPr>
          <a:xfrm>
            <a:off x="4353919" y="5515976"/>
            <a:ext cx="3609975" cy="523875"/>
          </a:xfrm>
          <a:prstGeom prst="rect">
            <a:avLst/>
          </a:prstGeom>
        </p:spPr>
      </p:pic>
      <p:sp>
        <p:nvSpPr>
          <p:cNvPr id="15" name="Rectangle 14"/>
          <p:cNvSpPr/>
          <p:nvPr/>
        </p:nvSpPr>
        <p:spPr>
          <a:xfrm>
            <a:off x="746393" y="4450412"/>
            <a:ext cx="3594382" cy="369332"/>
          </a:xfrm>
          <a:prstGeom prst="rect">
            <a:avLst/>
          </a:prstGeom>
        </p:spPr>
        <p:txBody>
          <a:bodyPr wrap="none">
            <a:spAutoFit/>
          </a:bodyPr>
          <a:lstStyle/>
          <a:p>
            <a:r>
              <a:rPr lang="en-US" dirty="0"/>
              <a:t>https://www.geogebra.org/materials/</a:t>
            </a:r>
          </a:p>
        </p:txBody>
      </p:sp>
      <p:pic>
        <p:nvPicPr>
          <p:cNvPr id="16" name="Picture 15"/>
          <p:cNvPicPr>
            <a:picLocks noChangeAspect="1"/>
          </p:cNvPicPr>
          <p:nvPr/>
        </p:nvPicPr>
        <p:blipFill>
          <a:blip r:embed="rId5"/>
          <a:stretch>
            <a:fillRect/>
          </a:stretch>
        </p:blipFill>
        <p:spPr>
          <a:xfrm>
            <a:off x="4340775" y="4338541"/>
            <a:ext cx="2590800" cy="600075"/>
          </a:xfrm>
          <a:prstGeom prst="rect">
            <a:avLst/>
          </a:prstGeom>
        </p:spPr>
      </p:pic>
      <p:pic>
        <p:nvPicPr>
          <p:cNvPr id="17" name="Picture 16"/>
          <p:cNvPicPr>
            <a:picLocks noChangeAspect="1"/>
          </p:cNvPicPr>
          <p:nvPr/>
        </p:nvPicPr>
        <p:blipFill>
          <a:blip r:embed="rId6"/>
          <a:stretch>
            <a:fillRect/>
          </a:stretch>
        </p:blipFill>
        <p:spPr>
          <a:xfrm>
            <a:off x="9254362" y="1035283"/>
            <a:ext cx="2095500" cy="619125"/>
          </a:xfrm>
          <a:prstGeom prst="rect">
            <a:avLst/>
          </a:prstGeom>
        </p:spPr>
      </p:pic>
      <p:sp>
        <p:nvSpPr>
          <p:cNvPr id="18" name="Rectangle 17"/>
          <p:cNvSpPr/>
          <p:nvPr/>
        </p:nvSpPr>
        <p:spPr>
          <a:xfrm>
            <a:off x="6815534" y="1185953"/>
            <a:ext cx="2350131" cy="369332"/>
          </a:xfrm>
          <a:prstGeom prst="rect">
            <a:avLst/>
          </a:prstGeom>
        </p:spPr>
        <p:txBody>
          <a:bodyPr wrap="none">
            <a:spAutoFit/>
          </a:bodyPr>
          <a:lstStyle/>
          <a:p>
            <a:r>
              <a:rPr lang="en-US" dirty="0"/>
              <a:t>https://learnzillion.com</a:t>
            </a:r>
          </a:p>
        </p:txBody>
      </p:sp>
      <p:pic>
        <p:nvPicPr>
          <p:cNvPr id="19" name="Picture 18"/>
          <p:cNvPicPr>
            <a:picLocks noChangeAspect="1"/>
          </p:cNvPicPr>
          <p:nvPr/>
        </p:nvPicPr>
        <p:blipFill>
          <a:blip r:embed="rId7"/>
          <a:stretch>
            <a:fillRect/>
          </a:stretch>
        </p:blipFill>
        <p:spPr>
          <a:xfrm>
            <a:off x="8950185" y="2236585"/>
            <a:ext cx="1619250" cy="571500"/>
          </a:xfrm>
          <a:prstGeom prst="rect">
            <a:avLst/>
          </a:prstGeom>
        </p:spPr>
      </p:pic>
      <p:sp>
        <p:nvSpPr>
          <p:cNvPr id="20" name="Rectangle 19"/>
          <p:cNvSpPr/>
          <p:nvPr/>
        </p:nvSpPr>
        <p:spPr>
          <a:xfrm>
            <a:off x="6601382" y="2327694"/>
            <a:ext cx="2359364" cy="369332"/>
          </a:xfrm>
          <a:prstGeom prst="rect">
            <a:avLst/>
          </a:prstGeom>
        </p:spPr>
        <p:txBody>
          <a:bodyPr wrap="none">
            <a:spAutoFit/>
          </a:bodyPr>
          <a:lstStyle/>
          <a:p>
            <a:r>
              <a:rPr lang="en-US" dirty="0"/>
              <a:t>https://www.zearn.org/</a:t>
            </a:r>
          </a:p>
        </p:txBody>
      </p:sp>
    </p:spTree>
    <p:extLst>
      <p:ext uri="{BB962C8B-B14F-4D97-AF65-F5344CB8AC3E}">
        <p14:creationId xmlns:p14="http://schemas.microsoft.com/office/powerpoint/2010/main" val="22805594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857254" y="1833677"/>
            <a:ext cx="1952625" cy="447675"/>
          </a:xfrm>
          <a:prstGeom prst="rect">
            <a:avLst/>
          </a:prstGeom>
        </p:spPr>
      </p:pic>
      <p:sp>
        <p:nvSpPr>
          <p:cNvPr id="9" name="Rectangle 8"/>
          <p:cNvSpPr/>
          <p:nvPr/>
        </p:nvSpPr>
        <p:spPr>
          <a:xfrm>
            <a:off x="808219" y="871640"/>
            <a:ext cx="4284891" cy="369332"/>
          </a:xfrm>
          <a:prstGeom prst="rect">
            <a:avLst/>
          </a:prstGeom>
        </p:spPr>
        <p:txBody>
          <a:bodyPr wrap="none">
            <a:spAutoFit/>
          </a:bodyPr>
          <a:lstStyle/>
          <a:p>
            <a:r>
              <a:rPr lang="en-US" dirty="0"/>
              <a:t>http://e2math.weebly.com/math-sprints.html</a:t>
            </a:r>
          </a:p>
        </p:txBody>
      </p:sp>
      <p:pic>
        <p:nvPicPr>
          <p:cNvPr id="10" name="Picture 9"/>
          <p:cNvPicPr>
            <a:picLocks noChangeAspect="1"/>
          </p:cNvPicPr>
          <p:nvPr/>
        </p:nvPicPr>
        <p:blipFill>
          <a:blip r:embed="rId3"/>
          <a:stretch>
            <a:fillRect/>
          </a:stretch>
        </p:blipFill>
        <p:spPr>
          <a:xfrm>
            <a:off x="5093110" y="793297"/>
            <a:ext cx="1333500" cy="723900"/>
          </a:xfrm>
          <a:prstGeom prst="rect">
            <a:avLst/>
          </a:prstGeom>
        </p:spPr>
      </p:pic>
      <p:sp>
        <p:nvSpPr>
          <p:cNvPr id="11" name="Rectangle 10"/>
          <p:cNvSpPr/>
          <p:nvPr/>
        </p:nvSpPr>
        <p:spPr>
          <a:xfrm>
            <a:off x="808219" y="1917071"/>
            <a:ext cx="3157403" cy="369332"/>
          </a:xfrm>
          <a:prstGeom prst="rect">
            <a:avLst/>
          </a:prstGeom>
        </p:spPr>
        <p:txBody>
          <a:bodyPr wrap="none">
            <a:spAutoFit/>
          </a:bodyPr>
          <a:lstStyle/>
          <a:p>
            <a:r>
              <a:rPr lang="en-US" dirty="0"/>
              <a:t>http://www.ncesd.org/Page/983</a:t>
            </a:r>
          </a:p>
        </p:txBody>
      </p:sp>
      <p:pic>
        <p:nvPicPr>
          <p:cNvPr id="12" name="Picture 11"/>
          <p:cNvPicPr>
            <a:picLocks noChangeAspect="1"/>
          </p:cNvPicPr>
          <p:nvPr/>
        </p:nvPicPr>
        <p:blipFill>
          <a:blip r:embed="rId4"/>
          <a:stretch>
            <a:fillRect/>
          </a:stretch>
        </p:blipFill>
        <p:spPr>
          <a:xfrm>
            <a:off x="4190164" y="1714892"/>
            <a:ext cx="3139392" cy="773689"/>
          </a:xfrm>
          <a:prstGeom prst="rect">
            <a:avLst/>
          </a:prstGeom>
        </p:spPr>
      </p:pic>
      <p:sp>
        <p:nvSpPr>
          <p:cNvPr id="13" name="Rectangle 12"/>
          <p:cNvSpPr/>
          <p:nvPr/>
        </p:nvSpPr>
        <p:spPr>
          <a:xfrm>
            <a:off x="808219" y="3118851"/>
            <a:ext cx="4596538" cy="646331"/>
          </a:xfrm>
          <a:prstGeom prst="rect">
            <a:avLst/>
          </a:prstGeom>
        </p:spPr>
        <p:txBody>
          <a:bodyPr wrap="square">
            <a:spAutoFit/>
          </a:bodyPr>
          <a:lstStyle/>
          <a:p>
            <a:r>
              <a:rPr lang="en-US" dirty="0"/>
              <a:t>http://www.graniteschools.org/mathvocabulary/spanish-vocabulary-cards/</a:t>
            </a:r>
          </a:p>
        </p:txBody>
      </p:sp>
      <p:pic>
        <p:nvPicPr>
          <p:cNvPr id="14" name="Picture 13"/>
          <p:cNvPicPr>
            <a:picLocks noChangeAspect="1"/>
          </p:cNvPicPr>
          <p:nvPr/>
        </p:nvPicPr>
        <p:blipFill>
          <a:blip r:embed="rId5"/>
          <a:stretch>
            <a:fillRect/>
          </a:stretch>
        </p:blipFill>
        <p:spPr>
          <a:xfrm>
            <a:off x="5404757" y="2962501"/>
            <a:ext cx="1263423" cy="682152"/>
          </a:xfrm>
          <a:prstGeom prst="rect">
            <a:avLst/>
          </a:prstGeom>
        </p:spPr>
      </p:pic>
      <p:pic>
        <p:nvPicPr>
          <p:cNvPr id="21" name="Picture 20"/>
          <p:cNvPicPr>
            <a:picLocks noChangeAspect="1"/>
          </p:cNvPicPr>
          <p:nvPr/>
        </p:nvPicPr>
        <p:blipFill>
          <a:blip r:embed="rId6"/>
          <a:stretch>
            <a:fillRect/>
          </a:stretch>
        </p:blipFill>
        <p:spPr>
          <a:xfrm>
            <a:off x="5039999" y="4274923"/>
            <a:ext cx="1133475" cy="714375"/>
          </a:xfrm>
          <a:prstGeom prst="rect">
            <a:avLst/>
          </a:prstGeom>
        </p:spPr>
      </p:pic>
      <p:sp>
        <p:nvSpPr>
          <p:cNvPr id="22" name="Rectangle 21"/>
          <p:cNvSpPr/>
          <p:nvPr/>
        </p:nvSpPr>
        <p:spPr>
          <a:xfrm>
            <a:off x="808219" y="4444544"/>
            <a:ext cx="4012252" cy="369332"/>
          </a:xfrm>
          <a:prstGeom prst="rect">
            <a:avLst/>
          </a:prstGeom>
        </p:spPr>
        <p:txBody>
          <a:bodyPr wrap="none">
            <a:spAutoFit/>
          </a:bodyPr>
          <a:lstStyle/>
          <a:p>
            <a:r>
              <a:rPr lang="en-US" dirty="0"/>
              <a:t>https://www.mathsisfun.com/definitions/</a:t>
            </a:r>
          </a:p>
        </p:txBody>
      </p:sp>
      <p:sp>
        <p:nvSpPr>
          <p:cNvPr id="23" name="Rectangle 22"/>
          <p:cNvSpPr/>
          <p:nvPr/>
        </p:nvSpPr>
        <p:spPr>
          <a:xfrm>
            <a:off x="789496" y="5493238"/>
            <a:ext cx="4030975" cy="369332"/>
          </a:xfrm>
          <a:prstGeom prst="rect">
            <a:avLst/>
          </a:prstGeom>
        </p:spPr>
        <p:txBody>
          <a:bodyPr wrap="none">
            <a:spAutoFit/>
          </a:bodyPr>
          <a:lstStyle/>
          <a:p>
            <a:r>
              <a:rPr lang="en-US" dirty="0"/>
              <a:t>http://www.amathsdictionaryforkids.com/</a:t>
            </a:r>
          </a:p>
        </p:txBody>
      </p:sp>
      <p:pic>
        <p:nvPicPr>
          <p:cNvPr id="24" name="Picture 23"/>
          <p:cNvPicPr>
            <a:picLocks noChangeAspect="1"/>
          </p:cNvPicPr>
          <p:nvPr/>
        </p:nvPicPr>
        <p:blipFill>
          <a:blip r:embed="rId7"/>
          <a:stretch>
            <a:fillRect/>
          </a:stretch>
        </p:blipFill>
        <p:spPr>
          <a:xfrm>
            <a:off x="4866612" y="5368634"/>
            <a:ext cx="2613724" cy="618539"/>
          </a:xfrm>
          <a:prstGeom prst="rect">
            <a:avLst/>
          </a:prstGeom>
        </p:spPr>
      </p:pic>
    </p:spTree>
    <p:extLst>
      <p:ext uri="{BB962C8B-B14F-4D97-AF65-F5344CB8AC3E}">
        <p14:creationId xmlns:p14="http://schemas.microsoft.com/office/powerpoint/2010/main" val="2235831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95562" y="671513"/>
            <a:ext cx="6861043" cy="5404822"/>
          </a:xfrm>
          <a:prstGeom prst="rect">
            <a:avLst/>
          </a:prstGeom>
        </p:spPr>
      </p:pic>
      <p:sp>
        <p:nvSpPr>
          <p:cNvPr id="3" name="Rectangle 2"/>
          <p:cNvSpPr/>
          <p:nvPr/>
        </p:nvSpPr>
        <p:spPr>
          <a:xfrm>
            <a:off x="4630993" y="5996519"/>
            <a:ext cx="7865807" cy="261610"/>
          </a:xfrm>
          <a:prstGeom prst="rect">
            <a:avLst/>
          </a:prstGeom>
        </p:spPr>
        <p:txBody>
          <a:bodyPr wrap="square">
            <a:spAutoFit/>
          </a:bodyPr>
          <a:lstStyle/>
          <a:p>
            <a:r>
              <a:rPr lang="en-US" sz="1100" dirty="0"/>
              <a:t>http://www.colorincolorado.org/article/migrant-students-what-we-need-know-help-them-succeed#h-strategies-for-success</a:t>
            </a:r>
          </a:p>
        </p:txBody>
      </p:sp>
    </p:spTree>
    <p:extLst>
      <p:ext uri="{BB962C8B-B14F-4D97-AF65-F5344CB8AC3E}">
        <p14:creationId xmlns:p14="http://schemas.microsoft.com/office/powerpoint/2010/main" val="31922448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72817" y="1276350"/>
            <a:ext cx="3859626" cy="4337869"/>
          </a:xfrm>
          <a:prstGeom prst="rect">
            <a:avLst/>
          </a:prstGeom>
        </p:spPr>
      </p:pic>
      <p:sp>
        <p:nvSpPr>
          <p:cNvPr id="4" name="Rectangle 3"/>
          <p:cNvSpPr/>
          <p:nvPr/>
        </p:nvSpPr>
        <p:spPr>
          <a:xfrm>
            <a:off x="6444255" y="4198063"/>
            <a:ext cx="4219617" cy="369332"/>
          </a:xfrm>
          <a:prstGeom prst="rect">
            <a:avLst/>
          </a:prstGeom>
        </p:spPr>
        <p:txBody>
          <a:bodyPr wrap="none">
            <a:spAutoFit/>
          </a:bodyPr>
          <a:lstStyle/>
          <a:p>
            <a:r>
              <a:rPr lang="en-US" dirty="0"/>
              <a:t>http://</a:t>
            </a:r>
            <a:r>
              <a:rPr lang="en-US" dirty="0">
                <a:hlinkClick r:id="rId4"/>
              </a:rPr>
              <a:t>achievethecore.org/aligned</a:t>
            </a:r>
            <a:r>
              <a:rPr lang="en-US" dirty="0"/>
              <a:t>/?s=Focus</a:t>
            </a:r>
          </a:p>
        </p:txBody>
      </p:sp>
      <p:pic>
        <p:nvPicPr>
          <p:cNvPr id="5" name="Picture 4"/>
          <p:cNvPicPr>
            <a:picLocks noChangeAspect="1"/>
          </p:cNvPicPr>
          <p:nvPr/>
        </p:nvPicPr>
        <p:blipFill>
          <a:blip r:embed="rId5"/>
          <a:stretch>
            <a:fillRect/>
          </a:stretch>
        </p:blipFill>
        <p:spPr>
          <a:xfrm>
            <a:off x="7368200" y="2741049"/>
            <a:ext cx="2371725" cy="628650"/>
          </a:xfrm>
          <a:prstGeom prst="rect">
            <a:avLst/>
          </a:prstGeom>
        </p:spPr>
      </p:pic>
      <p:pic>
        <p:nvPicPr>
          <p:cNvPr id="6" name="Picture 5"/>
          <p:cNvPicPr>
            <a:picLocks noChangeAspect="1"/>
          </p:cNvPicPr>
          <p:nvPr/>
        </p:nvPicPr>
        <p:blipFill>
          <a:blip r:embed="rId6"/>
          <a:stretch>
            <a:fillRect/>
          </a:stretch>
        </p:blipFill>
        <p:spPr>
          <a:xfrm>
            <a:off x="7596800" y="2063391"/>
            <a:ext cx="2143125" cy="371475"/>
          </a:xfrm>
          <a:prstGeom prst="rect">
            <a:avLst/>
          </a:prstGeom>
        </p:spPr>
      </p:pic>
      <p:pic>
        <p:nvPicPr>
          <p:cNvPr id="3" name="Picture 2"/>
          <p:cNvPicPr>
            <a:picLocks noChangeAspect="1"/>
          </p:cNvPicPr>
          <p:nvPr/>
        </p:nvPicPr>
        <p:blipFill>
          <a:blip r:embed="rId7"/>
          <a:stretch>
            <a:fillRect/>
          </a:stretch>
        </p:blipFill>
        <p:spPr>
          <a:xfrm>
            <a:off x="10315660" y="5249109"/>
            <a:ext cx="1176630" cy="902286"/>
          </a:xfrm>
          <a:prstGeom prst="rect">
            <a:avLst/>
          </a:prstGeom>
        </p:spPr>
      </p:pic>
    </p:spTree>
    <p:extLst>
      <p:ext uri="{BB962C8B-B14F-4D97-AF65-F5344CB8AC3E}">
        <p14:creationId xmlns:p14="http://schemas.microsoft.com/office/powerpoint/2010/main" val="1287762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Memorizing Numbers</a:t>
            </a:r>
          </a:p>
        </p:txBody>
      </p:sp>
      <p:sp>
        <p:nvSpPr>
          <p:cNvPr id="3" name="Content Placeholder 2"/>
          <p:cNvSpPr>
            <a:spLocks noGrp="1"/>
          </p:cNvSpPr>
          <p:nvPr>
            <p:ph idx="1"/>
          </p:nvPr>
        </p:nvSpPr>
        <p:spPr>
          <a:xfrm>
            <a:off x="2365076" y="3316056"/>
            <a:ext cx="7727829" cy="1092042"/>
          </a:xfrm>
        </p:spPr>
        <p:txBody>
          <a:bodyPr>
            <a:normAutofit/>
          </a:bodyPr>
          <a:lstStyle/>
          <a:p>
            <a:pPr marL="0" indent="0">
              <a:buNone/>
            </a:pPr>
            <a:r>
              <a:rPr lang="en-US" sz="6000" b="1" dirty="0"/>
              <a:t>9   12    7   10    5    8    3</a:t>
            </a:r>
          </a:p>
        </p:txBody>
      </p:sp>
      <p:pic>
        <p:nvPicPr>
          <p:cNvPr id="4" name="Picture 3"/>
          <p:cNvPicPr>
            <a:picLocks noChangeAspect="1"/>
          </p:cNvPicPr>
          <p:nvPr/>
        </p:nvPicPr>
        <p:blipFill>
          <a:blip r:embed="rId3"/>
          <a:stretch>
            <a:fillRect/>
          </a:stretch>
        </p:blipFill>
        <p:spPr>
          <a:xfrm>
            <a:off x="9005426" y="4408098"/>
            <a:ext cx="2381250" cy="1781175"/>
          </a:xfrm>
          <a:prstGeom prst="rect">
            <a:avLst/>
          </a:prstGeom>
        </p:spPr>
      </p:pic>
      <p:sp>
        <p:nvSpPr>
          <p:cNvPr id="5" name="Rectangle 4"/>
          <p:cNvSpPr/>
          <p:nvPr/>
        </p:nvSpPr>
        <p:spPr>
          <a:xfrm>
            <a:off x="2235200" y="3363927"/>
            <a:ext cx="7721600" cy="99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47777" y="3157870"/>
            <a:ext cx="7945128" cy="13928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69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721" y="646981"/>
            <a:ext cx="9550876" cy="1664899"/>
          </a:xfrm>
        </p:spPr>
        <p:txBody>
          <a:bodyPr>
            <a:normAutofit fontScale="90000"/>
          </a:bodyPr>
          <a:lstStyle/>
          <a:p>
            <a:r>
              <a:rPr lang="en-US" dirty="0" smtClean="0"/>
              <a:t/>
            </a:r>
            <a:br>
              <a:rPr lang="en-US" dirty="0" smtClean="0"/>
            </a:br>
            <a:r>
              <a:rPr lang="en-US" b="1" dirty="0" smtClean="0">
                <a:effectLst>
                  <a:outerShdw blurRad="38100" dist="38100" dir="2700000" algn="tl">
                    <a:srgbClr val="000000">
                      <a:alpha val="43137"/>
                    </a:srgbClr>
                  </a:outerShdw>
                </a:effectLst>
              </a:rPr>
              <a:t>Focus</a:t>
            </a:r>
            <a:r>
              <a:rPr lang="en-US" dirty="0" smtClean="0"/>
              <a:t> </a:t>
            </a:r>
            <a:r>
              <a:rPr lang="en-US" dirty="0"/>
              <a:t>and </a:t>
            </a:r>
            <a:r>
              <a:rPr lang="en-US" b="1" dirty="0">
                <a:effectLst>
                  <a:outerShdw blurRad="38100" dist="38100" dir="2700000" algn="tl">
                    <a:srgbClr val="000000">
                      <a:alpha val="43137"/>
                    </a:srgbClr>
                  </a:outerShdw>
                </a:effectLst>
              </a:rPr>
              <a:t>Coherence</a:t>
            </a:r>
            <a:r>
              <a:rPr lang="en-US" dirty="0"/>
              <a:t> with attention through the </a:t>
            </a:r>
            <a:r>
              <a:rPr lang="en-US" u="sng" dirty="0"/>
              <a:t>Numbers and Operations</a:t>
            </a:r>
            <a:r>
              <a:rPr lang="en-US" dirty="0"/>
              <a:t> Domain</a:t>
            </a:r>
            <a:br>
              <a:rPr lang="en-US" dirty="0"/>
            </a:br>
            <a:endParaRPr lang="en-US" dirty="0"/>
          </a:p>
        </p:txBody>
      </p:sp>
      <p:pic>
        <p:nvPicPr>
          <p:cNvPr id="4" name="Content Placeholder 3"/>
          <p:cNvPicPr>
            <a:picLocks noGrp="1" noChangeAspect="1"/>
          </p:cNvPicPr>
          <p:nvPr>
            <p:ph idx="1"/>
          </p:nvPr>
        </p:nvPicPr>
        <p:blipFill>
          <a:blip r:embed="rId3"/>
          <a:stretch>
            <a:fillRect/>
          </a:stretch>
        </p:blipFill>
        <p:spPr>
          <a:xfrm>
            <a:off x="3588666" y="2557463"/>
            <a:ext cx="5014667" cy="3317875"/>
          </a:xfrm>
          <a:prstGeom prst="rect">
            <a:avLst/>
          </a:prstGeom>
        </p:spPr>
      </p:pic>
    </p:spTree>
    <p:extLst>
      <p:ext uri="{BB962C8B-B14F-4D97-AF65-F5344CB8AC3E}">
        <p14:creationId xmlns:p14="http://schemas.microsoft.com/office/powerpoint/2010/main" val="4110077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32642" y="2534016"/>
            <a:ext cx="3997054" cy="369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1934186" y="1264016"/>
            <a:ext cx="8821737" cy="915987"/>
          </a:xfrm>
          <a:prstGeom prst="rect">
            <a:avLst/>
          </a:prstGeom>
        </p:spPr>
        <p:txBody>
          <a:bodyPr wrap="none">
            <a:spAutoFit/>
          </a:bodyPr>
          <a:lstStyle/>
          <a:p>
            <a:r>
              <a:rPr lang="en-US" dirty="0">
                <a:hlinkClick r:id="rId4"/>
              </a:rPr>
              <a:t>http</a:t>
            </a:r>
            <a:r>
              <a:rPr lang="en-US" dirty="0"/>
              <a:t>://jeffbaumes.github.io/standards/</a:t>
            </a:r>
          </a:p>
        </p:txBody>
      </p:sp>
    </p:spTree>
    <p:extLst>
      <p:ext uri="{BB962C8B-B14F-4D97-AF65-F5344CB8AC3E}">
        <p14:creationId xmlns:p14="http://schemas.microsoft.com/office/powerpoint/2010/main" val="1344667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8796</TotalTime>
  <Words>3185</Words>
  <Application>Microsoft Office PowerPoint</Application>
  <PresentationFormat>Widescreen</PresentationFormat>
  <Paragraphs>294</Paragraphs>
  <Slides>69</Slides>
  <Notes>56</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Aharoni</vt:lpstr>
      <vt:lpstr>Arial</vt:lpstr>
      <vt:lpstr>Calibri</vt:lpstr>
      <vt:lpstr>Chiller</vt:lpstr>
      <vt:lpstr>Comic Sans MS</vt:lpstr>
      <vt:lpstr>Curlz MT</vt:lpstr>
      <vt:lpstr>Garamond</vt:lpstr>
      <vt:lpstr>Helvetica</vt:lpstr>
      <vt:lpstr>museo_sans300</vt:lpstr>
      <vt:lpstr>Organic</vt:lpstr>
      <vt:lpstr>Math Matters</vt:lpstr>
      <vt:lpstr>Learning Targets</vt:lpstr>
      <vt:lpstr>Fractions</vt:lpstr>
      <vt:lpstr>PowerPoint Presentation</vt:lpstr>
      <vt:lpstr>The Shifts in Math Instruction</vt:lpstr>
      <vt:lpstr>The Butterfly rule</vt:lpstr>
      <vt:lpstr>Memorizing Numbers</vt:lpstr>
      <vt:lpstr> Focus and Coherence with attention through the Numbers and Operations Domain </vt:lpstr>
      <vt:lpstr>http://jeffbaumes.github.io/standards/</vt:lpstr>
      <vt:lpstr>PowerPoint Presentation</vt:lpstr>
      <vt:lpstr>Don’t do this!</vt:lpstr>
      <vt:lpstr>Rigor</vt:lpstr>
      <vt:lpstr>PowerPoint Presentation</vt:lpstr>
      <vt:lpstr>PowerPoint Presentation</vt:lpstr>
      <vt:lpstr>PowerPoint Presentation</vt:lpstr>
      <vt:lpstr>PowerPoint Presentation</vt:lpstr>
      <vt:lpstr>DOK</vt:lpstr>
      <vt:lpstr>The Questions…..(about the questions)</vt:lpstr>
      <vt:lpstr>Educating the migrant workers’ kids</vt:lpstr>
      <vt:lpstr>Charting the Path for Your Students</vt:lpstr>
      <vt:lpstr>Targeting Instruction Based on Data Analysis</vt:lpstr>
      <vt:lpstr>What are the standards?</vt:lpstr>
      <vt:lpstr>PowerPoint Presentation</vt:lpstr>
      <vt:lpstr>PowerPoint Presentation</vt:lpstr>
      <vt:lpstr>Standards – major, supporting, additional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Targeting Instruction Based on Data Analysis</vt:lpstr>
      <vt:lpstr>Fluencies in grades K - 6</vt:lpstr>
      <vt:lpstr>PowerPoint Presentation</vt:lpstr>
      <vt:lpstr>Fluency Resources</vt:lpstr>
      <vt:lpstr>Targeting Instruction Based on Data Analysis</vt:lpstr>
      <vt:lpstr>PowerPoint Presentation</vt:lpstr>
      <vt:lpstr>PowerPoint Presentation</vt:lpstr>
      <vt:lpstr>PowerPoint Presentation</vt:lpstr>
      <vt:lpstr>PowerPoint Presentation</vt:lpstr>
      <vt:lpstr>http://jeffbaumes.github.io/standards/</vt:lpstr>
      <vt:lpstr>PowerPoint Presentation</vt:lpstr>
      <vt:lpstr>PowerPoint Presentation</vt:lpstr>
      <vt:lpstr>PowerPoint Presentation</vt:lpstr>
      <vt:lpstr>PowerPoint Presentation</vt:lpstr>
      <vt:lpstr>PowerPoint Presentation</vt:lpstr>
      <vt:lpstr>Targeting Instruction Based on Data Analysis</vt:lpstr>
      <vt:lpstr>Vocabulary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Fox, Suzanne</dc:creator>
  <cp:lastModifiedBy>Betty Mathewson</cp:lastModifiedBy>
  <cp:revision>95</cp:revision>
  <dcterms:created xsi:type="dcterms:W3CDTF">2016-09-09T19:23:42Z</dcterms:created>
  <dcterms:modified xsi:type="dcterms:W3CDTF">2016-12-12T14:52:15Z</dcterms:modified>
</cp:coreProperties>
</file>