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5"/>
  </p:notesMasterIdLst>
  <p:sldIdLst>
    <p:sldId id="256" r:id="rId2"/>
    <p:sldId id="257" r:id="rId3"/>
    <p:sldId id="267" r:id="rId4"/>
    <p:sldId id="268" r:id="rId5"/>
    <p:sldId id="269" r:id="rId6"/>
    <p:sldId id="270" r:id="rId7"/>
    <p:sldId id="271" r:id="rId8"/>
    <p:sldId id="272" r:id="rId9"/>
    <p:sldId id="273" r:id="rId10"/>
    <p:sldId id="274" r:id="rId11"/>
    <p:sldId id="275" r:id="rId12"/>
    <p:sldId id="276" r:id="rId13"/>
    <p:sldId id="27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181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snapToObjects="1">
      <p:cViewPr varScale="1">
        <p:scale>
          <a:sx n="86" d="100"/>
          <a:sy n="86" d="100"/>
        </p:scale>
        <p:origin x="102" y="19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04D4C3-3F62-4436-98A8-EDBFB49B570A}" type="datetimeFigureOut">
              <a:rPr lang="en-US" smtClean="0"/>
              <a:t>12/8/2016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F323AA-73CB-40F1-8A35-1682AE3A2FE9}" type="slidenum">
              <a:rPr lang="en-US" smtClean="0"/>
              <a:t>‹#›</a:t>
            </a:fld>
            <a:endParaRPr lang="en-US"/>
          </a:p>
        </p:txBody>
      </p:sp>
    </p:spTree>
    <p:extLst>
      <p:ext uri="{BB962C8B-B14F-4D97-AF65-F5344CB8AC3E}">
        <p14:creationId xmlns:p14="http://schemas.microsoft.com/office/powerpoint/2010/main" val="4159152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Simultaneous conflicting emotions</a:t>
            </a:r>
          </a:p>
          <a:p>
            <a:r>
              <a:rPr lang="en-US" dirty="0" smtClean="0"/>
              <a:t>Uncomfortable</a:t>
            </a:r>
          </a:p>
          <a:p>
            <a:r>
              <a:rPr lang="en-US" dirty="0" smtClean="0"/>
              <a:t>“torn between two lovers”</a:t>
            </a:r>
          </a:p>
          <a:p>
            <a:r>
              <a:rPr lang="en-US" dirty="0" smtClean="0"/>
              <a:t>On the </a:t>
            </a:r>
            <a:r>
              <a:rPr lang="en-US" dirty="0" err="1" smtClean="0"/>
              <a:t>the</a:t>
            </a:r>
            <a:r>
              <a:rPr lang="en-US" dirty="0" smtClean="0"/>
              <a:t> other hand it can be a sticky place</a:t>
            </a:r>
          </a:p>
          <a:p>
            <a:r>
              <a:rPr lang="en-US" dirty="0" smtClean="0"/>
              <a:t>Often</a:t>
            </a:r>
            <a:r>
              <a:rPr lang="en-US" baseline="0" dirty="0" smtClean="0"/>
              <a:t> remain for a long time</a:t>
            </a:r>
            <a:endParaRPr lang="en-US" dirty="0"/>
          </a:p>
        </p:txBody>
      </p:sp>
      <p:sp>
        <p:nvSpPr>
          <p:cNvPr id="4" name="Slide Number Placeholder 3"/>
          <p:cNvSpPr>
            <a:spLocks noGrp="1"/>
          </p:cNvSpPr>
          <p:nvPr>
            <p:ph type="sldNum" sz="quarter" idx="10"/>
          </p:nvPr>
        </p:nvSpPr>
        <p:spPr/>
        <p:txBody>
          <a:bodyPr/>
          <a:lstStyle/>
          <a:p>
            <a:fld id="{2EF323AA-73CB-40F1-8A35-1682AE3A2FE9}" type="slidenum">
              <a:rPr lang="en-US" smtClean="0"/>
              <a:t>3</a:t>
            </a:fld>
            <a:endParaRPr lang="en-US"/>
          </a:p>
        </p:txBody>
      </p:sp>
    </p:spTree>
    <p:extLst>
      <p:ext uri="{BB962C8B-B14F-4D97-AF65-F5344CB8AC3E}">
        <p14:creationId xmlns:p14="http://schemas.microsoft.com/office/powerpoint/2010/main" val="1411167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Pros and cons</a:t>
            </a:r>
          </a:p>
          <a:p>
            <a:r>
              <a:rPr lang="en-US" dirty="0" smtClean="0"/>
              <a:t>Internally</a:t>
            </a:r>
            <a:r>
              <a:rPr lang="en-US" baseline="0" dirty="0" smtClean="0"/>
              <a:t> or shared with others….In MI we share with another who is compassionate, caring and deeply listening</a:t>
            </a:r>
          </a:p>
          <a:p>
            <a:r>
              <a:rPr lang="en-US" baseline="0" dirty="0" smtClean="0"/>
              <a:t>Counterargument when you “argue” for change with the person</a:t>
            </a:r>
          </a:p>
          <a:p>
            <a:r>
              <a:rPr lang="en-US" baseline="0" dirty="0" smtClean="0"/>
              <a:t>Talking themselves out of change</a:t>
            </a:r>
          </a:p>
          <a:p>
            <a:endParaRPr lang="en-US" dirty="0"/>
          </a:p>
        </p:txBody>
      </p:sp>
      <p:sp>
        <p:nvSpPr>
          <p:cNvPr id="4" name="Slide Number Placeholder 3"/>
          <p:cNvSpPr>
            <a:spLocks noGrp="1"/>
          </p:cNvSpPr>
          <p:nvPr>
            <p:ph type="sldNum" sz="quarter" idx="10"/>
          </p:nvPr>
        </p:nvSpPr>
        <p:spPr/>
        <p:txBody>
          <a:bodyPr/>
          <a:lstStyle/>
          <a:p>
            <a:fld id="{2EF323AA-73CB-40F1-8A35-1682AE3A2FE9}" type="slidenum">
              <a:rPr lang="en-US" smtClean="0"/>
              <a:t>4</a:t>
            </a:fld>
            <a:endParaRPr lang="en-US"/>
          </a:p>
        </p:txBody>
      </p:sp>
    </p:spTree>
    <p:extLst>
      <p:ext uri="{BB962C8B-B14F-4D97-AF65-F5344CB8AC3E}">
        <p14:creationId xmlns:p14="http://schemas.microsoft.com/office/powerpoint/2010/main" val="3211187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Continuum of commitment,</a:t>
            </a:r>
            <a:r>
              <a:rPr lang="en-US" baseline="0" dirty="0" smtClean="0"/>
              <a:t> it is a social signal of willingness to change. If you demand more than the person is willing to bring the sessions do not go well.</a:t>
            </a:r>
            <a:endParaRPr lang="en-US" dirty="0"/>
          </a:p>
        </p:txBody>
      </p:sp>
      <p:sp>
        <p:nvSpPr>
          <p:cNvPr id="4" name="Slide Number Placeholder 3"/>
          <p:cNvSpPr>
            <a:spLocks noGrp="1"/>
          </p:cNvSpPr>
          <p:nvPr>
            <p:ph type="sldNum" sz="quarter" idx="10"/>
          </p:nvPr>
        </p:nvSpPr>
        <p:spPr/>
        <p:txBody>
          <a:bodyPr/>
          <a:lstStyle/>
          <a:p>
            <a:fld id="{2EF323AA-73CB-40F1-8A35-1682AE3A2FE9}" type="slidenum">
              <a:rPr lang="en-US" smtClean="0"/>
              <a:t>5</a:t>
            </a:fld>
            <a:endParaRPr lang="en-US"/>
          </a:p>
        </p:txBody>
      </p:sp>
    </p:spTree>
    <p:extLst>
      <p:ext uri="{BB962C8B-B14F-4D97-AF65-F5344CB8AC3E}">
        <p14:creationId xmlns:p14="http://schemas.microsoft.com/office/powerpoint/2010/main" val="2865006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talk about DARN    None of these,</a:t>
            </a:r>
            <a:r>
              <a:rPr lang="en-US" baseline="0" dirty="0" smtClean="0"/>
              <a:t> alone or together,  indicate that change is going to happen.</a:t>
            </a:r>
            <a:endParaRPr lang="en-US" dirty="0"/>
          </a:p>
        </p:txBody>
      </p:sp>
      <p:sp>
        <p:nvSpPr>
          <p:cNvPr id="4" name="Slide Number Placeholder 3"/>
          <p:cNvSpPr>
            <a:spLocks noGrp="1"/>
          </p:cNvSpPr>
          <p:nvPr>
            <p:ph type="sldNum" sz="quarter" idx="10"/>
          </p:nvPr>
        </p:nvSpPr>
        <p:spPr/>
        <p:txBody>
          <a:bodyPr/>
          <a:lstStyle/>
          <a:p>
            <a:fld id="{2EF323AA-73CB-40F1-8A35-1682AE3A2FE9}" type="slidenum">
              <a:rPr lang="en-US" smtClean="0"/>
              <a:t>7</a:t>
            </a:fld>
            <a:endParaRPr lang="en-US"/>
          </a:p>
        </p:txBody>
      </p:sp>
    </p:spTree>
    <p:extLst>
      <p:ext uri="{BB962C8B-B14F-4D97-AF65-F5344CB8AC3E}">
        <p14:creationId xmlns:p14="http://schemas.microsoft.com/office/powerpoint/2010/main" val="280699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Thursday, December 08, 2016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Thursday, December 08, 2016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Thursday, December 08, 2016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Thursday, December 08, 2016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Thursday, December 08, 2016</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Thursday, December 08, 2016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Roboto Regular"/>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Thursday, December 08, 2016</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Thursday, December 08, 2016</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Thursday, December 08, 2016</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Thursday, December 08, 2016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Thursday, December 08, 2016</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Roboto Regular"/>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Roboto Regular"/>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latin typeface="Roboto Regular"/>
              </a:defRPr>
            </a:lvl1pPr>
          </a:lstStyle>
          <a:p>
            <a:fld id="{A80CB818-7379-467D-8E76-EF9D9074A26C}" type="datetime2">
              <a:rPr lang="en-US" smtClean="0"/>
              <a:pPr/>
              <a:t>Thursday, December 08, 2016</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latin typeface="Roboto Regular"/>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latin typeface="Roboto Regular"/>
              </a:defRPr>
            </a:lvl1pPr>
          </a:lstStyle>
          <a:p>
            <a:fld id="{0CFEC368-1D7A-4F81-ABF6-AE0E36BAF64C}" type="slidenum">
              <a:rPr lang="en-US" smtClean="0"/>
              <a:pPr/>
              <a:t>‹#›</a:t>
            </a:fld>
            <a:endParaRPr lang="en-US" dirty="0"/>
          </a:p>
        </p:txBody>
      </p:sp>
      <p:pic>
        <p:nvPicPr>
          <p:cNvPr id="8" name="Picture 7" descr="CCSIlogo&amp;tag CMYK.PNG"/>
          <p:cNvPicPr>
            <a:picLocks noChangeAspect="1"/>
          </p:cNvPicPr>
          <p:nvPr/>
        </p:nvPicPr>
        <p:blipFill>
          <a:blip r:embed="rId13" cstate="email">
            <a:extLst>
              <a:ext uri="{28A0092B-C50C-407E-A947-70E740481C1C}">
                <a14:useLocalDpi xmlns:a14="http://schemas.microsoft.com/office/drawing/2010/main" val="0"/>
              </a:ext>
            </a:extLst>
          </a:blip>
          <a:stretch>
            <a:fillRect/>
          </a:stretch>
        </p:blipFill>
        <p:spPr>
          <a:xfrm>
            <a:off x="5964456" y="5916342"/>
            <a:ext cx="3041904" cy="765048"/>
          </a:xfrm>
          <a:prstGeom prst="rect">
            <a:avLst/>
          </a:prstGeom>
        </p:spPr>
      </p:pic>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Roboto Regular"/>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Roboto Regular"/>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Roboto Regular"/>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Roboto Regular"/>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Roboto Regular"/>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Roboto Regular"/>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3200" dirty="0"/>
              <a:t>Motivational</a:t>
            </a:r>
            <a:r>
              <a:rPr lang="en-US" dirty="0"/>
              <a:t> </a:t>
            </a:r>
            <a:r>
              <a:rPr lang="en-US" sz="3200" dirty="0"/>
              <a:t>Interviewing: Exploring Skills for Evoking Change Talk </a:t>
            </a:r>
          </a:p>
        </p:txBody>
      </p:sp>
      <p:sp>
        <p:nvSpPr>
          <p:cNvPr id="3" name="Subtitle 2"/>
          <p:cNvSpPr>
            <a:spLocks noGrp="1"/>
          </p:cNvSpPr>
          <p:nvPr>
            <p:ph type="subTitle" idx="1"/>
          </p:nvPr>
        </p:nvSpPr>
        <p:spPr/>
        <p:txBody>
          <a:bodyPr/>
          <a:lstStyle/>
          <a:p>
            <a:pPr algn="ctr"/>
            <a:r>
              <a:rPr lang="en-US" b="1" dirty="0"/>
              <a:t>New York State Migrant Education</a:t>
            </a:r>
            <a:endParaRPr lang="en-US" dirty="0"/>
          </a:p>
          <a:p>
            <a:pPr algn="ctr"/>
            <a:r>
              <a:rPr lang="en-US" b="1" dirty="0"/>
              <a:t>2016 SDP Training – </a:t>
            </a:r>
            <a:r>
              <a:rPr lang="en-US" b="1" i="1" dirty="0"/>
              <a:t>Learning Together As A State</a:t>
            </a:r>
            <a:endParaRPr lang="en-US" dirty="0"/>
          </a:p>
        </p:txBody>
      </p:sp>
    </p:spTree>
    <p:extLst>
      <p:ext uri="{BB962C8B-B14F-4D97-AF65-F5344CB8AC3E}">
        <p14:creationId xmlns:p14="http://schemas.microsoft.com/office/powerpoint/2010/main" val="322806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Let’s Practice Recognizing Change Talk!</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62287" y="2624137"/>
            <a:ext cx="3019425" cy="2828925"/>
          </a:xfrm>
        </p:spPr>
      </p:pic>
    </p:spTree>
    <p:extLst>
      <p:ext uri="{BB962C8B-B14F-4D97-AF65-F5344CB8AC3E}">
        <p14:creationId xmlns:p14="http://schemas.microsoft.com/office/powerpoint/2010/main" val="143393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little about sustain talk…</a:t>
            </a:r>
            <a:endParaRPr lang="en-US" dirty="0"/>
          </a:p>
        </p:txBody>
      </p:sp>
      <p:sp>
        <p:nvSpPr>
          <p:cNvPr id="3" name="Content Placeholder 2"/>
          <p:cNvSpPr>
            <a:spLocks noGrp="1"/>
          </p:cNvSpPr>
          <p:nvPr>
            <p:ph idx="1"/>
          </p:nvPr>
        </p:nvSpPr>
        <p:spPr/>
        <p:txBody>
          <a:bodyPr/>
          <a:lstStyle/>
          <a:p>
            <a:pPr marL="0" indent="0">
              <a:buNone/>
            </a:pPr>
            <a:r>
              <a:rPr lang="en-US" dirty="0" smtClean="0"/>
              <a:t>“Sustain talk and change talk are conceptually opposite--the person’s arguments against and for change.”</a:t>
            </a:r>
          </a:p>
          <a:p>
            <a:pPr marL="0" indent="0">
              <a:buNone/>
            </a:pPr>
            <a:r>
              <a:rPr lang="en-US" dirty="0" smtClean="0"/>
              <a:t>                                                  </a:t>
            </a:r>
            <a:r>
              <a:rPr lang="en-US" sz="2000" dirty="0" smtClean="0"/>
              <a:t>Miller and </a:t>
            </a:r>
            <a:r>
              <a:rPr lang="en-US" sz="2000" dirty="0" err="1" smtClean="0"/>
              <a:t>Rollnick</a:t>
            </a:r>
            <a:r>
              <a:rPr lang="en-US" sz="2000" dirty="0" smtClean="0"/>
              <a:t>, 2013</a:t>
            </a:r>
          </a:p>
          <a:p>
            <a:pPr marL="0" indent="0">
              <a:buNone/>
            </a:pPr>
            <a:endParaRPr lang="en-US" sz="2000" dirty="0"/>
          </a:p>
          <a:p>
            <a:pPr marL="0" indent="0" algn="ctr">
              <a:buNone/>
            </a:pPr>
            <a:r>
              <a:rPr lang="en-US" dirty="0" smtClean="0"/>
              <a:t>Ambivalence contains both the arguments for change and the arguments to stay the same.  </a:t>
            </a:r>
          </a:p>
          <a:p>
            <a:pPr marL="0" indent="0" algn="ctr">
              <a:buNone/>
            </a:pPr>
            <a:endParaRPr lang="en-US" dirty="0"/>
          </a:p>
          <a:p>
            <a:pPr marL="0" indent="0" algn="ctr">
              <a:buNone/>
            </a:pPr>
            <a:endParaRPr lang="en-US" dirty="0"/>
          </a:p>
          <a:p>
            <a:pPr marL="0" indent="0">
              <a:buNone/>
            </a:pPr>
            <a:r>
              <a:rPr lang="en-US" dirty="0" smtClean="0"/>
              <a:t> </a:t>
            </a:r>
          </a:p>
          <a:p>
            <a:endParaRPr lang="en-US" dirty="0"/>
          </a:p>
          <a:p>
            <a:endParaRPr lang="en-US" dirty="0"/>
          </a:p>
        </p:txBody>
      </p:sp>
    </p:spTree>
    <p:extLst>
      <p:ext uri="{BB962C8B-B14F-4D97-AF65-F5344CB8AC3E}">
        <p14:creationId xmlns:p14="http://schemas.microsoft.com/office/powerpoint/2010/main" val="235655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Something to consider…</a:t>
            </a:r>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r>
              <a:rPr lang="en-US" dirty="0" smtClean="0"/>
              <a:t>Please remember that choices about a specific behavior may be linked to the survival responses of trauma and a person’s identity</a:t>
            </a:r>
          </a:p>
          <a:p>
            <a:pPr marL="0" indent="0">
              <a:buNone/>
            </a:pPr>
            <a:endParaRPr lang="en-US" dirty="0" smtClean="0"/>
          </a:p>
          <a:p>
            <a:pPr marL="0" indent="0">
              <a:buNone/>
            </a:pPr>
            <a:endParaRPr lang="en-US" dirty="0"/>
          </a:p>
          <a:p>
            <a:pPr marL="0" indent="0" algn="ctr">
              <a:buNone/>
            </a:pPr>
            <a:r>
              <a:rPr lang="en-US" dirty="0" smtClean="0"/>
              <a:t>Strategies to evoke change talk and soften sustain talk are intended to help tip the balance of ambivalence in the direction of change </a:t>
            </a:r>
          </a:p>
        </p:txBody>
      </p:sp>
    </p:spTree>
    <p:extLst>
      <p:ext uri="{BB962C8B-B14F-4D97-AF65-F5344CB8AC3E}">
        <p14:creationId xmlns:p14="http://schemas.microsoft.com/office/powerpoint/2010/main" val="3666546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Thanks for your participation!</a:t>
            </a:r>
            <a:endParaRPr lang="en-US" dirty="0"/>
          </a:p>
        </p:txBody>
      </p:sp>
      <p:sp>
        <p:nvSpPr>
          <p:cNvPr id="3" name="Content Placeholder 2"/>
          <p:cNvSpPr>
            <a:spLocks noGrp="1"/>
          </p:cNvSpPr>
          <p:nvPr>
            <p:ph idx="1"/>
          </p:nvPr>
        </p:nvSpPr>
        <p:spPr/>
        <p:txBody>
          <a:bodyPr/>
          <a:lstStyle/>
          <a:p>
            <a:pPr marL="0" indent="0" algn="ctr">
              <a:buNone/>
            </a:pPr>
            <a:r>
              <a:rPr lang="en-US" dirty="0" smtClean="0"/>
              <a:t>Cheryl Lynn Martin MA RN CASAC</a:t>
            </a:r>
          </a:p>
          <a:p>
            <a:pPr marL="0" indent="0" algn="ctr">
              <a:buNone/>
            </a:pPr>
            <a:r>
              <a:rPr lang="en-US" dirty="0" smtClean="0"/>
              <a:t>Member of Motivational Interviewing Network Trainers</a:t>
            </a:r>
          </a:p>
          <a:p>
            <a:pPr marL="0" indent="0" algn="ctr">
              <a:buNone/>
            </a:pPr>
            <a:r>
              <a:rPr lang="en-US" dirty="0" smtClean="0"/>
              <a:t>cmartin@ccsi.org</a:t>
            </a:r>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36979" y="3859530"/>
            <a:ext cx="4572000" cy="2617470"/>
          </a:xfrm>
          <a:prstGeom prst="rect">
            <a:avLst/>
          </a:prstGeom>
        </p:spPr>
      </p:pic>
    </p:spTree>
    <p:extLst>
      <p:ext uri="{BB962C8B-B14F-4D97-AF65-F5344CB8AC3E}">
        <p14:creationId xmlns:p14="http://schemas.microsoft.com/office/powerpoint/2010/main" val="912685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Workshop Objectives</a:t>
            </a:r>
            <a:endParaRPr lang="en-US" dirty="0"/>
          </a:p>
        </p:txBody>
      </p:sp>
      <p:sp>
        <p:nvSpPr>
          <p:cNvPr id="3" name="Content Placeholder 2"/>
          <p:cNvSpPr>
            <a:spLocks noGrp="1"/>
          </p:cNvSpPr>
          <p:nvPr>
            <p:ph idx="1"/>
          </p:nvPr>
        </p:nvSpPr>
        <p:spPr/>
        <p:txBody>
          <a:bodyPr/>
          <a:lstStyle/>
          <a:p>
            <a:pPr lvl="0"/>
            <a:endParaRPr lang="en-US" dirty="0" smtClean="0"/>
          </a:p>
          <a:p>
            <a:pPr lvl="0"/>
            <a:r>
              <a:rPr lang="en-US" dirty="0" smtClean="0"/>
              <a:t>Explore </a:t>
            </a:r>
            <a:r>
              <a:rPr lang="en-US" dirty="0"/>
              <a:t>the universal nature of </a:t>
            </a:r>
            <a:r>
              <a:rPr lang="en-US" dirty="0" smtClean="0"/>
              <a:t>ambivalence</a:t>
            </a:r>
          </a:p>
          <a:p>
            <a:endParaRPr lang="en-US" dirty="0" smtClean="0"/>
          </a:p>
          <a:p>
            <a:r>
              <a:rPr lang="en-US" dirty="0" smtClean="0"/>
              <a:t>Explore </a:t>
            </a:r>
            <a:r>
              <a:rPr lang="en-US" dirty="0"/>
              <a:t>change talk</a:t>
            </a:r>
          </a:p>
          <a:p>
            <a:pPr marL="0" lvl="0" indent="0">
              <a:buNone/>
            </a:pPr>
            <a:endParaRPr lang="en-US" dirty="0" smtClean="0"/>
          </a:p>
          <a:p>
            <a:pPr lvl="0"/>
            <a:r>
              <a:rPr lang="en-US" dirty="0" smtClean="0"/>
              <a:t>Explore </a:t>
            </a:r>
            <a:r>
              <a:rPr lang="en-US" dirty="0"/>
              <a:t>sustain talk</a:t>
            </a:r>
          </a:p>
          <a:p>
            <a:pPr lvl="0"/>
            <a:endParaRPr lang="en-US" dirty="0" smtClean="0"/>
          </a:p>
          <a:p>
            <a:pPr lvl="0"/>
            <a:r>
              <a:rPr lang="en-US" dirty="0" smtClean="0"/>
              <a:t>Begin </a:t>
            </a:r>
            <a:r>
              <a:rPr lang="en-US" dirty="0"/>
              <a:t>to develop strategies for evoking </a:t>
            </a:r>
            <a:r>
              <a:rPr lang="en-US" dirty="0" smtClean="0"/>
              <a:t>change talk and softening sustain talk</a:t>
            </a:r>
            <a:endParaRPr lang="en-US" dirty="0">
              <a:effectLst/>
            </a:endParaRPr>
          </a:p>
        </p:txBody>
      </p:sp>
    </p:spTree>
    <p:extLst>
      <p:ext uri="{BB962C8B-B14F-4D97-AF65-F5344CB8AC3E}">
        <p14:creationId xmlns:p14="http://schemas.microsoft.com/office/powerpoint/2010/main" val="66846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Ambivalence in Motivational Interviewing (MI)</a:t>
            </a:r>
            <a:endParaRPr lang="en-US" dirty="0"/>
          </a:p>
        </p:txBody>
      </p:sp>
      <p:sp>
        <p:nvSpPr>
          <p:cNvPr id="3" name="Content Placeholder 2"/>
          <p:cNvSpPr>
            <a:spLocks noGrp="1"/>
          </p:cNvSpPr>
          <p:nvPr>
            <p:ph idx="1"/>
          </p:nvPr>
        </p:nvSpPr>
        <p:spPr/>
        <p:txBody>
          <a:bodyPr/>
          <a:lstStyle/>
          <a:p>
            <a:pPr marL="0" indent="0" algn="ctr">
              <a:buNone/>
            </a:pPr>
            <a:endParaRPr lang="en-US" sz="2800" dirty="0" smtClean="0"/>
          </a:p>
          <a:p>
            <a:pPr marL="0" indent="0" algn="ctr">
              <a:buNone/>
            </a:pPr>
            <a:r>
              <a:rPr lang="en-US" sz="2800" dirty="0" smtClean="0"/>
              <a:t>Normal  (a step forward from </a:t>
            </a:r>
            <a:r>
              <a:rPr lang="en-US" sz="2800" smtClean="0"/>
              <a:t>“pre contemplation</a:t>
            </a:r>
            <a:r>
              <a:rPr lang="en-US" sz="2800" dirty="0" smtClean="0"/>
              <a:t>”)</a:t>
            </a:r>
          </a:p>
          <a:p>
            <a:endParaRPr lang="en-US" dirty="0" smtClean="0"/>
          </a:p>
          <a:p>
            <a:pPr marL="0" indent="0">
              <a:buNone/>
            </a:pPr>
            <a:r>
              <a:rPr lang="en-US" dirty="0" smtClean="0"/>
              <a:t>In teams,</a:t>
            </a:r>
            <a:endParaRPr lang="en-US" dirty="0"/>
          </a:p>
          <a:p>
            <a:r>
              <a:rPr lang="en-US" dirty="0" smtClean="0"/>
              <a:t>What do you think ambivalence involves?</a:t>
            </a:r>
          </a:p>
          <a:p>
            <a:r>
              <a:rPr lang="en-US" dirty="0" smtClean="0"/>
              <a:t>How do you think a person might feel when she/he is ambivalent?</a:t>
            </a:r>
          </a:p>
          <a:p>
            <a:pPr marL="0" indent="0">
              <a:buNone/>
            </a:pPr>
            <a:endParaRPr lang="en-US" dirty="0"/>
          </a:p>
        </p:txBody>
      </p:sp>
    </p:spTree>
    <p:extLst>
      <p:ext uri="{BB962C8B-B14F-4D97-AF65-F5344CB8AC3E}">
        <p14:creationId xmlns:p14="http://schemas.microsoft.com/office/powerpoint/2010/main" val="269235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The Self-talk of</a:t>
            </a:r>
            <a:br>
              <a:rPr lang="en-US" dirty="0" smtClean="0"/>
            </a:br>
            <a:r>
              <a:rPr lang="en-US" dirty="0"/>
              <a:t>A</a:t>
            </a:r>
            <a:r>
              <a:rPr lang="en-US" dirty="0" smtClean="0"/>
              <a:t>mbivalence</a:t>
            </a:r>
            <a:endParaRPr lang="en-US" dirty="0"/>
          </a:p>
        </p:txBody>
      </p:sp>
      <p:sp>
        <p:nvSpPr>
          <p:cNvPr id="3" name="Content Placeholder 2"/>
          <p:cNvSpPr>
            <a:spLocks noGrp="1"/>
          </p:cNvSpPr>
          <p:nvPr>
            <p:ph idx="1"/>
          </p:nvPr>
        </p:nvSpPr>
        <p:spPr/>
        <p:txBody>
          <a:bodyPr/>
          <a:lstStyle/>
          <a:p>
            <a:pPr marL="0" indent="0">
              <a:buNone/>
            </a:pPr>
            <a:r>
              <a:rPr lang="en-US" dirty="0" smtClean="0"/>
              <a:t>  </a:t>
            </a:r>
          </a:p>
          <a:p>
            <a:pPr marL="0" indent="0">
              <a:buNone/>
            </a:pPr>
            <a:r>
              <a:rPr lang="en-US" dirty="0" smtClean="0"/>
              <a:t>In teams again</a:t>
            </a:r>
            <a:endParaRPr lang="en-US" dirty="0"/>
          </a:p>
          <a:p>
            <a:r>
              <a:rPr lang="en-US" dirty="0" smtClean="0"/>
              <a:t>What would the self-talk of ambivalence sound like?</a:t>
            </a:r>
          </a:p>
          <a:p>
            <a:endParaRPr lang="en-US" dirty="0" smtClean="0"/>
          </a:p>
          <a:p>
            <a:r>
              <a:rPr lang="en-US" dirty="0" smtClean="0"/>
              <a:t>What do you think will happen when another person tries to provide reasons </a:t>
            </a:r>
            <a:r>
              <a:rPr lang="en-US" dirty="0" err="1" smtClean="0"/>
              <a:t>etc</a:t>
            </a:r>
            <a:r>
              <a:rPr lang="en-US" dirty="0" smtClean="0"/>
              <a:t> why the other person should change?</a:t>
            </a:r>
          </a:p>
          <a:p>
            <a:endParaRPr lang="en-US" dirty="0" smtClean="0"/>
          </a:p>
        </p:txBody>
      </p:sp>
    </p:spTree>
    <p:extLst>
      <p:ext uri="{BB962C8B-B14F-4D97-AF65-F5344CB8AC3E}">
        <p14:creationId xmlns:p14="http://schemas.microsoft.com/office/powerpoint/2010/main" val="316979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Change Talk</a:t>
            </a:r>
            <a:endParaRPr lang="en-US" dirty="0"/>
          </a:p>
        </p:txBody>
      </p:sp>
      <p:sp>
        <p:nvSpPr>
          <p:cNvPr id="3" name="Content Placeholder 2"/>
          <p:cNvSpPr>
            <a:spLocks noGrp="1"/>
          </p:cNvSpPr>
          <p:nvPr>
            <p:ph idx="1"/>
          </p:nvPr>
        </p:nvSpPr>
        <p:spPr/>
        <p:txBody>
          <a:bodyPr/>
          <a:lstStyle/>
          <a:p>
            <a:r>
              <a:rPr lang="en-US" dirty="0" smtClean="0"/>
              <a:t>Change talk is any self-expressed language that is an argument for change</a:t>
            </a:r>
          </a:p>
          <a:p>
            <a:endParaRPr lang="en-US" dirty="0"/>
          </a:p>
          <a:p>
            <a:pPr marL="0" indent="0">
              <a:buNone/>
            </a:pPr>
            <a:r>
              <a:rPr lang="en-US" dirty="0" smtClean="0"/>
              <a:t>Supposing you asked for help with something…pay close attention to these responses:</a:t>
            </a:r>
          </a:p>
          <a:p>
            <a:pPr marL="0" indent="0">
              <a:buNone/>
            </a:pPr>
            <a:endParaRPr lang="en-US" dirty="0" smtClean="0"/>
          </a:p>
          <a:p>
            <a:pPr marL="0" indent="0">
              <a:buNone/>
            </a:pPr>
            <a:r>
              <a:rPr lang="en-US" dirty="0" smtClean="0"/>
              <a:t>“I’m sorry. I’d like to, but I’m really very busy.”</a:t>
            </a:r>
          </a:p>
          <a:p>
            <a:pPr marL="0" indent="0">
              <a:buNone/>
            </a:pPr>
            <a:r>
              <a:rPr lang="en-US" dirty="0" smtClean="0"/>
              <a:t>“I’ll try to get to it.”</a:t>
            </a:r>
          </a:p>
          <a:p>
            <a:pPr marL="0" indent="0">
              <a:buNone/>
            </a:pPr>
            <a:r>
              <a:rPr lang="en-US" dirty="0" smtClean="0"/>
              <a:t>“I might be able to do it next week.”</a:t>
            </a:r>
          </a:p>
          <a:p>
            <a:pPr marL="0" indent="0">
              <a:buNone/>
            </a:pPr>
            <a:r>
              <a:rPr lang="en-US" dirty="0" smtClean="0"/>
              <a:t>“I promise I’ll have it for you in the morning.”</a:t>
            </a:r>
            <a:endParaRPr lang="en-US" dirty="0"/>
          </a:p>
        </p:txBody>
      </p:sp>
    </p:spTree>
    <p:extLst>
      <p:ext uri="{BB962C8B-B14F-4D97-AF65-F5344CB8AC3E}">
        <p14:creationId xmlns:p14="http://schemas.microsoft.com/office/powerpoint/2010/main" val="2442851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It is helpful to not go ahead of the readiness to change that the person brings to you!</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48325" y="1161197"/>
            <a:ext cx="3038475" cy="2371725"/>
          </a:xfrm>
          <a:prstGeom prst="rect">
            <a:avLst/>
          </a:prstGeom>
        </p:spPr>
      </p:pic>
    </p:spTree>
    <p:extLst>
      <p:ext uri="{BB962C8B-B14F-4D97-AF65-F5344CB8AC3E}">
        <p14:creationId xmlns:p14="http://schemas.microsoft.com/office/powerpoint/2010/main" val="4022857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Preparatory Change Talk</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Find a partner. Think of a behavior of yours that you would like to change but haven’t done so yet. One of your pair will be the listener (person using MI) and one will be the person thinking about change. Once you know what it is the person would like to change, seek to find out more…here are some examples:</a:t>
            </a:r>
            <a:endParaRPr lang="en-US" dirty="0"/>
          </a:p>
          <a:p>
            <a:r>
              <a:rPr lang="en-US" b="1" dirty="0" smtClean="0"/>
              <a:t>D</a:t>
            </a:r>
            <a:r>
              <a:rPr lang="en-US" dirty="0" smtClean="0"/>
              <a:t>esire: “Why do you want to make this change?”</a:t>
            </a:r>
          </a:p>
          <a:p>
            <a:endParaRPr lang="en-US" dirty="0"/>
          </a:p>
          <a:p>
            <a:r>
              <a:rPr lang="en-US" b="1" dirty="0" smtClean="0"/>
              <a:t>A</a:t>
            </a:r>
            <a:r>
              <a:rPr lang="en-US" dirty="0" smtClean="0"/>
              <a:t>bility: “What gives you confidence you can make this change?”</a:t>
            </a:r>
          </a:p>
          <a:p>
            <a:endParaRPr lang="en-US" dirty="0"/>
          </a:p>
          <a:p>
            <a:r>
              <a:rPr lang="en-US" b="1" dirty="0" smtClean="0"/>
              <a:t>R</a:t>
            </a:r>
            <a:r>
              <a:rPr lang="en-US" dirty="0" smtClean="0"/>
              <a:t>easons: “What are the reasons you  want to make this change?”</a:t>
            </a:r>
          </a:p>
          <a:p>
            <a:endParaRPr lang="en-US" dirty="0"/>
          </a:p>
          <a:p>
            <a:r>
              <a:rPr lang="en-US" b="1" dirty="0" smtClean="0"/>
              <a:t>N</a:t>
            </a:r>
            <a:r>
              <a:rPr lang="en-US" dirty="0" smtClean="0"/>
              <a:t>eed: “Why do you need to make this </a:t>
            </a:r>
          </a:p>
          <a:p>
            <a:pPr marL="0" indent="0">
              <a:buNone/>
            </a:pPr>
            <a:r>
              <a:rPr lang="en-US" dirty="0"/>
              <a:t> </a:t>
            </a:r>
            <a:r>
              <a:rPr lang="en-US" dirty="0" smtClean="0"/>
              <a:t> change?”</a:t>
            </a:r>
            <a:endParaRPr lang="en-US" dirty="0"/>
          </a:p>
        </p:txBody>
      </p:sp>
    </p:spTree>
    <p:extLst>
      <p:ext uri="{BB962C8B-B14F-4D97-AF65-F5344CB8AC3E}">
        <p14:creationId xmlns:p14="http://schemas.microsoft.com/office/powerpoint/2010/main" val="14826500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Mobilizing Change Talk</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Preparatory</a:t>
            </a:r>
            <a:r>
              <a:rPr lang="en-US" dirty="0" smtClean="0"/>
              <a:t> change talk reflected the pro-change side of ambivalence. </a:t>
            </a:r>
          </a:p>
          <a:p>
            <a:pPr marL="0" indent="0">
              <a:buNone/>
            </a:pPr>
            <a:r>
              <a:rPr lang="en-US" b="1" dirty="0" smtClean="0"/>
              <a:t>Mobilizing</a:t>
            </a:r>
            <a:r>
              <a:rPr lang="en-US" dirty="0" smtClean="0"/>
              <a:t> change talk signals movement towards tipping the balance in favor of change happening</a:t>
            </a:r>
          </a:p>
          <a:p>
            <a:pPr marL="0" indent="0">
              <a:buNone/>
            </a:pPr>
            <a:endParaRPr lang="en-US" dirty="0"/>
          </a:p>
          <a:p>
            <a:pPr marL="0" indent="0">
              <a:buNone/>
            </a:pPr>
            <a:r>
              <a:rPr lang="en-US" dirty="0" smtClean="0"/>
              <a:t>Back to your partner. Now, ask these questions:</a:t>
            </a:r>
          </a:p>
          <a:p>
            <a:pPr marL="0" indent="0">
              <a:buNone/>
            </a:pPr>
            <a:endParaRPr lang="en-US" dirty="0"/>
          </a:p>
          <a:p>
            <a:pPr marL="0" indent="0">
              <a:buNone/>
            </a:pPr>
            <a:r>
              <a:rPr lang="en-US" b="1" dirty="0" smtClean="0"/>
              <a:t>A</a:t>
            </a:r>
            <a:r>
              <a:rPr lang="en-US" dirty="0" smtClean="0"/>
              <a:t>ctivation: “How willing are you to make this change?”</a:t>
            </a:r>
          </a:p>
          <a:p>
            <a:pPr marL="0" indent="0">
              <a:buNone/>
            </a:pPr>
            <a:r>
              <a:rPr lang="en-US" b="1" dirty="0" smtClean="0"/>
              <a:t>T</a:t>
            </a:r>
            <a:r>
              <a:rPr lang="en-US" dirty="0" smtClean="0"/>
              <a:t>aking steps: “Have you already done something towards this goal?”</a:t>
            </a:r>
          </a:p>
          <a:p>
            <a:pPr marL="0" indent="0">
              <a:buNone/>
            </a:pPr>
            <a:r>
              <a:rPr lang="en-US" b="1" dirty="0"/>
              <a:t>C</a:t>
            </a:r>
            <a:r>
              <a:rPr lang="en-US" dirty="0" smtClean="0"/>
              <a:t>ommitment: “How committed are you to</a:t>
            </a:r>
          </a:p>
          <a:p>
            <a:pPr marL="0" indent="0">
              <a:buNone/>
            </a:pPr>
            <a:r>
              <a:rPr lang="en-US" dirty="0"/>
              <a:t> </a:t>
            </a:r>
            <a:r>
              <a:rPr lang="en-US" dirty="0" smtClean="0"/>
              <a:t>                           make this change?”</a:t>
            </a:r>
            <a:endParaRPr lang="en-US" dirty="0"/>
          </a:p>
        </p:txBody>
      </p:sp>
    </p:spTree>
    <p:extLst>
      <p:ext uri="{BB962C8B-B14F-4D97-AF65-F5344CB8AC3E}">
        <p14:creationId xmlns:p14="http://schemas.microsoft.com/office/powerpoint/2010/main" val="1109317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Two sides of a hill</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t>“To say that one must, can, wants to, or has good reasons to change is not to say that one will.”                         </a:t>
            </a:r>
            <a:r>
              <a:rPr lang="en-US" dirty="0" smtClean="0"/>
              <a:t>Miller &amp; </a:t>
            </a:r>
            <a:r>
              <a:rPr lang="en-US" dirty="0" err="1" smtClean="0"/>
              <a:t>Rollnick</a:t>
            </a:r>
            <a:r>
              <a:rPr lang="en-US" dirty="0" smtClean="0"/>
              <a:t>, 2013</a:t>
            </a:r>
          </a:p>
          <a:p>
            <a:pPr marL="0" indent="0" algn="ctr">
              <a:buNone/>
            </a:pPr>
            <a:r>
              <a:rPr lang="en-US" b="1" u="sng" dirty="0" smtClean="0"/>
              <a:t>The MI Hill</a:t>
            </a:r>
          </a:p>
          <a:p>
            <a:pPr marL="0" indent="0">
              <a:buNone/>
            </a:pPr>
            <a:endParaRPr lang="en-US" dirty="0" smtClean="0"/>
          </a:p>
          <a:p>
            <a:pPr marL="0" indent="0">
              <a:buNone/>
            </a:pPr>
            <a:r>
              <a:rPr lang="en-US" dirty="0" smtClean="0"/>
              <a:t>Preparatory                                                       Mobilizing </a:t>
            </a:r>
          </a:p>
          <a:p>
            <a:pPr marL="0" indent="0">
              <a:buNone/>
            </a:pPr>
            <a:r>
              <a:rPr lang="en-US" dirty="0" smtClean="0"/>
              <a:t>Change                                                             </a:t>
            </a:r>
            <a:r>
              <a:rPr lang="en-US" dirty="0" err="1" smtClean="0"/>
              <a:t>Change</a:t>
            </a:r>
            <a:endParaRPr lang="en-US" dirty="0" smtClean="0"/>
          </a:p>
          <a:p>
            <a:pPr marL="0" indent="0">
              <a:buNone/>
            </a:pPr>
            <a:r>
              <a:rPr lang="en-US" dirty="0" smtClean="0"/>
              <a:t>Talk                                                                    </a:t>
            </a:r>
            <a:r>
              <a:rPr lang="en-US" dirty="0" err="1" smtClean="0"/>
              <a:t>Talk</a:t>
            </a:r>
            <a:endParaRPr lang="en-US" dirty="0" smtClean="0"/>
          </a:p>
          <a:p>
            <a:pPr marL="0" indent="0">
              <a:buNone/>
            </a:pPr>
            <a:r>
              <a:rPr lang="en-US" b="1" dirty="0"/>
              <a:t> </a:t>
            </a:r>
            <a:r>
              <a:rPr lang="en-US" b="1" dirty="0" smtClean="0"/>
              <a:t>                </a:t>
            </a:r>
            <a:r>
              <a:rPr lang="en-US" sz="1200" b="1" dirty="0" smtClean="0"/>
              <a:t> </a:t>
            </a:r>
            <a:r>
              <a:rPr lang="en-US" sz="1600" b="1" dirty="0" smtClean="0"/>
              <a:t>(Pre) contemplation     Preparation   Action          </a:t>
            </a:r>
            <a:endParaRPr lang="en-US" sz="1600" b="1" dirty="0"/>
          </a:p>
        </p:txBody>
      </p:sp>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995986" y="3957851"/>
            <a:ext cx="4292220" cy="1575180"/>
          </a:xfrm>
          <a:prstGeom prst="rect">
            <a:avLst/>
          </a:prstGeom>
        </p:spPr>
      </p:pic>
      <p:cxnSp>
        <p:nvCxnSpPr>
          <p:cNvPr id="6" name="Straight Arrow Connector 5"/>
          <p:cNvCxnSpPr/>
          <p:nvPr/>
        </p:nvCxnSpPr>
        <p:spPr>
          <a:xfrm flipV="1">
            <a:off x="2238233" y="3957851"/>
            <a:ext cx="1487606" cy="4913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749421" y="4148920"/>
            <a:ext cx="1337480" cy="6414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09080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CSI Templat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CCSI Powerpoint Template 4.28.16</Template>
  <TotalTime>172</TotalTime>
  <Words>709</Words>
  <Application>Microsoft Office PowerPoint</Application>
  <PresentationFormat>On-screen Show (4:3)</PresentationFormat>
  <Paragraphs>104</Paragraphs>
  <Slides>13</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Roboto Regular</vt:lpstr>
      <vt:lpstr>CCSI Template</vt:lpstr>
      <vt:lpstr>Motivational Interviewing: Exploring Skills for Evoking Change Talk </vt:lpstr>
      <vt:lpstr>Workshop Objectives</vt:lpstr>
      <vt:lpstr>Ambivalence in Motivational Interviewing (MI)</vt:lpstr>
      <vt:lpstr>The Self-talk of Ambivalence</vt:lpstr>
      <vt:lpstr>Change Talk</vt:lpstr>
      <vt:lpstr>So…</vt:lpstr>
      <vt:lpstr>Preparatory Change Talk</vt:lpstr>
      <vt:lpstr>Mobilizing Change Talk</vt:lpstr>
      <vt:lpstr>Two sides of a hill</vt:lpstr>
      <vt:lpstr>Let’s Practice Recognizing Change Talk!</vt:lpstr>
      <vt:lpstr>A little about sustain talk…</vt:lpstr>
      <vt:lpstr>Something to consider…</vt:lpstr>
      <vt:lpstr>Thanks for your participation!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Motivational Interviewing: Exploring Skills for Evoking Change Talk</dc:title>
  <dc:creator>Cheryl Martin</dc:creator>
  <cp:lastModifiedBy>Betty Mathewson</cp:lastModifiedBy>
  <cp:revision>15</cp:revision>
  <dcterms:created xsi:type="dcterms:W3CDTF">2016-11-28T22:11:57Z</dcterms:created>
  <dcterms:modified xsi:type="dcterms:W3CDTF">2016-12-08T20:27:49Z</dcterms:modified>
</cp:coreProperties>
</file>