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1" r:id="rId6"/>
    <p:sldId id="266" r:id="rId7"/>
    <p:sldId id="262" r:id="rId8"/>
    <p:sldId id="265"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80435" autoAdjust="0"/>
  </p:normalViewPr>
  <p:slideViewPr>
    <p:cSldViewPr snapToGrid="0">
      <p:cViewPr varScale="1">
        <p:scale>
          <a:sx n="57" d="100"/>
          <a:sy n="57" d="100"/>
        </p:scale>
        <p:origin x="102"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E84FD4-717A-482F-B4D9-DE380904DDB8}" type="datetimeFigureOut">
              <a:rPr lang="en-US" smtClean="0"/>
              <a:t>9/22/2016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A9015-5A11-44C9-9A2E-EE5396DC7DBC}" type="slidenum">
              <a:rPr lang="en-US" smtClean="0"/>
              <a:t>‹#›</a:t>
            </a:fld>
            <a:endParaRPr lang="en-US"/>
          </a:p>
        </p:txBody>
      </p:sp>
    </p:spTree>
    <p:extLst>
      <p:ext uri="{BB962C8B-B14F-4D97-AF65-F5344CB8AC3E}">
        <p14:creationId xmlns:p14="http://schemas.microsoft.com/office/powerpoint/2010/main" val="1700397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power point will help you:</a:t>
            </a:r>
          </a:p>
          <a:p>
            <a:pPr marL="171450" indent="-171450">
              <a:buFont typeface="Arial" panose="020B0604020202020204" pitchFamily="34" charset="0"/>
              <a:buChar char="•"/>
            </a:pPr>
            <a:r>
              <a:rPr lang="en-US" baseline="0" dirty="0" smtClean="0"/>
              <a:t>See the types of questions your students are answering in their Easy CBM benchmark assessment</a:t>
            </a:r>
          </a:p>
          <a:p>
            <a:pPr marL="171450" indent="-171450">
              <a:buFont typeface="Arial" panose="020B0604020202020204" pitchFamily="34" charset="0"/>
              <a:buChar char="•"/>
            </a:pPr>
            <a:r>
              <a:rPr lang="en-US" baseline="0" dirty="0" smtClean="0"/>
              <a:t>Use Easy CBM reports to determine strengths and areas to focus on for your students</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1</a:t>
            </a:fld>
            <a:endParaRPr lang="en-US"/>
          </a:p>
        </p:txBody>
      </p:sp>
    </p:spTree>
    <p:extLst>
      <p:ext uri="{BB962C8B-B14F-4D97-AF65-F5344CB8AC3E}">
        <p14:creationId xmlns:p14="http://schemas.microsoft.com/office/powerpoint/2010/main" val="3541540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a:t>
            </a:r>
            <a:r>
              <a:rPr lang="en-US" baseline="0" dirty="0" smtClean="0"/>
              <a:t> of the three students has two areas in need of focus.  An important aspect of this analysis is the ability to individualize student instruction and assistance that may not be available in the traditional school setting.</a:t>
            </a:r>
          </a:p>
          <a:p>
            <a:r>
              <a:rPr lang="en-US" baseline="0" dirty="0" smtClean="0"/>
              <a:t>Having this preliminary data completed prior to the statewide meeting will allow tutors and teams to dig into the actual problems on the assessment as well as find the needed prescriptions for student instruction and increased understanding.</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10</a:t>
            </a:fld>
            <a:endParaRPr lang="en-US"/>
          </a:p>
        </p:txBody>
      </p:sp>
    </p:spTree>
    <p:extLst>
      <p:ext uri="{BB962C8B-B14F-4D97-AF65-F5344CB8AC3E}">
        <p14:creationId xmlns:p14="http://schemas.microsoft.com/office/powerpoint/2010/main" val="2769221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your students have to take a test.  This</a:t>
            </a:r>
            <a:r>
              <a:rPr lang="en-US" baseline="0" dirty="0" smtClean="0"/>
              <a:t> test will serve as your springboard (in conjunction with speaking to the child’s teacher) to guide them in the most efficient manner in reaching targeted math goals. One of the best ways to see what your students are being asked to learn in their grade is by taking the test.  </a:t>
            </a:r>
          </a:p>
          <a:p>
            <a:r>
              <a:rPr lang="en-US" baseline="0" dirty="0" smtClean="0"/>
              <a:t>When you take the test, it serves to put you in the same mindset as your student. Taking the test allows you to see the diagrams, pictures, and the math vocabulary your students will need to know.</a:t>
            </a:r>
          </a:p>
          <a:p>
            <a:r>
              <a:rPr lang="en-US" baseline="0" dirty="0" smtClean="0"/>
              <a:t>Also, if you see a few questions that you are unfamiliar with, that can be a good learning tool for you as well.</a:t>
            </a:r>
          </a:p>
          <a:p>
            <a:r>
              <a:rPr lang="en-US" baseline="0" dirty="0" smtClean="0"/>
              <a:t>If you have multiple grade levels, try doing odds or evens on different tests , doing all the word problems and diagram problems. Remember that by you doing what your students are doing, puts you in the instructional mindset.</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2</a:t>
            </a:fld>
            <a:endParaRPr lang="en-US"/>
          </a:p>
        </p:txBody>
      </p:sp>
    </p:spTree>
    <p:extLst>
      <p:ext uri="{BB962C8B-B14F-4D97-AF65-F5344CB8AC3E}">
        <p14:creationId xmlns:p14="http://schemas.microsoft.com/office/powerpoint/2010/main" val="1680473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 you will be tutoring will most likely have one of these three main components:  modeling, vocabulary,</a:t>
            </a:r>
            <a:r>
              <a:rPr lang="en-US" baseline="0" dirty="0" smtClean="0"/>
              <a:t> and algorithms.</a:t>
            </a:r>
          </a:p>
          <a:p>
            <a:r>
              <a:rPr lang="en-US" baseline="0" dirty="0" smtClean="0"/>
              <a:t>These three aspects deserve attention and will be given such during the statewide workshop.</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3</a:t>
            </a:fld>
            <a:endParaRPr lang="en-US"/>
          </a:p>
        </p:txBody>
      </p:sp>
    </p:spTree>
    <p:extLst>
      <p:ext uri="{BB962C8B-B14F-4D97-AF65-F5344CB8AC3E}">
        <p14:creationId xmlns:p14="http://schemas.microsoft.com/office/powerpoint/2010/main" val="4239638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slides will help you set up some foundational analysis in preparation for the statewide professional</a:t>
            </a:r>
            <a:r>
              <a:rPr lang="en-US" baseline="0" dirty="0" smtClean="0"/>
              <a:t> development workshop training.</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4</a:t>
            </a:fld>
            <a:endParaRPr lang="en-US"/>
          </a:p>
        </p:txBody>
      </p:sp>
    </p:spTree>
    <p:extLst>
      <p:ext uri="{BB962C8B-B14F-4D97-AF65-F5344CB8AC3E}">
        <p14:creationId xmlns:p14="http://schemas.microsoft.com/office/powerpoint/2010/main" val="35559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interested</a:t>
            </a:r>
            <a:r>
              <a:rPr lang="en-US" baseline="0" dirty="0" smtClean="0"/>
              <a:t> in your students’ overall performance, you can see where they fall in terms of their total score in relation to norms. These percentiles can be found through the Easy CBM website or the link here.  The students’ raw scores can be compared to the scores and percentile equivalents. This can be helpful to see the overall picture of students’ math knowledge at the start of the year.</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5</a:t>
            </a:fld>
            <a:endParaRPr lang="en-US"/>
          </a:p>
        </p:txBody>
      </p:sp>
    </p:spTree>
    <p:extLst>
      <p:ext uri="{BB962C8B-B14F-4D97-AF65-F5344CB8AC3E}">
        <p14:creationId xmlns:p14="http://schemas.microsoft.com/office/powerpoint/2010/main" val="2928657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begin the preliminary work to determine</a:t>
            </a:r>
            <a:r>
              <a:rPr lang="en-US" baseline="0" dirty="0" smtClean="0"/>
              <a:t> the targeted interventions and needs of your students, the item analysis report will be used.  The item analysis report will allow for prioritizing categories.  The snapshot here shows all the categories on an Easy CBM 4</a:t>
            </a:r>
            <a:r>
              <a:rPr lang="en-US" baseline="30000" dirty="0" smtClean="0"/>
              <a:t>th</a:t>
            </a:r>
            <a:r>
              <a:rPr lang="en-US" baseline="0" dirty="0" smtClean="0"/>
              <a:t> grade benchmark assessment. Notice that there are 7 categories for this grade and that Number and Operations has three areas of focus.  Different grades may have a different break down of categories. It is important that when working with the data these areas are kept separate.</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6</a:t>
            </a:fld>
            <a:endParaRPr lang="en-US"/>
          </a:p>
        </p:txBody>
      </p:sp>
    </p:spTree>
    <p:extLst>
      <p:ext uri="{BB962C8B-B14F-4D97-AF65-F5344CB8AC3E}">
        <p14:creationId xmlns:p14="http://schemas.microsoft.com/office/powerpoint/2010/main" val="2067450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snapshot of the actual item analysis</a:t>
            </a:r>
            <a:r>
              <a:rPr lang="en-US" baseline="0" dirty="0" smtClean="0"/>
              <a:t> for the Easy CBM grade 4 benchmark assessment. Names were hidden for confidentiality. Notice that “M” has two areas in need, “R” has three areas in need, and “V” has one. (Remember that the actual item analysis consists of 40 questions.) “M” missed two questions from a single focus area.  This would rank the area of Operations &amp; Algebraic Thinking as a priority.</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7</a:t>
            </a:fld>
            <a:endParaRPr lang="en-US"/>
          </a:p>
        </p:txBody>
      </p:sp>
    </p:spTree>
    <p:extLst>
      <p:ext uri="{BB962C8B-B14F-4D97-AF65-F5344CB8AC3E}">
        <p14:creationId xmlns:p14="http://schemas.microsoft.com/office/powerpoint/2010/main" val="3383677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order to find the top three focus areas for each of your students</a:t>
            </a:r>
            <a:r>
              <a:rPr lang="en-US" baseline="0" dirty="0" smtClean="0"/>
              <a:t> the following steps are used:</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8</a:t>
            </a:fld>
            <a:endParaRPr lang="en-US"/>
          </a:p>
        </p:txBody>
      </p:sp>
    </p:spTree>
    <p:extLst>
      <p:ext uri="{BB962C8B-B14F-4D97-AF65-F5344CB8AC3E}">
        <p14:creationId xmlns:p14="http://schemas.microsoft.com/office/powerpoint/2010/main" val="583403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would be an example of a prioritized</a:t>
            </a:r>
            <a:r>
              <a:rPr lang="en-US" baseline="0" dirty="0" smtClean="0"/>
              <a:t> student need based on the i</a:t>
            </a:r>
            <a:r>
              <a:rPr lang="en-US" dirty="0" smtClean="0"/>
              <a:t>tem analysis report.  This was done in Excel.</a:t>
            </a:r>
            <a:r>
              <a:rPr lang="en-US" baseline="0" dirty="0" smtClean="0"/>
              <a:t>  It can easily be done with paper and pencil.</a:t>
            </a:r>
            <a:r>
              <a:rPr lang="en-US" dirty="0" smtClean="0"/>
              <a:t> </a:t>
            </a:r>
            <a:endParaRPr lang="en-US" dirty="0"/>
          </a:p>
        </p:txBody>
      </p:sp>
      <p:sp>
        <p:nvSpPr>
          <p:cNvPr id="4" name="Slide Number Placeholder 3"/>
          <p:cNvSpPr>
            <a:spLocks noGrp="1"/>
          </p:cNvSpPr>
          <p:nvPr>
            <p:ph type="sldNum" sz="quarter" idx="10"/>
          </p:nvPr>
        </p:nvSpPr>
        <p:spPr/>
        <p:txBody>
          <a:bodyPr/>
          <a:lstStyle/>
          <a:p>
            <a:fld id="{849A9015-5A11-44C9-9A2E-EE5396DC7DBC}" type="slidenum">
              <a:rPr lang="en-US" smtClean="0"/>
              <a:t>9</a:t>
            </a:fld>
            <a:endParaRPr lang="en-US"/>
          </a:p>
        </p:txBody>
      </p:sp>
    </p:spTree>
    <p:extLst>
      <p:ext uri="{BB962C8B-B14F-4D97-AF65-F5344CB8AC3E}">
        <p14:creationId xmlns:p14="http://schemas.microsoft.com/office/powerpoint/2010/main" val="1329436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AC1CC3-9274-4F93-99A6-F86AF0C1F3A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361761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C1CC3-9274-4F93-99A6-F86AF0C1F3A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3177252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C1CC3-9274-4F93-99A6-F86AF0C1F3A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33130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C1CC3-9274-4F93-99A6-F86AF0C1F3A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1065824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AC1CC3-9274-4F93-99A6-F86AF0C1F3A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2294676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AC1CC3-9274-4F93-99A6-F86AF0C1F3A4}"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196072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AC1CC3-9274-4F93-99A6-F86AF0C1F3A4}" type="datetimeFigureOut">
              <a:rPr lang="en-US" smtClean="0"/>
              <a:t>9/22/2016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1966199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AC1CC3-9274-4F93-99A6-F86AF0C1F3A4}" type="datetimeFigureOut">
              <a:rPr lang="en-US" smtClean="0"/>
              <a:t>9/22/2016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32655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AC1CC3-9274-4F93-99A6-F86AF0C1F3A4}" type="datetimeFigureOut">
              <a:rPr lang="en-US" smtClean="0"/>
              <a:t>9/22/2016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152170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C1CC3-9274-4F93-99A6-F86AF0C1F3A4}"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174006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C1CC3-9274-4F93-99A6-F86AF0C1F3A4}"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1B44-8B26-484A-937C-813EE4009F35}" type="slidenum">
              <a:rPr lang="en-US" smtClean="0"/>
              <a:t>‹#›</a:t>
            </a:fld>
            <a:endParaRPr lang="en-US"/>
          </a:p>
        </p:txBody>
      </p:sp>
    </p:spTree>
    <p:extLst>
      <p:ext uri="{BB962C8B-B14F-4D97-AF65-F5344CB8AC3E}">
        <p14:creationId xmlns:p14="http://schemas.microsoft.com/office/powerpoint/2010/main" val="134418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C1CC3-9274-4F93-99A6-F86AF0C1F3A4}" type="datetimeFigureOut">
              <a:rPr lang="en-US" smtClean="0"/>
              <a:t>9/22/2016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B1B44-8B26-484A-937C-813EE4009F35}" type="slidenum">
              <a:rPr lang="en-US" smtClean="0"/>
              <a:t>‹#›</a:t>
            </a:fld>
            <a:endParaRPr lang="en-US"/>
          </a:p>
        </p:txBody>
      </p:sp>
    </p:spTree>
    <p:extLst>
      <p:ext uri="{BB962C8B-B14F-4D97-AF65-F5344CB8AC3E}">
        <p14:creationId xmlns:p14="http://schemas.microsoft.com/office/powerpoint/2010/main" val="2604571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s://app.easycbm.com/static/files/pdfs/info/ProgMonScoreInterpretation.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 y="0"/>
            <a:ext cx="12192001" cy="6858000"/>
          </a:xfrm>
          <a:prstGeom prst="rect">
            <a:avLst/>
          </a:prstGeom>
        </p:spPr>
      </p:pic>
      <p:sp>
        <p:nvSpPr>
          <p:cNvPr id="2" name="Title 1"/>
          <p:cNvSpPr>
            <a:spLocks noGrp="1"/>
          </p:cNvSpPr>
          <p:nvPr>
            <p:ph type="ctrTitle"/>
          </p:nvPr>
        </p:nvSpPr>
        <p:spPr/>
        <p:txBody>
          <a:bodyPr/>
          <a:lstStyle/>
          <a:p>
            <a:r>
              <a:rPr lang="en-US" dirty="0" smtClean="0">
                <a:latin typeface="Aharoni" panose="02010803020104030203" pitchFamily="2" charset="-79"/>
                <a:cs typeface="Aharoni" panose="02010803020104030203" pitchFamily="2" charset="-79"/>
              </a:rPr>
              <a:t>Charting the Path for Your Students</a:t>
            </a:r>
          </a:p>
        </p:txBody>
      </p:sp>
      <p:sp>
        <p:nvSpPr>
          <p:cNvPr id="3" name="Subtitle 2"/>
          <p:cNvSpPr>
            <a:spLocks noGrp="1"/>
          </p:cNvSpPr>
          <p:nvPr>
            <p:ph type="subTitle" idx="1"/>
          </p:nvPr>
        </p:nvSpPr>
        <p:spPr/>
        <p:txBody>
          <a:bodyPr/>
          <a:lstStyle/>
          <a:p>
            <a:r>
              <a:rPr lang="en-US" b="1" dirty="0" smtClean="0"/>
              <a:t>Using Easy CBM to navigate your path in mathematics</a:t>
            </a:r>
            <a:endParaRPr lang="en-US" b="1" dirty="0"/>
          </a:p>
        </p:txBody>
      </p:sp>
    </p:spTree>
    <p:extLst>
      <p:ext uri="{BB962C8B-B14F-4D97-AF65-F5344CB8AC3E}">
        <p14:creationId xmlns:p14="http://schemas.microsoft.com/office/powerpoint/2010/main" val="3252332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43" y="919657"/>
            <a:ext cx="7946533" cy="468993"/>
          </a:xfrm>
        </p:spPr>
        <p:txBody>
          <a:bodyPr>
            <a:normAutofit fontScale="90000"/>
          </a:bodyPr>
          <a:lstStyle/>
          <a:p>
            <a:r>
              <a:rPr lang="en-US" dirty="0" smtClean="0"/>
              <a:t>Knowing what your students know</a:t>
            </a:r>
            <a:endParaRPr lang="en-US" dirty="0"/>
          </a:p>
        </p:txBody>
      </p:sp>
      <p:sp>
        <p:nvSpPr>
          <p:cNvPr id="3" name="Content Placeholder 2"/>
          <p:cNvSpPr>
            <a:spLocks noGrp="1"/>
          </p:cNvSpPr>
          <p:nvPr>
            <p:ph idx="1"/>
          </p:nvPr>
        </p:nvSpPr>
        <p:spPr>
          <a:xfrm>
            <a:off x="1069875" y="1566341"/>
            <a:ext cx="6607835" cy="345560"/>
          </a:xfrm>
        </p:spPr>
        <p:txBody>
          <a:bodyPr>
            <a:normAutofit fontScale="77500" lnSpcReduction="20000"/>
          </a:bodyPr>
          <a:lstStyle/>
          <a:p>
            <a:pPr marL="0" indent="0">
              <a:buNone/>
            </a:pPr>
            <a:r>
              <a:rPr lang="en-US" dirty="0" smtClean="0">
                <a:solidFill>
                  <a:schemeClr val="accent2">
                    <a:lumMod val="75000"/>
                  </a:schemeClr>
                </a:solidFill>
              </a:rPr>
              <a:t>Prioritizing categories in math for student intervention: </a:t>
            </a:r>
          </a:p>
          <a:p>
            <a:endParaRPr lang="en-US" dirty="0" smtClean="0"/>
          </a:p>
          <a:p>
            <a:pPr marL="0" indent="0">
              <a:buNone/>
            </a:pPr>
            <a:endParaRPr lang="en-US" dirty="0"/>
          </a:p>
        </p:txBody>
      </p:sp>
      <p:sp>
        <p:nvSpPr>
          <p:cNvPr id="9" name="Rectangle 8"/>
          <p:cNvSpPr/>
          <p:nvPr/>
        </p:nvSpPr>
        <p:spPr>
          <a:xfrm>
            <a:off x="602043" y="796797"/>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pic>
        <p:nvPicPr>
          <p:cNvPr id="4" name="Picture 3"/>
          <p:cNvPicPr>
            <a:picLocks noChangeAspect="1"/>
          </p:cNvPicPr>
          <p:nvPr/>
        </p:nvPicPr>
        <p:blipFill>
          <a:blip r:embed="rId4"/>
          <a:stretch>
            <a:fillRect/>
          </a:stretch>
        </p:blipFill>
        <p:spPr>
          <a:xfrm>
            <a:off x="148977" y="2445611"/>
            <a:ext cx="11894046" cy="2184400"/>
          </a:xfrm>
          <a:prstGeom prst="rect">
            <a:avLst/>
          </a:prstGeom>
        </p:spPr>
      </p:pic>
      <p:sp>
        <p:nvSpPr>
          <p:cNvPr id="6" name="Rectangle 5"/>
          <p:cNvSpPr/>
          <p:nvPr/>
        </p:nvSpPr>
        <p:spPr>
          <a:xfrm>
            <a:off x="1158949" y="3700130"/>
            <a:ext cx="1509823" cy="297712"/>
          </a:xfrm>
          <a:prstGeom prst="rect">
            <a:avLst/>
          </a:prstGeom>
          <a:solidFill>
            <a:schemeClr val="accent1">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904613" y="3700130"/>
            <a:ext cx="1509823" cy="297712"/>
          </a:xfrm>
          <a:prstGeom prst="rect">
            <a:avLst/>
          </a:prstGeom>
          <a:solidFill>
            <a:schemeClr val="accent1">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158949" y="4016214"/>
            <a:ext cx="1509823" cy="297712"/>
          </a:xfrm>
          <a:prstGeom prst="rect">
            <a:avLst/>
          </a:prstGeom>
          <a:solidFill>
            <a:schemeClr val="accent4">
              <a:lumMod val="60000"/>
              <a:lumOff val="40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952552" y="3997842"/>
            <a:ext cx="1697725" cy="294692"/>
          </a:xfrm>
          <a:prstGeom prst="rect">
            <a:avLst/>
          </a:prstGeom>
          <a:solidFill>
            <a:schemeClr val="accent4">
              <a:lumMod val="60000"/>
              <a:lumOff val="40000"/>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414436" y="4292536"/>
            <a:ext cx="1538116" cy="337473"/>
          </a:xfrm>
          <a:prstGeom prst="rect">
            <a:avLst/>
          </a:prstGeom>
          <a:solidFill>
            <a:schemeClr val="accent6">
              <a:lumMod val="60000"/>
              <a:lumOff val="40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D050"/>
              </a:solidFill>
            </a:endParaRPr>
          </a:p>
        </p:txBody>
      </p:sp>
      <p:sp>
        <p:nvSpPr>
          <p:cNvPr id="18" name="Rectangle 17"/>
          <p:cNvSpPr/>
          <p:nvPr/>
        </p:nvSpPr>
        <p:spPr>
          <a:xfrm>
            <a:off x="10650277" y="4313925"/>
            <a:ext cx="1392746" cy="316085"/>
          </a:xfrm>
          <a:prstGeom prst="rect">
            <a:avLst/>
          </a:prstGeom>
          <a:solidFill>
            <a:schemeClr val="accent6">
              <a:lumMod val="60000"/>
              <a:lumOff val="40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D050"/>
              </a:solidFill>
            </a:endParaRPr>
          </a:p>
        </p:txBody>
      </p:sp>
    </p:spTree>
    <p:extLst>
      <p:ext uri="{BB962C8B-B14F-4D97-AF65-F5344CB8AC3E}">
        <p14:creationId xmlns:p14="http://schemas.microsoft.com/office/powerpoint/2010/main" val="991746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653" y="1026543"/>
            <a:ext cx="10515600" cy="1325563"/>
          </a:xfrm>
        </p:spPr>
        <p:txBody>
          <a:bodyPr/>
          <a:lstStyle/>
          <a:p>
            <a:r>
              <a:rPr lang="en-US" dirty="0" smtClean="0"/>
              <a:t>Knowing what you know</a:t>
            </a:r>
            <a:endParaRPr lang="en-US" dirty="0"/>
          </a:p>
        </p:txBody>
      </p:sp>
      <p:sp>
        <p:nvSpPr>
          <p:cNvPr id="3" name="Content Placeholder 2"/>
          <p:cNvSpPr>
            <a:spLocks noGrp="1"/>
          </p:cNvSpPr>
          <p:nvPr>
            <p:ph idx="1"/>
          </p:nvPr>
        </p:nvSpPr>
        <p:spPr>
          <a:xfrm>
            <a:off x="838200" y="2140069"/>
            <a:ext cx="10515600" cy="880253"/>
          </a:xfrm>
        </p:spPr>
        <p:txBody>
          <a:bodyPr/>
          <a:lstStyle/>
          <a:p>
            <a:pPr marL="0" indent="0">
              <a:buNone/>
            </a:pPr>
            <a:r>
              <a:rPr lang="en-US" dirty="0" smtClean="0"/>
              <a:t>Good instructional practice is to always take the test prior to administering the test.</a:t>
            </a:r>
          </a:p>
          <a:p>
            <a:pPr marL="0" indent="0">
              <a:buNone/>
            </a:pPr>
            <a:endParaRPr lang="en-US" dirty="0"/>
          </a:p>
        </p:txBody>
      </p:sp>
      <p:grpSp>
        <p:nvGrpSpPr>
          <p:cNvPr id="8" name="Group 7"/>
          <p:cNvGrpSpPr/>
          <p:nvPr/>
        </p:nvGrpSpPr>
        <p:grpSpPr>
          <a:xfrm>
            <a:off x="4453835" y="2840815"/>
            <a:ext cx="2964881" cy="2533442"/>
            <a:chOff x="2124704" y="3048000"/>
            <a:chExt cx="2324100" cy="2076450"/>
          </a:xfrm>
        </p:grpSpPr>
        <p:pic>
          <p:nvPicPr>
            <p:cNvPr id="7" name="Picture 6"/>
            <p:cNvPicPr>
              <a:picLocks noChangeAspect="1"/>
            </p:cNvPicPr>
            <p:nvPr/>
          </p:nvPicPr>
          <p:blipFill>
            <a:blip r:embed="rId3"/>
            <a:stretch>
              <a:fillRect/>
            </a:stretch>
          </p:blipFill>
          <p:spPr>
            <a:xfrm>
              <a:off x="2124704" y="3048000"/>
              <a:ext cx="2324100" cy="2076450"/>
            </a:xfrm>
            <a:prstGeom prst="rect">
              <a:avLst/>
            </a:prstGeom>
          </p:spPr>
        </p:pic>
        <p:sp>
          <p:nvSpPr>
            <p:cNvPr id="4" name="TextBox 3"/>
            <p:cNvSpPr txBox="1"/>
            <p:nvPr/>
          </p:nvSpPr>
          <p:spPr>
            <a:xfrm>
              <a:off x="3655174" y="3217653"/>
              <a:ext cx="793630" cy="302710"/>
            </a:xfrm>
            <a:prstGeom prst="rect">
              <a:avLst/>
            </a:prstGeom>
            <a:noFill/>
          </p:spPr>
          <p:txBody>
            <a:bodyPr wrap="square" rtlCol="0">
              <a:spAutoFit/>
            </a:bodyPr>
            <a:lstStyle/>
            <a:p>
              <a:r>
                <a:rPr lang="en-US" i="1" dirty="0" smtClean="0">
                  <a:latin typeface="Berlin Sans FB Demi" panose="020E0802020502020306" pitchFamily="34" charset="0"/>
                </a:rPr>
                <a:t>Why?</a:t>
              </a:r>
              <a:endParaRPr lang="en-US" i="1" dirty="0">
                <a:latin typeface="Berlin Sans FB Demi" panose="020E0802020502020306" pitchFamily="34" charset="0"/>
              </a:endParaRPr>
            </a:p>
          </p:txBody>
        </p:sp>
      </p:grpSp>
      <p:sp>
        <p:nvSpPr>
          <p:cNvPr id="9" name="Rectangle 8"/>
          <p:cNvSpPr/>
          <p:nvPr/>
        </p:nvSpPr>
        <p:spPr>
          <a:xfrm>
            <a:off x="931653" y="1347259"/>
            <a:ext cx="5658928"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4"/>
          <a:stretch>
            <a:fillRect/>
          </a:stretch>
        </p:blipFill>
        <p:spPr>
          <a:xfrm>
            <a:off x="0" y="6134100"/>
            <a:ext cx="12192000" cy="723900"/>
          </a:xfrm>
          <a:prstGeom prst="rect">
            <a:avLst/>
          </a:prstGeom>
        </p:spPr>
      </p:pic>
      <p:pic>
        <p:nvPicPr>
          <p:cNvPr id="13" name="Picture 12"/>
          <p:cNvPicPr>
            <a:picLocks noChangeAspect="1"/>
          </p:cNvPicPr>
          <p:nvPr/>
        </p:nvPicPr>
        <p:blipFill>
          <a:blip r:embed="rId4"/>
          <a:stretch>
            <a:fillRect/>
          </a:stretch>
        </p:blipFill>
        <p:spPr>
          <a:xfrm>
            <a:off x="0" y="9815"/>
            <a:ext cx="12192000" cy="723900"/>
          </a:xfrm>
          <a:prstGeom prst="rect">
            <a:avLst/>
          </a:prstGeom>
        </p:spPr>
      </p:pic>
    </p:spTree>
    <p:extLst>
      <p:ext uri="{BB962C8B-B14F-4D97-AF65-F5344CB8AC3E}">
        <p14:creationId xmlns:p14="http://schemas.microsoft.com/office/powerpoint/2010/main" val="2810070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653" y="1026543"/>
            <a:ext cx="10515600" cy="1325563"/>
          </a:xfrm>
        </p:spPr>
        <p:txBody>
          <a:bodyPr/>
          <a:lstStyle/>
          <a:p>
            <a:r>
              <a:rPr lang="en-US" dirty="0" smtClean="0"/>
              <a:t>Knowing what you know</a:t>
            </a:r>
            <a:endParaRPr lang="en-US" dirty="0"/>
          </a:p>
        </p:txBody>
      </p:sp>
      <p:sp>
        <p:nvSpPr>
          <p:cNvPr id="3" name="Content Placeholder 2"/>
          <p:cNvSpPr>
            <a:spLocks noGrp="1"/>
          </p:cNvSpPr>
          <p:nvPr>
            <p:ph idx="1"/>
          </p:nvPr>
        </p:nvSpPr>
        <p:spPr>
          <a:xfrm>
            <a:off x="3150080" y="2501284"/>
            <a:ext cx="3906328" cy="2829839"/>
          </a:xfrm>
        </p:spPr>
        <p:txBody>
          <a:bodyPr>
            <a:normAutofit/>
          </a:bodyPr>
          <a:lstStyle/>
          <a:p>
            <a:r>
              <a:rPr lang="en-US" sz="4000" dirty="0" smtClean="0"/>
              <a:t>Math models</a:t>
            </a:r>
          </a:p>
          <a:p>
            <a:r>
              <a:rPr lang="en-US" sz="4000" dirty="0" smtClean="0"/>
              <a:t>Vocabulary</a:t>
            </a:r>
          </a:p>
          <a:p>
            <a:r>
              <a:rPr lang="en-US" sz="4000" dirty="0" smtClean="0"/>
              <a:t>Algorithms</a:t>
            </a:r>
          </a:p>
          <a:p>
            <a:endParaRPr lang="en-US" dirty="0" smtClean="0"/>
          </a:p>
          <a:p>
            <a:pPr marL="0" indent="0">
              <a:buNone/>
            </a:pPr>
            <a:endParaRPr lang="en-US" dirty="0"/>
          </a:p>
        </p:txBody>
      </p:sp>
      <p:sp>
        <p:nvSpPr>
          <p:cNvPr id="9" name="Rectangle 8"/>
          <p:cNvSpPr/>
          <p:nvPr/>
        </p:nvSpPr>
        <p:spPr>
          <a:xfrm>
            <a:off x="931653" y="1347259"/>
            <a:ext cx="5658928"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grpSp>
        <p:nvGrpSpPr>
          <p:cNvPr id="17" name="Group 16"/>
          <p:cNvGrpSpPr/>
          <p:nvPr/>
        </p:nvGrpSpPr>
        <p:grpSpPr>
          <a:xfrm>
            <a:off x="7178702" y="1743218"/>
            <a:ext cx="3838577" cy="3381378"/>
            <a:chOff x="7679034" y="1725771"/>
            <a:chExt cx="3838577" cy="3381378"/>
          </a:xfrm>
        </p:grpSpPr>
        <p:pic>
          <p:nvPicPr>
            <p:cNvPr id="5" name="Picture 4"/>
            <p:cNvPicPr>
              <a:picLocks noChangeAspect="1"/>
            </p:cNvPicPr>
            <p:nvPr/>
          </p:nvPicPr>
          <p:blipFill>
            <a:blip r:embed="rId4"/>
            <a:stretch>
              <a:fillRect/>
            </a:stretch>
          </p:blipFill>
          <p:spPr>
            <a:xfrm>
              <a:off x="7679036" y="1725771"/>
              <a:ext cx="3838575" cy="1838325"/>
            </a:xfrm>
            <a:prstGeom prst="rect">
              <a:avLst/>
            </a:prstGeom>
          </p:spPr>
        </p:pic>
        <p:pic>
          <p:nvPicPr>
            <p:cNvPr id="6" name="Picture 5"/>
            <p:cNvPicPr>
              <a:picLocks noChangeAspect="1"/>
            </p:cNvPicPr>
            <p:nvPr/>
          </p:nvPicPr>
          <p:blipFill>
            <a:blip r:embed="rId5"/>
            <a:stretch>
              <a:fillRect/>
            </a:stretch>
          </p:blipFill>
          <p:spPr>
            <a:xfrm>
              <a:off x="7679036" y="3564096"/>
              <a:ext cx="2314575" cy="1295400"/>
            </a:xfrm>
            <a:prstGeom prst="rect">
              <a:avLst/>
            </a:prstGeom>
          </p:spPr>
        </p:pic>
        <p:pic>
          <p:nvPicPr>
            <p:cNvPr id="10" name="Picture 9"/>
            <p:cNvPicPr>
              <a:picLocks noChangeAspect="1"/>
            </p:cNvPicPr>
            <p:nvPr/>
          </p:nvPicPr>
          <p:blipFill>
            <a:blip r:embed="rId6"/>
            <a:stretch>
              <a:fillRect/>
            </a:stretch>
          </p:blipFill>
          <p:spPr>
            <a:xfrm>
              <a:off x="9993611" y="3564096"/>
              <a:ext cx="1076325" cy="1543050"/>
            </a:xfrm>
            <a:prstGeom prst="rect">
              <a:avLst/>
            </a:prstGeom>
          </p:spPr>
        </p:pic>
        <p:pic>
          <p:nvPicPr>
            <p:cNvPr id="11" name="Picture 10"/>
            <p:cNvPicPr>
              <a:picLocks noChangeAspect="1"/>
            </p:cNvPicPr>
            <p:nvPr/>
          </p:nvPicPr>
          <p:blipFill>
            <a:blip r:embed="rId7"/>
            <a:stretch>
              <a:fillRect/>
            </a:stretch>
          </p:blipFill>
          <p:spPr>
            <a:xfrm rot="5400000">
              <a:off x="8702099" y="3815636"/>
              <a:ext cx="268446" cy="2314575"/>
            </a:xfrm>
            <a:prstGeom prst="rect">
              <a:avLst/>
            </a:prstGeom>
          </p:spPr>
        </p:pic>
        <p:pic>
          <p:nvPicPr>
            <p:cNvPr id="14" name="Picture 13"/>
            <p:cNvPicPr>
              <a:picLocks noChangeAspect="1"/>
            </p:cNvPicPr>
            <p:nvPr/>
          </p:nvPicPr>
          <p:blipFill>
            <a:blip r:embed="rId8"/>
            <a:stretch>
              <a:fillRect/>
            </a:stretch>
          </p:blipFill>
          <p:spPr>
            <a:xfrm>
              <a:off x="10036474" y="3544728"/>
              <a:ext cx="1257300" cy="371475"/>
            </a:xfrm>
            <a:prstGeom prst="rect">
              <a:avLst/>
            </a:prstGeom>
          </p:spPr>
        </p:pic>
        <p:pic>
          <p:nvPicPr>
            <p:cNvPr id="15" name="Picture 14"/>
            <p:cNvPicPr>
              <a:picLocks noChangeAspect="1"/>
            </p:cNvPicPr>
            <p:nvPr/>
          </p:nvPicPr>
          <p:blipFill>
            <a:blip r:embed="rId9"/>
            <a:stretch>
              <a:fillRect/>
            </a:stretch>
          </p:blipFill>
          <p:spPr>
            <a:xfrm>
              <a:off x="9888836" y="3543273"/>
              <a:ext cx="1628775" cy="361950"/>
            </a:xfrm>
            <a:prstGeom prst="rect">
              <a:avLst/>
            </a:prstGeom>
          </p:spPr>
        </p:pic>
        <p:pic>
          <p:nvPicPr>
            <p:cNvPr id="16" name="Picture 15"/>
            <p:cNvPicPr>
              <a:picLocks noChangeAspect="1"/>
            </p:cNvPicPr>
            <p:nvPr/>
          </p:nvPicPr>
          <p:blipFill>
            <a:blip r:embed="rId7"/>
            <a:stretch>
              <a:fillRect/>
            </a:stretch>
          </p:blipFill>
          <p:spPr>
            <a:xfrm rot="5400000">
              <a:off x="10612131" y="4201670"/>
              <a:ext cx="1363285" cy="447674"/>
            </a:xfrm>
            <a:prstGeom prst="rect">
              <a:avLst/>
            </a:prstGeom>
          </p:spPr>
        </p:pic>
      </p:grpSp>
    </p:spTree>
    <p:extLst>
      <p:ext uri="{BB962C8B-B14F-4D97-AF65-F5344CB8AC3E}">
        <p14:creationId xmlns:p14="http://schemas.microsoft.com/office/powerpoint/2010/main" val="4101070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653" y="1026543"/>
            <a:ext cx="10515600" cy="1325563"/>
          </a:xfrm>
        </p:spPr>
        <p:txBody>
          <a:bodyPr/>
          <a:lstStyle/>
          <a:p>
            <a:r>
              <a:rPr lang="en-US" dirty="0" smtClean="0"/>
              <a:t>Knowing what your students know</a:t>
            </a:r>
            <a:endParaRPr lang="en-US" dirty="0"/>
          </a:p>
        </p:txBody>
      </p:sp>
      <p:sp>
        <p:nvSpPr>
          <p:cNvPr id="3" name="Content Placeholder 2"/>
          <p:cNvSpPr>
            <a:spLocks noGrp="1"/>
          </p:cNvSpPr>
          <p:nvPr>
            <p:ph idx="1"/>
          </p:nvPr>
        </p:nvSpPr>
        <p:spPr>
          <a:xfrm>
            <a:off x="931652" y="2327262"/>
            <a:ext cx="8297173" cy="1251207"/>
          </a:xfrm>
        </p:spPr>
        <p:txBody>
          <a:bodyPr>
            <a:normAutofit/>
          </a:bodyPr>
          <a:lstStyle/>
          <a:p>
            <a:pPr marL="0" indent="0">
              <a:buNone/>
            </a:pPr>
            <a:r>
              <a:rPr lang="en-US" dirty="0" smtClean="0"/>
              <a:t>How did your student do on their baseline/fall benchmark assessment?</a:t>
            </a:r>
          </a:p>
          <a:p>
            <a:endParaRPr lang="en-US" dirty="0" smtClean="0"/>
          </a:p>
          <a:p>
            <a:pPr marL="0" indent="0">
              <a:buNone/>
            </a:pPr>
            <a:endParaRPr lang="en-US" dirty="0"/>
          </a:p>
        </p:txBody>
      </p:sp>
      <p:sp>
        <p:nvSpPr>
          <p:cNvPr id="9" name="Rectangle 8"/>
          <p:cNvSpPr/>
          <p:nvPr/>
        </p:nvSpPr>
        <p:spPr>
          <a:xfrm>
            <a:off x="931652" y="1347259"/>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pic>
        <p:nvPicPr>
          <p:cNvPr id="4" name="Picture 3"/>
          <p:cNvPicPr>
            <a:picLocks noChangeAspect="1"/>
          </p:cNvPicPr>
          <p:nvPr/>
        </p:nvPicPr>
        <p:blipFill>
          <a:blip r:embed="rId4"/>
          <a:stretch>
            <a:fillRect/>
          </a:stretch>
        </p:blipFill>
        <p:spPr>
          <a:xfrm>
            <a:off x="5388993" y="2965650"/>
            <a:ext cx="1790700" cy="2552700"/>
          </a:xfrm>
          <a:prstGeom prst="rect">
            <a:avLst/>
          </a:prstGeom>
        </p:spPr>
      </p:pic>
    </p:spTree>
    <p:extLst>
      <p:ext uri="{BB962C8B-B14F-4D97-AF65-F5344CB8AC3E}">
        <p14:creationId xmlns:p14="http://schemas.microsoft.com/office/powerpoint/2010/main" val="2428489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653" y="1026543"/>
            <a:ext cx="10515600" cy="1325563"/>
          </a:xfrm>
        </p:spPr>
        <p:txBody>
          <a:bodyPr/>
          <a:lstStyle/>
          <a:p>
            <a:r>
              <a:rPr lang="en-US" dirty="0" smtClean="0"/>
              <a:t>Knowing what your students know</a:t>
            </a:r>
            <a:endParaRPr lang="en-US" dirty="0"/>
          </a:p>
        </p:txBody>
      </p:sp>
      <p:sp>
        <p:nvSpPr>
          <p:cNvPr id="3" name="Content Placeholder 2"/>
          <p:cNvSpPr>
            <a:spLocks noGrp="1"/>
          </p:cNvSpPr>
          <p:nvPr>
            <p:ph idx="1"/>
          </p:nvPr>
        </p:nvSpPr>
        <p:spPr>
          <a:xfrm>
            <a:off x="931652" y="2327263"/>
            <a:ext cx="8297173" cy="345560"/>
          </a:xfrm>
        </p:spPr>
        <p:txBody>
          <a:bodyPr>
            <a:normAutofit fontScale="77500" lnSpcReduction="20000"/>
          </a:bodyPr>
          <a:lstStyle/>
          <a:p>
            <a:pPr marL="0" indent="0">
              <a:buNone/>
            </a:pPr>
            <a:r>
              <a:rPr lang="en-US" dirty="0" smtClean="0">
                <a:solidFill>
                  <a:schemeClr val="accent2">
                    <a:lumMod val="75000"/>
                  </a:schemeClr>
                </a:solidFill>
              </a:rPr>
              <a:t>Benchmark Raw scores to help identify student percentiles:</a:t>
            </a:r>
          </a:p>
          <a:p>
            <a:endParaRPr lang="en-US" dirty="0" smtClean="0"/>
          </a:p>
          <a:p>
            <a:pPr marL="0" indent="0">
              <a:buNone/>
            </a:pPr>
            <a:endParaRPr lang="en-US" dirty="0"/>
          </a:p>
        </p:txBody>
      </p:sp>
      <p:sp>
        <p:nvSpPr>
          <p:cNvPr id="9" name="Rectangle 8"/>
          <p:cNvSpPr/>
          <p:nvPr/>
        </p:nvSpPr>
        <p:spPr>
          <a:xfrm>
            <a:off x="931652" y="1347259"/>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sp>
        <p:nvSpPr>
          <p:cNvPr id="4" name="Rectangle 3">
            <a:hlinkClick r:id="rId4"/>
          </p:cNvPr>
          <p:cNvSpPr/>
          <p:nvPr/>
        </p:nvSpPr>
        <p:spPr>
          <a:xfrm>
            <a:off x="1607388" y="5137943"/>
            <a:ext cx="8123208" cy="369332"/>
          </a:xfrm>
          <a:prstGeom prst="rect">
            <a:avLst/>
          </a:prstGeom>
        </p:spPr>
        <p:txBody>
          <a:bodyPr wrap="square">
            <a:spAutoFit/>
          </a:bodyPr>
          <a:lstStyle/>
          <a:p>
            <a:r>
              <a:rPr lang="en-US" dirty="0" smtClean="0">
                <a:solidFill>
                  <a:schemeClr val="accent2">
                    <a:lumMod val="75000"/>
                  </a:schemeClr>
                </a:solidFill>
              </a:rPr>
              <a:t>https://app.easycbm.com/static/files/pdfs/info/ProgMonScoreInterpretation.pdf</a:t>
            </a:r>
            <a:endParaRPr lang="en-US" dirty="0">
              <a:solidFill>
                <a:schemeClr val="accent2">
                  <a:lumMod val="75000"/>
                </a:schemeClr>
              </a:solidFill>
            </a:endParaRPr>
          </a:p>
        </p:txBody>
      </p:sp>
      <p:pic>
        <p:nvPicPr>
          <p:cNvPr id="5" name="Picture 4"/>
          <p:cNvPicPr>
            <a:picLocks noChangeAspect="1"/>
          </p:cNvPicPr>
          <p:nvPr/>
        </p:nvPicPr>
        <p:blipFill>
          <a:blip r:embed="rId5"/>
          <a:stretch>
            <a:fillRect/>
          </a:stretch>
        </p:blipFill>
        <p:spPr>
          <a:xfrm>
            <a:off x="2863251" y="2904179"/>
            <a:ext cx="5418108" cy="2138727"/>
          </a:xfrm>
          <a:prstGeom prst="rect">
            <a:avLst/>
          </a:prstGeom>
        </p:spPr>
      </p:pic>
      <p:sp>
        <p:nvSpPr>
          <p:cNvPr id="6" name="Rounded Rectangle 5"/>
          <p:cNvSpPr/>
          <p:nvPr/>
        </p:nvSpPr>
        <p:spPr>
          <a:xfrm>
            <a:off x="5814203" y="3072081"/>
            <a:ext cx="2329133" cy="1802921"/>
          </a:xfrm>
          <a:prstGeom prst="roundRect">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4055577">
            <a:off x="7457389" y="1990480"/>
            <a:ext cx="202623" cy="22068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096000" y="3575783"/>
            <a:ext cx="399691" cy="1241443"/>
          </a:xfrm>
          <a:prstGeom prst="rect">
            <a:avLst/>
          </a:prstGeom>
          <a:noFill/>
          <a:ln w="5715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Rectangle 13"/>
          <p:cNvSpPr/>
          <p:nvPr/>
        </p:nvSpPr>
        <p:spPr>
          <a:xfrm>
            <a:off x="3316124" y="3560993"/>
            <a:ext cx="399691" cy="1241443"/>
          </a:xfrm>
          <a:prstGeom prst="rect">
            <a:avLst/>
          </a:prstGeom>
          <a:noFill/>
          <a:ln w="5715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1" name="Straight Connector 10"/>
          <p:cNvCxnSpPr/>
          <p:nvPr/>
        </p:nvCxnSpPr>
        <p:spPr>
          <a:xfrm flipV="1">
            <a:off x="3748884" y="3703794"/>
            <a:ext cx="2309004" cy="17252"/>
          </a:xfrm>
          <a:prstGeom prst="line">
            <a:avLst/>
          </a:prstGeom>
          <a:ln w="28575">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733042" y="3896757"/>
            <a:ext cx="2309004" cy="17252"/>
          </a:xfrm>
          <a:prstGeom prst="line">
            <a:avLst/>
          </a:prstGeom>
          <a:ln w="28575">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782709" y="4133342"/>
            <a:ext cx="2309004" cy="17252"/>
          </a:xfrm>
          <a:prstGeom prst="line">
            <a:avLst/>
          </a:prstGeom>
          <a:ln w="28575">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769769" y="4377583"/>
            <a:ext cx="2309004" cy="17252"/>
          </a:xfrm>
          <a:prstGeom prst="line">
            <a:avLst/>
          </a:prstGeom>
          <a:ln w="28575">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753927" y="4596106"/>
            <a:ext cx="2309004" cy="17252"/>
          </a:xfrm>
          <a:prstGeom prst="line">
            <a:avLst/>
          </a:prstGeom>
          <a:ln w="28575">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807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43" y="919657"/>
            <a:ext cx="7946533" cy="468993"/>
          </a:xfrm>
        </p:spPr>
        <p:txBody>
          <a:bodyPr>
            <a:normAutofit fontScale="90000"/>
          </a:bodyPr>
          <a:lstStyle/>
          <a:p>
            <a:r>
              <a:rPr lang="en-US" dirty="0" smtClean="0"/>
              <a:t>Knowing what your students know</a:t>
            </a:r>
            <a:endParaRPr lang="en-US" dirty="0"/>
          </a:p>
        </p:txBody>
      </p:sp>
      <p:sp>
        <p:nvSpPr>
          <p:cNvPr id="3" name="Content Placeholder 2"/>
          <p:cNvSpPr>
            <a:spLocks noGrp="1"/>
          </p:cNvSpPr>
          <p:nvPr>
            <p:ph idx="1"/>
          </p:nvPr>
        </p:nvSpPr>
        <p:spPr>
          <a:xfrm>
            <a:off x="1069875" y="1566341"/>
            <a:ext cx="6607835" cy="345560"/>
          </a:xfrm>
        </p:spPr>
        <p:txBody>
          <a:bodyPr>
            <a:normAutofit fontScale="77500" lnSpcReduction="20000"/>
          </a:bodyPr>
          <a:lstStyle/>
          <a:p>
            <a:pPr marL="0" indent="0">
              <a:buNone/>
            </a:pPr>
            <a:r>
              <a:rPr lang="en-US" dirty="0" smtClean="0">
                <a:solidFill>
                  <a:schemeClr val="accent2">
                    <a:lumMod val="75000"/>
                  </a:schemeClr>
                </a:solidFill>
              </a:rPr>
              <a:t>Prioritizing categories in math for student intervention: </a:t>
            </a:r>
          </a:p>
          <a:p>
            <a:endParaRPr lang="en-US" dirty="0" smtClean="0"/>
          </a:p>
          <a:p>
            <a:pPr marL="0" indent="0">
              <a:buNone/>
            </a:pPr>
            <a:endParaRPr lang="en-US" dirty="0"/>
          </a:p>
        </p:txBody>
      </p:sp>
      <p:sp>
        <p:nvSpPr>
          <p:cNvPr id="9" name="Rectangle 8"/>
          <p:cNvSpPr/>
          <p:nvPr/>
        </p:nvSpPr>
        <p:spPr>
          <a:xfrm>
            <a:off x="602043" y="796797"/>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grpSp>
        <p:nvGrpSpPr>
          <p:cNvPr id="8" name="Group 7"/>
          <p:cNvGrpSpPr/>
          <p:nvPr/>
        </p:nvGrpSpPr>
        <p:grpSpPr>
          <a:xfrm>
            <a:off x="3390900" y="2488215"/>
            <a:ext cx="3233184" cy="2711106"/>
            <a:chOff x="1372929" y="2276709"/>
            <a:chExt cx="2705100" cy="2317348"/>
          </a:xfrm>
        </p:grpSpPr>
        <p:pic>
          <p:nvPicPr>
            <p:cNvPr id="6" name="Picture 5"/>
            <p:cNvPicPr>
              <a:picLocks noChangeAspect="1"/>
            </p:cNvPicPr>
            <p:nvPr/>
          </p:nvPicPr>
          <p:blipFill>
            <a:blip r:embed="rId4"/>
            <a:stretch>
              <a:fillRect/>
            </a:stretch>
          </p:blipFill>
          <p:spPr>
            <a:xfrm>
              <a:off x="1372929" y="2276709"/>
              <a:ext cx="2705100" cy="1552575"/>
            </a:xfrm>
            <a:prstGeom prst="rect">
              <a:avLst/>
            </a:prstGeom>
          </p:spPr>
        </p:pic>
        <p:pic>
          <p:nvPicPr>
            <p:cNvPr id="7" name="Picture 6"/>
            <p:cNvPicPr>
              <a:picLocks noChangeAspect="1"/>
            </p:cNvPicPr>
            <p:nvPr/>
          </p:nvPicPr>
          <p:blipFill>
            <a:blip r:embed="rId5"/>
            <a:stretch>
              <a:fillRect/>
            </a:stretch>
          </p:blipFill>
          <p:spPr>
            <a:xfrm>
              <a:off x="1372929" y="3879682"/>
              <a:ext cx="2409825" cy="714375"/>
            </a:xfrm>
            <a:prstGeom prst="rect">
              <a:avLst/>
            </a:prstGeom>
          </p:spPr>
        </p:pic>
      </p:grpSp>
      <p:sp>
        <p:nvSpPr>
          <p:cNvPr id="10" name="Oval 9"/>
          <p:cNvSpPr/>
          <p:nvPr/>
        </p:nvSpPr>
        <p:spPr>
          <a:xfrm>
            <a:off x="3072809" y="2838893"/>
            <a:ext cx="3678865" cy="52099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072809" y="4866681"/>
            <a:ext cx="3678865" cy="52099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072809" y="4317516"/>
            <a:ext cx="3678865" cy="52099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6"/>
          <a:stretch>
            <a:fillRect/>
          </a:stretch>
        </p:blipFill>
        <p:spPr>
          <a:xfrm>
            <a:off x="3389839" y="2102485"/>
            <a:ext cx="2074235" cy="362708"/>
          </a:xfrm>
          <a:prstGeom prst="rect">
            <a:avLst/>
          </a:prstGeom>
        </p:spPr>
      </p:pic>
    </p:spTree>
    <p:extLst>
      <p:ext uri="{BB962C8B-B14F-4D97-AF65-F5344CB8AC3E}">
        <p14:creationId xmlns:p14="http://schemas.microsoft.com/office/powerpoint/2010/main" val="848640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43" y="919657"/>
            <a:ext cx="7946533" cy="468993"/>
          </a:xfrm>
        </p:spPr>
        <p:txBody>
          <a:bodyPr>
            <a:normAutofit fontScale="90000"/>
          </a:bodyPr>
          <a:lstStyle/>
          <a:p>
            <a:r>
              <a:rPr lang="en-US" dirty="0" smtClean="0"/>
              <a:t>Knowing what your students know</a:t>
            </a:r>
            <a:endParaRPr lang="en-US" dirty="0"/>
          </a:p>
        </p:txBody>
      </p:sp>
      <p:sp>
        <p:nvSpPr>
          <p:cNvPr id="3" name="Content Placeholder 2"/>
          <p:cNvSpPr>
            <a:spLocks noGrp="1"/>
          </p:cNvSpPr>
          <p:nvPr>
            <p:ph idx="1"/>
          </p:nvPr>
        </p:nvSpPr>
        <p:spPr>
          <a:xfrm>
            <a:off x="1069875" y="1566341"/>
            <a:ext cx="6607835" cy="345560"/>
          </a:xfrm>
        </p:spPr>
        <p:txBody>
          <a:bodyPr>
            <a:normAutofit fontScale="77500" lnSpcReduction="20000"/>
          </a:bodyPr>
          <a:lstStyle/>
          <a:p>
            <a:pPr marL="0" indent="0">
              <a:buNone/>
            </a:pPr>
            <a:r>
              <a:rPr lang="en-US" dirty="0" smtClean="0">
                <a:solidFill>
                  <a:schemeClr val="accent2">
                    <a:lumMod val="75000"/>
                  </a:schemeClr>
                </a:solidFill>
              </a:rPr>
              <a:t>Prioritizing categories in math for student intervention: </a:t>
            </a:r>
          </a:p>
          <a:p>
            <a:endParaRPr lang="en-US" dirty="0" smtClean="0"/>
          </a:p>
          <a:p>
            <a:pPr marL="0" indent="0">
              <a:buNone/>
            </a:pPr>
            <a:endParaRPr lang="en-US" dirty="0"/>
          </a:p>
        </p:txBody>
      </p:sp>
      <p:sp>
        <p:nvSpPr>
          <p:cNvPr id="9" name="Rectangle 8"/>
          <p:cNvSpPr/>
          <p:nvPr/>
        </p:nvSpPr>
        <p:spPr>
          <a:xfrm>
            <a:off x="602043" y="796797"/>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grpSp>
        <p:nvGrpSpPr>
          <p:cNvPr id="7" name="Group 6"/>
          <p:cNvGrpSpPr/>
          <p:nvPr/>
        </p:nvGrpSpPr>
        <p:grpSpPr>
          <a:xfrm>
            <a:off x="899233" y="2004620"/>
            <a:ext cx="7885475" cy="2419479"/>
            <a:chOff x="899233" y="2005093"/>
            <a:chExt cx="7885475" cy="2419479"/>
          </a:xfrm>
        </p:grpSpPr>
        <p:pic>
          <p:nvPicPr>
            <p:cNvPr id="4" name="Picture 3"/>
            <p:cNvPicPr>
              <a:picLocks noChangeAspect="1"/>
            </p:cNvPicPr>
            <p:nvPr/>
          </p:nvPicPr>
          <p:blipFill>
            <a:blip r:embed="rId4"/>
            <a:stretch>
              <a:fillRect/>
            </a:stretch>
          </p:blipFill>
          <p:spPr>
            <a:xfrm>
              <a:off x="899233" y="2452897"/>
              <a:ext cx="7829550" cy="1971675"/>
            </a:xfrm>
            <a:prstGeom prst="rect">
              <a:avLst/>
            </a:prstGeom>
          </p:spPr>
        </p:pic>
        <p:pic>
          <p:nvPicPr>
            <p:cNvPr id="5" name="Picture 4"/>
            <p:cNvPicPr>
              <a:picLocks noChangeAspect="1"/>
            </p:cNvPicPr>
            <p:nvPr/>
          </p:nvPicPr>
          <p:blipFill>
            <a:blip r:embed="rId5"/>
            <a:stretch>
              <a:fillRect/>
            </a:stretch>
          </p:blipFill>
          <p:spPr>
            <a:xfrm>
              <a:off x="926583" y="2005093"/>
              <a:ext cx="7858125" cy="438150"/>
            </a:xfrm>
            <a:prstGeom prst="rect">
              <a:avLst/>
            </a:prstGeom>
          </p:spPr>
        </p:pic>
      </p:grpSp>
      <p:sp>
        <p:nvSpPr>
          <p:cNvPr id="6" name="Oval 5"/>
          <p:cNvSpPr/>
          <p:nvPr/>
        </p:nvSpPr>
        <p:spPr>
          <a:xfrm>
            <a:off x="8038214" y="3627625"/>
            <a:ext cx="341245" cy="374385"/>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30380" y="2421458"/>
            <a:ext cx="341245" cy="374385"/>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291895" y="3246715"/>
            <a:ext cx="341245" cy="374385"/>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198242" y="2795843"/>
            <a:ext cx="473383" cy="450872"/>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215507" y="3627625"/>
            <a:ext cx="473383" cy="450872"/>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221507" y="4078272"/>
            <a:ext cx="473383" cy="450872"/>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p:cNvSpPr/>
          <p:nvPr/>
        </p:nvSpPr>
        <p:spPr>
          <a:xfrm rot="10800000">
            <a:off x="7939912" y="4109161"/>
            <a:ext cx="510362" cy="358548"/>
          </a:xfrm>
          <a:prstGeom prst="triangl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3237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43" y="919657"/>
            <a:ext cx="7946533" cy="468993"/>
          </a:xfrm>
        </p:spPr>
        <p:txBody>
          <a:bodyPr>
            <a:normAutofit fontScale="90000"/>
          </a:bodyPr>
          <a:lstStyle/>
          <a:p>
            <a:r>
              <a:rPr lang="en-US" dirty="0" smtClean="0"/>
              <a:t>Knowing what your students know</a:t>
            </a:r>
            <a:endParaRPr lang="en-US" dirty="0"/>
          </a:p>
        </p:txBody>
      </p:sp>
      <p:sp>
        <p:nvSpPr>
          <p:cNvPr id="3" name="Content Placeholder 2"/>
          <p:cNvSpPr>
            <a:spLocks noGrp="1"/>
          </p:cNvSpPr>
          <p:nvPr>
            <p:ph idx="1"/>
          </p:nvPr>
        </p:nvSpPr>
        <p:spPr>
          <a:xfrm>
            <a:off x="1069875" y="1566341"/>
            <a:ext cx="6607835" cy="345560"/>
          </a:xfrm>
        </p:spPr>
        <p:txBody>
          <a:bodyPr>
            <a:normAutofit fontScale="77500" lnSpcReduction="20000"/>
          </a:bodyPr>
          <a:lstStyle/>
          <a:p>
            <a:pPr marL="0" indent="0">
              <a:buNone/>
            </a:pPr>
            <a:r>
              <a:rPr lang="en-US" dirty="0" smtClean="0">
                <a:solidFill>
                  <a:schemeClr val="accent2">
                    <a:lumMod val="75000"/>
                  </a:schemeClr>
                </a:solidFill>
              </a:rPr>
              <a:t>Prioritizing categories in math for student intervention: </a:t>
            </a:r>
          </a:p>
          <a:p>
            <a:endParaRPr lang="en-US" dirty="0" smtClean="0"/>
          </a:p>
          <a:p>
            <a:pPr marL="0" indent="0">
              <a:buNone/>
            </a:pPr>
            <a:endParaRPr lang="en-US" dirty="0"/>
          </a:p>
        </p:txBody>
      </p:sp>
      <p:sp>
        <p:nvSpPr>
          <p:cNvPr id="9" name="Rectangle 8"/>
          <p:cNvSpPr/>
          <p:nvPr/>
        </p:nvSpPr>
        <p:spPr>
          <a:xfrm>
            <a:off x="602043" y="796797"/>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sp>
        <p:nvSpPr>
          <p:cNvPr id="6" name="TextBox 5"/>
          <p:cNvSpPr txBox="1"/>
          <p:nvPr/>
        </p:nvSpPr>
        <p:spPr>
          <a:xfrm>
            <a:off x="1790814" y="2056896"/>
            <a:ext cx="7075667" cy="3970318"/>
          </a:xfrm>
          <a:prstGeom prst="rect">
            <a:avLst/>
          </a:prstGeom>
          <a:noFill/>
        </p:spPr>
        <p:txBody>
          <a:bodyPr wrap="square" rtlCol="0">
            <a:spAutoFit/>
          </a:bodyPr>
          <a:lstStyle/>
          <a:p>
            <a:pPr marL="342900" indent="-342900">
              <a:buFont typeface="+mj-lt"/>
              <a:buAutoNum type="arabicPeriod"/>
            </a:pPr>
            <a:r>
              <a:rPr lang="en-US" sz="2800" dirty="0" smtClean="0"/>
              <a:t>Determine the categories from the benchmark assessment.</a:t>
            </a:r>
          </a:p>
          <a:p>
            <a:pPr marL="342900" indent="-342900">
              <a:buFont typeface="+mj-lt"/>
              <a:buAutoNum type="arabicPeriod"/>
            </a:pPr>
            <a:r>
              <a:rPr lang="en-US" sz="2800" dirty="0" smtClean="0"/>
              <a:t>Determine how many/and which questions each student missed from each of the categories.</a:t>
            </a:r>
          </a:p>
          <a:p>
            <a:pPr marL="342900" indent="-342900">
              <a:buFont typeface="+mj-lt"/>
              <a:buAutoNum type="arabicPeriod"/>
            </a:pPr>
            <a:r>
              <a:rPr lang="en-US" sz="2800" dirty="0" smtClean="0"/>
              <a:t>Prioritize the categories for each student.  The top two would be areas that need most improvement and become the focus for your work during the school year.</a:t>
            </a:r>
            <a:endParaRPr lang="en-US" sz="2800" dirty="0"/>
          </a:p>
        </p:txBody>
      </p:sp>
      <p:sp>
        <p:nvSpPr>
          <p:cNvPr id="7" name="Rounded Rectangle 6"/>
          <p:cNvSpPr/>
          <p:nvPr/>
        </p:nvSpPr>
        <p:spPr>
          <a:xfrm>
            <a:off x="1362703" y="2138827"/>
            <a:ext cx="7931888" cy="3806456"/>
          </a:xfrm>
          <a:prstGeom prst="roundRect">
            <a:avLst/>
          </a:prstGeom>
          <a:solidFill>
            <a:schemeClr val="accent4">
              <a:alpha val="37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1913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043" y="919657"/>
            <a:ext cx="7946533" cy="468993"/>
          </a:xfrm>
        </p:spPr>
        <p:txBody>
          <a:bodyPr>
            <a:normAutofit fontScale="90000"/>
          </a:bodyPr>
          <a:lstStyle/>
          <a:p>
            <a:r>
              <a:rPr lang="en-US" dirty="0" smtClean="0"/>
              <a:t>Knowing what your students know</a:t>
            </a:r>
            <a:endParaRPr lang="en-US" dirty="0"/>
          </a:p>
        </p:txBody>
      </p:sp>
      <p:sp>
        <p:nvSpPr>
          <p:cNvPr id="3" name="Content Placeholder 2"/>
          <p:cNvSpPr>
            <a:spLocks noGrp="1"/>
          </p:cNvSpPr>
          <p:nvPr>
            <p:ph idx="1"/>
          </p:nvPr>
        </p:nvSpPr>
        <p:spPr>
          <a:xfrm>
            <a:off x="1069875" y="1566341"/>
            <a:ext cx="6607835" cy="345560"/>
          </a:xfrm>
        </p:spPr>
        <p:txBody>
          <a:bodyPr>
            <a:normAutofit fontScale="77500" lnSpcReduction="20000"/>
          </a:bodyPr>
          <a:lstStyle/>
          <a:p>
            <a:pPr marL="0" indent="0">
              <a:buNone/>
            </a:pPr>
            <a:r>
              <a:rPr lang="en-US" dirty="0" smtClean="0">
                <a:solidFill>
                  <a:schemeClr val="accent2">
                    <a:lumMod val="75000"/>
                  </a:schemeClr>
                </a:solidFill>
              </a:rPr>
              <a:t>Prioritizing categories in math for student intervention: </a:t>
            </a:r>
          </a:p>
          <a:p>
            <a:endParaRPr lang="en-US" dirty="0" smtClean="0"/>
          </a:p>
          <a:p>
            <a:pPr marL="0" indent="0">
              <a:buNone/>
            </a:pPr>
            <a:endParaRPr lang="en-US" dirty="0"/>
          </a:p>
        </p:txBody>
      </p:sp>
      <p:sp>
        <p:nvSpPr>
          <p:cNvPr id="9" name="Rectangle 8"/>
          <p:cNvSpPr/>
          <p:nvPr/>
        </p:nvSpPr>
        <p:spPr>
          <a:xfrm>
            <a:off x="602043" y="796797"/>
            <a:ext cx="7953555" cy="698739"/>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pic>
        <p:nvPicPr>
          <p:cNvPr id="12" name="Picture 11"/>
          <p:cNvPicPr>
            <a:picLocks noChangeAspect="1"/>
          </p:cNvPicPr>
          <p:nvPr/>
        </p:nvPicPr>
        <p:blipFill>
          <a:blip r:embed="rId3"/>
          <a:stretch>
            <a:fillRect/>
          </a:stretch>
        </p:blipFill>
        <p:spPr>
          <a:xfrm>
            <a:off x="0" y="6134100"/>
            <a:ext cx="12192000" cy="723900"/>
          </a:xfrm>
          <a:prstGeom prst="rect">
            <a:avLst/>
          </a:prstGeom>
        </p:spPr>
      </p:pic>
      <p:pic>
        <p:nvPicPr>
          <p:cNvPr id="13" name="Picture 12"/>
          <p:cNvPicPr>
            <a:picLocks noChangeAspect="1"/>
          </p:cNvPicPr>
          <p:nvPr/>
        </p:nvPicPr>
        <p:blipFill>
          <a:blip r:embed="rId3"/>
          <a:stretch>
            <a:fillRect/>
          </a:stretch>
        </p:blipFill>
        <p:spPr>
          <a:xfrm>
            <a:off x="0" y="9815"/>
            <a:ext cx="12192000" cy="723900"/>
          </a:xfrm>
          <a:prstGeom prst="rect">
            <a:avLst/>
          </a:prstGeom>
        </p:spPr>
      </p:pic>
      <p:pic>
        <p:nvPicPr>
          <p:cNvPr id="4" name="Picture 3"/>
          <p:cNvPicPr>
            <a:picLocks noChangeAspect="1"/>
          </p:cNvPicPr>
          <p:nvPr/>
        </p:nvPicPr>
        <p:blipFill>
          <a:blip r:embed="rId4"/>
          <a:stretch>
            <a:fillRect/>
          </a:stretch>
        </p:blipFill>
        <p:spPr>
          <a:xfrm>
            <a:off x="148977" y="3103528"/>
            <a:ext cx="11894046" cy="2184400"/>
          </a:xfrm>
          <a:prstGeom prst="rect">
            <a:avLst/>
          </a:prstGeom>
        </p:spPr>
      </p:pic>
      <p:sp>
        <p:nvSpPr>
          <p:cNvPr id="11" name="Left Brace 10"/>
          <p:cNvSpPr/>
          <p:nvPr/>
        </p:nvSpPr>
        <p:spPr>
          <a:xfrm rot="5400000">
            <a:off x="6357535" y="-2511197"/>
            <a:ext cx="441985" cy="10787465"/>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699590" y="2245178"/>
            <a:ext cx="4635796" cy="369332"/>
          </a:xfrm>
          <a:prstGeom prst="rect">
            <a:avLst/>
          </a:prstGeom>
          <a:noFill/>
        </p:spPr>
        <p:txBody>
          <a:bodyPr wrap="square" rtlCol="0">
            <a:spAutoFit/>
          </a:bodyPr>
          <a:lstStyle/>
          <a:p>
            <a:r>
              <a:rPr lang="en-US" i="1" dirty="0" smtClean="0">
                <a:solidFill>
                  <a:srgbClr val="FF0000"/>
                </a:solidFill>
              </a:rPr>
              <a:t>The seven categories from the assessment</a:t>
            </a:r>
            <a:endParaRPr lang="en-US" i="1" dirty="0">
              <a:solidFill>
                <a:srgbClr val="FF0000"/>
              </a:solidFill>
            </a:endParaRPr>
          </a:p>
        </p:txBody>
      </p:sp>
      <p:sp>
        <p:nvSpPr>
          <p:cNvPr id="18" name="Up Arrow Callout 17"/>
          <p:cNvSpPr/>
          <p:nvPr/>
        </p:nvSpPr>
        <p:spPr>
          <a:xfrm>
            <a:off x="1184795" y="5287928"/>
            <a:ext cx="1594883" cy="676937"/>
          </a:xfrm>
          <a:prstGeom prst="upArrowCallou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318437" y="5446530"/>
            <a:ext cx="1765004" cy="584775"/>
          </a:xfrm>
          <a:prstGeom prst="rect">
            <a:avLst/>
          </a:prstGeom>
          <a:noFill/>
        </p:spPr>
        <p:txBody>
          <a:bodyPr wrap="square" rtlCol="0">
            <a:spAutoFit/>
          </a:bodyPr>
          <a:lstStyle/>
          <a:p>
            <a:r>
              <a:rPr lang="en-US" sz="1600" dirty="0" smtClean="0">
                <a:solidFill>
                  <a:srgbClr val="FF0000"/>
                </a:solidFill>
              </a:rPr>
              <a:t>questions the student missed</a:t>
            </a:r>
            <a:endParaRPr lang="en-US" sz="1600" dirty="0">
              <a:solidFill>
                <a:srgbClr val="FF0000"/>
              </a:solidFill>
            </a:endParaRPr>
          </a:p>
        </p:txBody>
      </p:sp>
    </p:spTree>
    <p:extLst>
      <p:ext uri="{BB962C8B-B14F-4D97-AF65-F5344CB8AC3E}">
        <p14:creationId xmlns:p14="http://schemas.microsoft.com/office/powerpoint/2010/main" val="514189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1819</TotalTime>
  <Words>882</Words>
  <Application>Microsoft Office PowerPoint</Application>
  <PresentationFormat>Widescreen</PresentationFormat>
  <Paragraphs>56</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Aharoni</vt:lpstr>
      <vt:lpstr>Arial</vt:lpstr>
      <vt:lpstr>Berlin Sans FB Demi</vt:lpstr>
      <vt:lpstr>Calibri</vt:lpstr>
      <vt:lpstr>Calibri Light</vt:lpstr>
      <vt:lpstr>Office Theme</vt:lpstr>
      <vt:lpstr>Charting the Path for Your Students</vt:lpstr>
      <vt:lpstr>Knowing what you know</vt:lpstr>
      <vt:lpstr>Knowing what you know</vt:lpstr>
      <vt:lpstr>Knowing what your students know</vt:lpstr>
      <vt:lpstr>Knowing what your students know</vt:lpstr>
      <vt:lpstr>Knowing what your students know</vt:lpstr>
      <vt:lpstr>Knowing what your students know</vt:lpstr>
      <vt:lpstr>Knowing what your students know</vt:lpstr>
      <vt:lpstr>Knowing what your students know</vt:lpstr>
      <vt:lpstr>Knowing what your students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Fox, Suzanne</dc:creator>
  <cp:lastModifiedBy>Betty Mathewson</cp:lastModifiedBy>
  <cp:revision>26</cp:revision>
  <dcterms:created xsi:type="dcterms:W3CDTF">2016-09-08T15:13:08Z</dcterms:created>
  <dcterms:modified xsi:type="dcterms:W3CDTF">2016-09-22T16:20:33Z</dcterms:modified>
</cp:coreProperties>
</file>