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75"/>
  </p:notesMasterIdLst>
  <p:sldIdLst>
    <p:sldId id="256" r:id="rId2"/>
    <p:sldId id="257" r:id="rId3"/>
    <p:sldId id="523" r:id="rId4"/>
    <p:sldId id="258" r:id="rId5"/>
    <p:sldId id="259" r:id="rId6"/>
    <p:sldId id="370" r:id="rId7"/>
    <p:sldId id="414" r:id="rId8"/>
    <p:sldId id="339" r:id="rId9"/>
    <p:sldId id="297" r:id="rId10"/>
    <p:sldId id="282" r:id="rId11"/>
    <p:sldId id="492" r:id="rId12"/>
    <p:sldId id="484" r:id="rId13"/>
    <p:sldId id="513" r:id="rId14"/>
    <p:sldId id="447" r:id="rId15"/>
    <p:sldId id="319" r:id="rId16"/>
    <p:sldId id="444" r:id="rId17"/>
    <p:sldId id="445" r:id="rId18"/>
    <p:sldId id="480" r:id="rId19"/>
    <p:sldId id="449" r:id="rId20"/>
    <p:sldId id="481" r:id="rId21"/>
    <p:sldId id="520" r:id="rId22"/>
    <p:sldId id="451" r:id="rId23"/>
    <p:sldId id="450" r:id="rId24"/>
    <p:sldId id="474" r:id="rId25"/>
    <p:sldId id="452" r:id="rId26"/>
    <p:sldId id="497" r:id="rId27"/>
    <p:sldId id="495" r:id="rId28"/>
    <p:sldId id="494" r:id="rId29"/>
    <p:sldId id="514" r:id="rId30"/>
    <p:sldId id="496" r:id="rId31"/>
    <p:sldId id="498" r:id="rId32"/>
    <p:sldId id="456" r:id="rId33"/>
    <p:sldId id="482" r:id="rId34"/>
    <p:sldId id="483" r:id="rId35"/>
    <p:sldId id="487" r:id="rId36"/>
    <p:sldId id="488" r:id="rId37"/>
    <p:sldId id="489" r:id="rId38"/>
    <p:sldId id="490" r:id="rId39"/>
    <p:sldId id="460" r:id="rId40"/>
    <p:sldId id="499" r:id="rId41"/>
    <p:sldId id="463" r:id="rId42"/>
    <p:sldId id="464" r:id="rId43"/>
    <p:sldId id="491" r:id="rId44"/>
    <p:sldId id="485" r:id="rId45"/>
    <p:sldId id="516" r:id="rId46"/>
    <p:sldId id="515" r:id="rId47"/>
    <p:sldId id="517" r:id="rId48"/>
    <p:sldId id="461" r:id="rId49"/>
    <p:sldId id="486" r:id="rId50"/>
    <p:sldId id="502" r:id="rId51"/>
    <p:sldId id="462" r:id="rId52"/>
    <p:sldId id="510" r:id="rId53"/>
    <p:sldId id="509" r:id="rId54"/>
    <p:sldId id="511" r:id="rId55"/>
    <p:sldId id="501" r:id="rId56"/>
    <p:sldId id="503" r:id="rId57"/>
    <p:sldId id="504" r:id="rId58"/>
    <p:sldId id="521" r:id="rId59"/>
    <p:sldId id="467" r:id="rId60"/>
    <p:sldId id="466" r:id="rId61"/>
    <p:sldId id="468" r:id="rId62"/>
    <p:sldId id="469" r:id="rId63"/>
    <p:sldId id="470" r:id="rId64"/>
    <p:sldId id="471" r:id="rId65"/>
    <p:sldId id="519" r:id="rId66"/>
    <p:sldId id="505" r:id="rId67"/>
    <p:sldId id="473" r:id="rId68"/>
    <p:sldId id="472" r:id="rId69"/>
    <p:sldId id="479" r:id="rId70"/>
    <p:sldId id="512" r:id="rId71"/>
    <p:sldId id="522" r:id="rId72"/>
    <p:sldId id="518" r:id="rId73"/>
    <p:sldId id="409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21"/>
    </p:cViewPr>
  </p:sorterViewPr>
  <p:notesViewPr>
    <p:cSldViewPr snapToGrid="0">
      <p:cViewPr varScale="1">
        <p:scale>
          <a:sx n="65" d="100"/>
          <a:sy n="65" d="100"/>
        </p:scale>
        <p:origin x="25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1B218-F35A-4D51-94A3-92FAA1C2EB7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74638-7557-4973-8E6B-BF189A0B9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6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33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01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81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08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23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97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23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16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61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24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7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68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64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3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44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44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446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46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81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82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50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074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6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4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70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18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40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22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952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4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0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508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25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5246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84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72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7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1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3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8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7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7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3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5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5EE2-D938-43D8-9549-E6637C208FD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ordk@newplatz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adingrockets.org/strategies/alphabet_matchin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4--M9F7K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bas.k12.mi.us/webpages/kseymour/vocabulary.cfm?subpage=1337936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Foundational Reading Skills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Kathleen Lord</a:t>
            </a:r>
          </a:p>
          <a:p>
            <a:pPr algn="ctr"/>
            <a:r>
              <a:rPr lang="en-US" dirty="0"/>
              <a:t>SUNY – New </a:t>
            </a:r>
            <a:r>
              <a:rPr lang="en-US" dirty="0" err="1"/>
              <a:t>Paltz</a:t>
            </a:r>
            <a:endParaRPr lang="en-US" dirty="0"/>
          </a:p>
          <a:p>
            <a:pPr algn="ctr"/>
            <a:r>
              <a:rPr lang="en-US" dirty="0">
                <a:hlinkClick r:id="rId3"/>
              </a:rPr>
              <a:t>lordk@newpaltz.edu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953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u="sng" dirty="0"/>
              <a:t>WHY? Phonological Awareness </a:t>
            </a:r>
            <a:br>
              <a:rPr lang="en-US" u="sng" dirty="0"/>
            </a:br>
            <a:r>
              <a:rPr lang="en-US" altLang="en-US" u="sng" dirty="0">
                <a:solidFill>
                  <a:srgbClr val="00B050"/>
                </a:solidFill>
              </a:rPr>
              <a:t>Sounds not letters!</a:t>
            </a:r>
            <a:br>
              <a:rPr lang="en-US" altLang="en-US" u="sng" dirty="0">
                <a:solidFill>
                  <a:srgbClr val="00B050"/>
                </a:solidFill>
              </a:rPr>
            </a:br>
            <a:endParaRPr lang="en-US" u="sng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900752" y="1930400"/>
            <a:ext cx="9296400" cy="45096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800" dirty="0"/>
              <a:t>Helps students understand how spoken language is represented in print</a:t>
            </a:r>
          </a:p>
          <a:p>
            <a:pPr lvl="1"/>
            <a:r>
              <a:rPr lang="en-US" sz="2000" dirty="0"/>
              <a:t>Children must hear the sounds … Supports spelling</a:t>
            </a:r>
          </a:p>
          <a:p>
            <a:pPr lvl="1"/>
            <a:r>
              <a:rPr lang="en-US" sz="2000" dirty="0"/>
              <a:t>Individual sounds (phonemes) are then attached to letters…Supports reading words</a:t>
            </a:r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Differences between phonemes may be very subtle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Phonemes can get “stuck” together (e.g. blends)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Add letters to instruction as soon as possible</a:t>
            </a:r>
          </a:p>
        </p:txBody>
      </p:sp>
    </p:spTree>
    <p:extLst>
      <p:ext uri="{BB962C8B-B14F-4D97-AF65-F5344CB8AC3E}">
        <p14:creationId xmlns:p14="http://schemas.microsoft.com/office/powerpoint/2010/main" val="407123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to Inform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Phoneme Segmentation</a:t>
            </a:r>
          </a:p>
          <a:p>
            <a:pPr lvl="1"/>
            <a:r>
              <a:rPr lang="en-US" dirty="0"/>
              <a:t>Student cannot separate spoken words into individual phonemes</a:t>
            </a:r>
          </a:p>
          <a:p>
            <a:pPr lvl="2"/>
            <a:r>
              <a:rPr lang="en-US" dirty="0" err="1"/>
              <a:t>dr</a:t>
            </a:r>
            <a:r>
              <a:rPr lang="en-US" dirty="0"/>
              <a:t>…um</a:t>
            </a:r>
          </a:p>
          <a:p>
            <a:pPr lvl="2"/>
            <a:r>
              <a:rPr lang="en-US" dirty="0" err="1"/>
              <a:t>tr</a:t>
            </a:r>
            <a:r>
              <a:rPr lang="en-US" dirty="0"/>
              <a:t>…</a:t>
            </a:r>
            <a:r>
              <a:rPr lang="en-US" dirty="0" err="1"/>
              <a:t>ain</a:t>
            </a:r>
            <a:endParaRPr lang="en-US" dirty="0"/>
          </a:p>
          <a:p>
            <a:r>
              <a:rPr lang="en-US" dirty="0"/>
              <a:t>Letter Sounds</a:t>
            </a:r>
          </a:p>
          <a:p>
            <a:pPr lvl="1"/>
            <a:r>
              <a:rPr lang="en-US" dirty="0"/>
              <a:t>Student does not know the letter sound that corresponds with the letter name</a:t>
            </a:r>
          </a:p>
          <a:p>
            <a:pPr lvl="2"/>
            <a:r>
              <a:rPr lang="en-US" dirty="0"/>
              <a:t>Vowel sounds</a:t>
            </a:r>
          </a:p>
          <a:p>
            <a:r>
              <a:rPr lang="en-US" dirty="0"/>
              <a:t>Diagnostic Assessments </a:t>
            </a:r>
          </a:p>
          <a:p>
            <a:pPr lvl="1"/>
            <a:r>
              <a:rPr lang="en-US" dirty="0"/>
              <a:t>Spelling</a:t>
            </a:r>
          </a:p>
        </p:txBody>
      </p:sp>
    </p:spTree>
    <p:extLst>
      <p:ext uri="{BB962C8B-B14F-4D97-AF65-F5344CB8AC3E}">
        <p14:creationId xmlns:p14="http://schemas.microsoft.com/office/powerpoint/2010/main" val="998187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Spelling Inventories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Primary Spelling Inventory and Scoring</a:t>
            </a:r>
          </a:p>
        </p:txBody>
      </p:sp>
    </p:spTree>
    <p:extLst>
      <p:ext uri="{BB962C8B-B14F-4D97-AF65-F5344CB8AC3E}">
        <p14:creationId xmlns:p14="http://schemas.microsoft.com/office/powerpoint/2010/main" val="1745810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Spelling?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2"/>
          </a:xfrm>
        </p:spPr>
        <p:txBody>
          <a:bodyPr>
            <a:normAutofit/>
          </a:bodyPr>
          <a:lstStyle/>
          <a:p>
            <a:r>
              <a:rPr lang="en-US" sz="2400" dirty="0"/>
              <a:t>Spelling is not practiced</a:t>
            </a:r>
          </a:p>
          <a:p>
            <a:endParaRPr lang="en-US" sz="2400" dirty="0"/>
          </a:p>
          <a:p>
            <a:r>
              <a:rPr lang="en-US" sz="2400" dirty="0"/>
              <a:t>Student must assign a letter to each sound she/he</a:t>
            </a:r>
            <a:r>
              <a:rPr lang="en-US" sz="2400" b="1" i="1" dirty="0"/>
              <a:t> hears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Look at the spelling sample and the scoring template</a:t>
            </a:r>
          </a:p>
          <a:p>
            <a:r>
              <a:rPr lang="en-US" sz="2400" dirty="0"/>
              <a:t>We will score this together</a:t>
            </a:r>
          </a:p>
          <a:p>
            <a:r>
              <a:rPr lang="en-US" sz="2400" dirty="0"/>
              <a:t>Two inventories will be available </a:t>
            </a:r>
          </a:p>
        </p:txBody>
      </p:sp>
    </p:spTree>
    <p:extLst>
      <p:ext uri="{BB962C8B-B14F-4D97-AF65-F5344CB8AC3E}">
        <p14:creationId xmlns:p14="http://schemas.microsoft.com/office/powerpoint/2010/main" val="596609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Spelling Sample Error Patterns: Grade 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Spelling word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Pet</a:t>
            </a:r>
          </a:p>
          <a:p>
            <a:r>
              <a:rPr lang="en-US" dirty="0"/>
              <a:t>Gum	</a:t>
            </a:r>
          </a:p>
          <a:p>
            <a:r>
              <a:rPr lang="en-US" dirty="0" err="1"/>
              <a:t>Sed</a:t>
            </a:r>
            <a:endParaRPr lang="en-US" dirty="0"/>
          </a:p>
          <a:p>
            <a:r>
              <a:rPr lang="en-US" dirty="0"/>
              <a:t>Gem</a:t>
            </a:r>
          </a:p>
          <a:p>
            <a:r>
              <a:rPr lang="en-US" dirty="0"/>
              <a:t>Fit	</a:t>
            </a:r>
          </a:p>
          <a:p>
            <a:r>
              <a:rPr lang="en-US" dirty="0" err="1"/>
              <a:t>Chid</a:t>
            </a:r>
            <a:endParaRPr lang="en-US" dirty="0"/>
          </a:p>
          <a:p>
            <a:r>
              <a:rPr lang="en-US" dirty="0" err="1"/>
              <a:t>Coch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Student’s spelling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Pat</a:t>
            </a:r>
          </a:p>
          <a:p>
            <a:r>
              <a:rPr lang="en-US" dirty="0" err="1"/>
              <a:t>Gom</a:t>
            </a:r>
            <a:endParaRPr lang="en-US" dirty="0"/>
          </a:p>
          <a:p>
            <a:r>
              <a:rPr lang="en-US" dirty="0"/>
              <a:t>Sled</a:t>
            </a:r>
          </a:p>
          <a:p>
            <a:r>
              <a:rPr lang="en-US" dirty="0"/>
              <a:t>Dream</a:t>
            </a:r>
          </a:p>
          <a:p>
            <a:r>
              <a:rPr lang="en-US" dirty="0"/>
              <a:t>Fright</a:t>
            </a:r>
          </a:p>
          <a:p>
            <a:r>
              <a:rPr lang="en-US" dirty="0"/>
              <a:t>Tries</a:t>
            </a:r>
          </a:p>
          <a:p>
            <a:r>
              <a:rPr lang="en-US" dirty="0"/>
              <a:t>Coach</a:t>
            </a:r>
          </a:p>
        </p:txBody>
      </p:sp>
    </p:spTree>
    <p:extLst>
      <p:ext uri="{BB962C8B-B14F-4D97-AF65-F5344CB8AC3E}">
        <p14:creationId xmlns:p14="http://schemas.microsoft.com/office/powerpoint/2010/main" val="1549873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08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Common Challenges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0436"/>
            <a:ext cx="8596668" cy="5090615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sz="3000" dirty="0"/>
              <a:t>Consonant blends</a:t>
            </a:r>
          </a:p>
          <a:p>
            <a:pPr lvl="1"/>
            <a:r>
              <a:rPr lang="en-US" sz="2200" dirty="0" err="1"/>
              <a:t>Jrem</a:t>
            </a:r>
            <a:r>
              <a:rPr lang="en-US" sz="2200" dirty="0"/>
              <a:t>; </a:t>
            </a:r>
            <a:r>
              <a:rPr lang="en-US" sz="2200" dirty="0" err="1"/>
              <a:t>jem</a:t>
            </a:r>
            <a:r>
              <a:rPr lang="en-US" sz="2200" dirty="0"/>
              <a:t>; gem (dream)</a:t>
            </a:r>
          </a:p>
          <a:p>
            <a:r>
              <a:rPr lang="en-US" sz="3000" dirty="0"/>
              <a:t>Short vowels</a:t>
            </a:r>
          </a:p>
          <a:p>
            <a:pPr lvl="1"/>
            <a:r>
              <a:rPr lang="en-US" sz="2200" dirty="0" err="1"/>
              <a:t>fn</a:t>
            </a:r>
            <a:r>
              <a:rPr lang="en-US" sz="2200" dirty="0"/>
              <a:t> (for FAN)</a:t>
            </a:r>
          </a:p>
          <a:p>
            <a:pPr lvl="1"/>
            <a:r>
              <a:rPr lang="en-US" sz="2200" dirty="0" err="1"/>
              <a:t>pd</a:t>
            </a:r>
            <a:r>
              <a:rPr lang="en-US" sz="2200" dirty="0"/>
              <a:t> (for PET)</a:t>
            </a:r>
          </a:p>
          <a:p>
            <a:r>
              <a:rPr lang="en-US" sz="3000" dirty="0"/>
              <a:t>Voicing confusion between similar sounds</a:t>
            </a:r>
          </a:p>
          <a:p>
            <a:pPr lvl="1"/>
            <a:r>
              <a:rPr lang="en-US" sz="2200" dirty="0"/>
              <a:t>b/p; g/c; d/t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27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Instruction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Elkonin</a:t>
            </a:r>
            <a:r>
              <a:rPr lang="en-US" dirty="0"/>
              <a:t> Boxes: (Sound Boxes)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fontScale="85000" lnSpcReduction="20000"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Arial" panose="020B0604020202020204" pitchFamily="34" charset="0"/>
              </a:rPr>
              <a:t>How to use </a:t>
            </a:r>
            <a:r>
              <a:rPr lang="en-US" altLang="en-US" sz="2000" b="1" dirty="0" err="1">
                <a:latin typeface="Arial" panose="020B0604020202020204" pitchFamily="34" charset="0"/>
              </a:rPr>
              <a:t>Elkonin</a:t>
            </a:r>
            <a:r>
              <a:rPr lang="en-US" altLang="en-US" sz="2000" b="1" dirty="0">
                <a:latin typeface="Arial" panose="020B0604020202020204" pitchFamily="34" charset="0"/>
              </a:rPr>
              <a:t> Boxes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latin typeface="Arial" panose="020B0604020202020204" pitchFamily="34" charset="0"/>
              </a:rPr>
              <a:t>Pronounce a target word slowly, stretching it out by sound.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altLang="en-US" sz="2000" dirty="0">
                <a:latin typeface="Arial" panose="020B0604020202020204" pitchFamily="34" charset="0"/>
              </a:rPr>
              <a:t>Ask the child to repeat the word.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altLang="en-US" sz="2000" dirty="0">
                <a:latin typeface="Arial" panose="020B0604020202020204" pitchFamily="34" charset="0"/>
              </a:rPr>
              <a:t>Draw "boxes" or squares on a piece of paper, chalkboard, or dry erase board with one box for each syllable or phoneme.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altLang="en-US" sz="2000" dirty="0">
                <a:latin typeface="Arial" panose="020B0604020202020204" pitchFamily="34" charset="0"/>
              </a:rPr>
              <a:t>Have the child count the number of phonemes in the word, not necessarily the number of letters. For example, </a:t>
            </a:r>
            <a:r>
              <a:rPr lang="en-US" altLang="en-US" sz="2000" i="1" dirty="0">
                <a:latin typeface="Arial" panose="020B0604020202020204" pitchFamily="34" charset="0"/>
              </a:rPr>
              <a:t>wish</a:t>
            </a:r>
            <a:r>
              <a:rPr lang="en-US" altLang="en-US" sz="2000" dirty="0">
                <a:latin typeface="Arial" panose="020B0604020202020204" pitchFamily="34" charset="0"/>
              </a:rPr>
              <a:t> has three phonemes and will use three boxes. /w/, /</a:t>
            </a:r>
            <a:r>
              <a:rPr lang="en-US" altLang="en-US" sz="2000" dirty="0" err="1">
                <a:latin typeface="Arial" panose="020B0604020202020204" pitchFamily="34" charset="0"/>
              </a:rPr>
              <a:t>i</a:t>
            </a:r>
            <a:r>
              <a:rPr lang="en-US" altLang="en-US" sz="2000" dirty="0">
                <a:latin typeface="Arial" panose="020B0604020202020204" pitchFamily="34" charset="0"/>
              </a:rPr>
              <a:t>/, /</a:t>
            </a:r>
            <a:r>
              <a:rPr lang="en-US" altLang="en-US" sz="2000" dirty="0" err="1">
                <a:latin typeface="Arial" panose="020B0604020202020204" pitchFamily="34" charset="0"/>
              </a:rPr>
              <a:t>sh</a:t>
            </a:r>
            <a:r>
              <a:rPr lang="en-US" altLang="en-US" sz="2000" dirty="0">
                <a:latin typeface="Arial" panose="020B0604020202020204" pitchFamily="34" charset="0"/>
              </a:rPr>
              <a:t>/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altLang="en-US" sz="2000" dirty="0">
                <a:latin typeface="Arial" panose="020B0604020202020204" pitchFamily="34" charset="0"/>
              </a:rPr>
              <a:t>Direct the child to slide one colored circle, </a:t>
            </a:r>
            <a:r>
              <a:rPr lang="en-US" altLang="en-US" sz="2000" dirty="0" err="1">
                <a:latin typeface="Arial" panose="020B0604020202020204" pitchFamily="34" charset="0"/>
              </a:rPr>
              <a:t>unifix</a:t>
            </a:r>
            <a:r>
              <a:rPr lang="en-US" altLang="en-US" sz="2000" dirty="0">
                <a:latin typeface="Arial" panose="020B0604020202020204" pitchFamily="34" charset="0"/>
              </a:rPr>
              <a:t> cube, or corresponding letter in each cell of the </a:t>
            </a:r>
            <a:r>
              <a:rPr lang="en-US" altLang="en-US" sz="2000" dirty="0" err="1">
                <a:latin typeface="Arial" panose="020B0604020202020204" pitchFamily="34" charset="0"/>
              </a:rPr>
              <a:t>Elkonin</a:t>
            </a:r>
            <a:r>
              <a:rPr lang="en-US" altLang="en-US" sz="2000" dirty="0">
                <a:latin typeface="Arial" panose="020B0604020202020204" pitchFamily="34" charset="0"/>
              </a:rPr>
              <a:t> box drawing as he/she repeats the word.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The example</a:t>
            </a:r>
            <a:r>
              <a:rPr lang="en-US" altLang="en-US" sz="2000" dirty="0">
                <a:latin typeface="Arial" panose="020B0604020202020204" pitchFamily="34" charset="0"/>
              </a:rPr>
              <a:t> (next slide) shows an </a:t>
            </a:r>
            <a:r>
              <a:rPr lang="en-US" altLang="en-US" sz="2000" dirty="0" err="1">
                <a:latin typeface="Arial" panose="020B0604020202020204" pitchFamily="34" charset="0"/>
              </a:rPr>
              <a:t>Elkonin</a:t>
            </a:r>
            <a:r>
              <a:rPr lang="en-US" altLang="en-US" sz="2000" dirty="0">
                <a:latin typeface="Arial" panose="020B0604020202020204" pitchFamily="34" charset="0"/>
              </a:rPr>
              <a:t> Box for the word "sheep," which consists of three phonemes (sounds): /</a:t>
            </a:r>
            <a:r>
              <a:rPr lang="en-US" altLang="en-US" sz="2000" dirty="0" err="1">
                <a:latin typeface="Arial" panose="020B0604020202020204" pitchFamily="34" charset="0"/>
              </a:rPr>
              <a:t>sh</a:t>
            </a:r>
            <a:r>
              <a:rPr lang="en-US" altLang="en-US" sz="2000" dirty="0">
                <a:latin typeface="Arial" panose="020B0604020202020204" pitchFamily="34" charset="0"/>
              </a:rPr>
              <a:t>/ /</a:t>
            </a:r>
            <a:r>
              <a:rPr lang="en-US" altLang="en-US" sz="2000" dirty="0" err="1">
                <a:latin typeface="Arial" panose="020B0604020202020204" pitchFamily="34" charset="0"/>
              </a:rPr>
              <a:t>ee</a:t>
            </a:r>
            <a:r>
              <a:rPr lang="en-US" altLang="en-US" sz="2000" dirty="0">
                <a:latin typeface="Arial" panose="020B0604020202020204" pitchFamily="34" charset="0"/>
              </a:rPr>
              <a:t>/ /p/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30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Four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Groups of 5 per center</a:t>
            </a:r>
          </a:p>
          <a:p>
            <a:r>
              <a:rPr lang="en-US" sz="3600" b="1" dirty="0"/>
              <a:t>3 minutes per center</a:t>
            </a:r>
          </a:p>
          <a:p>
            <a:r>
              <a:rPr lang="en-US" sz="3600" b="1" dirty="0"/>
              <a:t>Rotate clockwise</a:t>
            </a:r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8373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4415"/>
          </a:xfrm>
        </p:spPr>
        <p:txBody>
          <a:bodyPr/>
          <a:lstStyle/>
          <a:p>
            <a:pPr algn="ctr"/>
            <a:r>
              <a:rPr lang="en-US" dirty="0"/>
              <a:t>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9523"/>
            <a:ext cx="8596668" cy="5046785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i="1" dirty="0"/>
              <a:t>Center 1: </a:t>
            </a:r>
            <a:r>
              <a:rPr lang="en-US" sz="2400" b="1" i="1" dirty="0" err="1"/>
              <a:t>Elkonin</a:t>
            </a:r>
            <a:r>
              <a:rPr lang="en-US" sz="2400" b="1" i="1" dirty="0"/>
              <a:t> Boxes </a:t>
            </a:r>
            <a:r>
              <a:rPr lang="en-US" dirty="0"/>
              <a:t>(Blends for students in grade 1 and above)</a:t>
            </a:r>
          </a:p>
          <a:p>
            <a:r>
              <a:rPr lang="en-US" dirty="0"/>
              <a:t>DATA: PERFECT for students who did not segment</a:t>
            </a:r>
          </a:p>
          <a:p>
            <a:pPr lvl="1"/>
            <a:r>
              <a:rPr lang="en-US" dirty="0"/>
              <a:t>Pictures or spoken words: </a:t>
            </a:r>
            <a:r>
              <a:rPr lang="en-US" dirty="0" err="1"/>
              <a:t>tr</a:t>
            </a:r>
            <a:r>
              <a:rPr lang="en-US" dirty="0"/>
              <a:t>, </a:t>
            </a:r>
            <a:r>
              <a:rPr lang="en-US" dirty="0" err="1"/>
              <a:t>dr</a:t>
            </a:r>
            <a:r>
              <a:rPr lang="en-US" dirty="0"/>
              <a:t>, </a:t>
            </a:r>
            <a:r>
              <a:rPr lang="en-US" dirty="0" err="1"/>
              <a:t>cr</a:t>
            </a:r>
            <a:r>
              <a:rPr lang="en-US" dirty="0"/>
              <a:t>, </a:t>
            </a:r>
            <a:r>
              <a:rPr lang="en-US" dirty="0" err="1"/>
              <a:t>bl</a:t>
            </a:r>
            <a:r>
              <a:rPr lang="en-US" dirty="0"/>
              <a:t>,…</a:t>
            </a:r>
            <a:r>
              <a:rPr lang="en-US" dirty="0" err="1"/>
              <a:t>st</a:t>
            </a:r>
            <a:r>
              <a:rPr lang="en-US" dirty="0"/>
              <a:t>, …</a:t>
            </a:r>
            <a:r>
              <a:rPr lang="en-US" dirty="0" err="1"/>
              <a:t>nt</a:t>
            </a:r>
            <a:r>
              <a:rPr lang="en-US" dirty="0"/>
              <a:t>, </a:t>
            </a:r>
          </a:p>
          <a:p>
            <a:endParaRPr lang="en-US" sz="2400" b="1" i="1" dirty="0"/>
          </a:p>
          <a:p>
            <a:r>
              <a:rPr lang="en-US" sz="2400" b="1" i="1" dirty="0"/>
              <a:t>Center 2: Initial Sounds </a:t>
            </a:r>
            <a:r>
              <a:rPr lang="en-US" dirty="0"/>
              <a:t>(distinguish between d/t)</a:t>
            </a:r>
          </a:p>
          <a:p>
            <a:r>
              <a:rPr lang="en-US" dirty="0"/>
              <a:t>DATA: Supports students to hear the first sound in spoken words</a:t>
            </a:r>
          </a:p>
          <a:p>
            <a:pPr lvl="1"/>
            <a:r>
              <a:rPr lang="en-US" dirty="0"/>
              <a:t>Pictures  (PA 027 and pictures from PA 028) – part 3</a:t>
            </a:r>
          </a:p>
          <a:p>
            <a:endParaRPr lang="en-US" sz="2400" b="1" i="1" dirty="0"/>
          </a:p>
          <a:p>
            <a:r>
              <a:rPr lang="en-US" sz="2400" b="1" i="1" dirty="0"/>
              <a:t>Center 3: Final Sounds or Count Phonemes (2 players)</a:t>
            </a:r>
            <a:endParaRPr lang="en-US" dirty="0"/>
          </a:p>
          <a:p>
            <a:r>
              <a:rPr lang="en-US" dirty="0"/>
              <a:t>DATA: Supports students to hear the last sound in spoken words</a:t>
            </a:r>
          </a:p>
          <a:p>
            <a:pPr lvl="1"/>
            <a:r>
              <a:rPr lang="en-US" dirty="0"/>
              <a:t>PA 029 Go Fish – Part 3: Final sound (pictures) OR Counting phonemes</a:t>
            </a:r>
          </a:p>
          <a:p>
            <a:endParaRPr lang="en-US" sz="2400" b="1" i="1" dirty="0"/>
          </a:p>
          <a:p>
            <a:r>
              <a:rPr lang="en-US" sz="2400" b="1" i="1" dirty="0"/>
              <a:t>Center 4: Vowels (hearing the differences)</a:t>
            </a:r>
          </a:p>
          <a:p>
            <a:pPr lvl="1"/>
            <a:r>
              <a:rPr lang="en-US" dirty="0"/>
              <a:t>Short vowels (p050) part 5</a:t>
            </a:r>
          </a:p>
        </p:txBody>
      </p:sp>
    </p:spTree>
    <p:extLst>
      <p:ext uri="{BB962C8B-B14F-4D97-AF65-F5344CB8AC3E}">
        <p14:creationId xmlns:p14="http://schemas.microsoft.com/office/powerpoint/2010/main" val="3983148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5719"/>
            <a:ext cx="8596668" cy="4635643"/>
          </a:xfrm>
        </p:spPr>
        <p:txBody>
          <a:bodyPr>
            <a:noAutofit/>
          </a:bodyPr>
          <a:lstStyle/>
          <a:p>
            <a:r>
              <a:rPr lang="en-US" sz="2800" dirty="0"/>
              <a:t>Review terminology (3 sections)</a:t>
            </a:r>
          </a:p>
          <a:p>
            <a:pPr lvl="1"/>
            <a:r>
              <a:rPr lang="en-US" sz="2600" dirty="0"/>
              <a:t>Phonological Awareness</a:t>
            </a:r>
          </a:p>
          <a:p>
            <a:pPr lvl="1"/>
            <a:r>
              <a:rPr lang="en-US" sz="2600" dirty="0"/>
              <a:t>The Alphabet, Sight Words, and Phonics</a:t>
            </a:r>
          </a:p>
          <a:p>
            <a:pPr lvl="1"/>
            <a:r>
              <a:rPr lang="en-US" sz="2600" dirty="0"/>
              <a:t>Fluency </a:t>
            </a:r>
          </a:p>
          <a:p>
            <a:r>
              <a:rPr lang="en-US" sz="2800" dirty="0"/>
              <a:t>Understand common challenges</a:t>
            </a:r>
          </a:p>
          <a:p>
            <a:r>
              <a:rPr lang="en-US" sz="2800" dirty="0"/>
              <a:t>Learn two diagnostic assessments</a:t>
            </a:r>
          </a:p>
          <a:p>
            <a:r>
              <a:rPr lang="en-US" sz="2800" dirty="0"/>
              <a:t>Practice instructional strategies</a:t>
            </a:r>
          </a:p>
          <a:p>
            <a:r>
              <a:rPr lang="en-US" sz="2800" dirty="0"/>
              <a:t>Review activities for home practice </a:t>
            </a:r>
          </a:p>
          <a:p>
            <a:endParaRPr lang="en-US" sz="2600" dirty="0"/>
          </a:p>
          <a:p>
            <a:endParaRPr lang="en-US" sz="2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59635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Practice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sound </a:t>
            </a:r>
          </a:p>
          <a:p>
            <a:r>
              <a:rPr lang="en-US" dirty="0"/>
              <a:t>Rhyming</a:t>
            </a:r>
          </a:p>
          <a:p>
            <a:endParaRPr lang="en-US" dirty="0"/>
          </a:p>
          <a:p>
            <a:r>
              <a:rPr lang="en-US" dirty="0"/>
              <a:t>Home Practice: Any activity that you have practiced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12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???Questions about Phonemes???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Which activity will you try?</a:t>
            </a:r>
          </a:p>
        </p:txBody>
      </p:sp>
    </p:spTree>
    <p:extLst>
      <p:ext uri="{BB962C8B-B14F-4D97-AF65-F5344CB8AC3E}">
        <p14:creationId xmlns:p14="http://schemas.microsoft.com/office/powerpoint/2010/main" val="1334471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Letter Names, Sounds, and Word Reading Measures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03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Curriculum-Based Measurements Assess: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72223"/>
          </a:xfrm>
        </p:spPr>
        <p:txBody>
          <a:bodyPr/>
          <a:lstStyle/>
          <a:p>
            <a:r>
              <a:rPr lang="en-US" sz="2000" b="1" dirty="0"/>
              <a:t>Phonological Skills</a:t>
            </a:r>
          </a:p>
          <a:p>
            <a:pPr lvl="1"/>
            <a:r>
              <a:rPr lang="en-US" sz="2000" dirty="0"/>
              <a:t>Phoneme Segmentation</a:t>
            </a:r>
          </a:p>
          <a:p>
            <a:r>
              <a:rPr lang="en-US" sz="3200" b="1" i="1" dirty="0"/>
              <a:t>Alphabetic Principle/Phonics</a:t>
            </a:r>
          </a:p>
          <a:p>
            <a:pPr lvl="1"/>
            <a:r>
              <a:rPr lang="en-US" sz="3200" b="1" i="1" dirty="0"/>
              <a:t>Letter Names</a:t>
            </a:r>
          </a:p>
          <a:p>
            <a:pPr lvl="1"/>
            <a:r>
              <a:rPr lang="en-US" sz="3200" b="1" i="1" dirty="0"/>
              <a:t>Letter Sounds</a:t>
            </a:r>
          </a:p>
          <a:p>
            <a:pPr lvl="1"/>
            <a:r>
              <a:rPr lang="en-US" sz="3200" b="1" i="1" dirty="0"/>
              <a:t>Word Reading</a:t>
            </a:r>
          </a:p>
          <a:p>
            <a:r>
              <a:rPr lang="en-US" sz="2000" b="1" dirty="0"/>
              <a:t>Fluency</a:t>
            </a:r>
          </a:p>
          <a:p>
            <a:pPr lvl="1"/>
            <a:r>
              <a:rPr lang="en-US" sz="2000" dirty="0"/>
              <a:t>Passage Reading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60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Impact of Early Reading Skills on Comprehension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Comprehension is the goal – what gets in the way?</a:t>
            </a:r>
          </a:p>
          <a:p>
            <a:endParaRPr lang="en-US" sz="3200" dirty="0"/>
          </a:p>
          <a:p>
            <a:r>
              <a:rPr lang="en-US" sz="4300" b="1" i="1" dirty="0"/>
              <a:t>Profile 1: </a:t>
            </a:r>
            <a:r>
              <a:rPr lang="en-US" sz="4300" b="1" i="1" dirty="0">
                <a:solidFill>
                  <a:srgbClr val="FF0000"/>
                </a:solidFill>
              </a:rPr>
              <a:t>Word reading </a:t>
            </a:r>
            <a:r>
              <a:rPr lang="en-US" sz="4300" b="1" i="1" dirty="0"/>
              <a:t>skills not at grade level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Profile 2: </a:t>
            </a:r>
            <a:r>
              <a:rPr lang="en-US" sz="3200" b="1" dirty="0">
                <a:solidFill>
                  <a:srgbClr val="FF0000"/>
                </a:solidFill>
              </a:rPr>
              <a:t>Word reading </a:t>
            </a:r>
            <a:r>
              <a:rPr lang="en-US" sz="3200" dirty="0"/>
              <a:t>skills strong, but </a:t>
            </a:r>
            <a:r>
              <a:rPr lang="en-US" sz="3200" b="1" dirty="0">
                <a:solidFill>
                  <a:srgbClr val="FF0000"/>
                </a:solidFill>
              </a:rPr>
              <a:t>fluency</a:t>
            </a:r>
            <a:r>
              <a:rPr lang="en-US" sz="3200" dirty="0"/>
              <a:t> not at grade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86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Letter Names and Letter Sounds</a:t>
            </a:r>
            <a:br>
              <a:rPr lang="en-US" dirty="0"/>
            </a:br>
            <a:r>
              <a:rPr lang="en-US" dirty="0"/>
              <a:t>(Grades K and 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0211"/>
          </a:xfrm>
        </p:spPr>
        <p:txBody>
          <a:bodyPr>
            <a:normAutofit fontScale="92500"/>
          </a:bodyPr>
          <a:lstStyle/>
          <a:p>
            <a:r>
              <a:rPr lang="en-US" sz="5100" dirty="0"/>
              <a:t>What is it?</a:t>
            </a:r>
          </a:p>
          <a:p>
            <a:pPr lvl="1"/>
            <a:r>
              <a:rPr lang="en-US" sz="4400" dirty="0"/>
              <a:t>Ability to name letters</a:t>
            </a:r>
          </a:p>
          <a:p>
            <a:pPr lvl="1"/>
            <a:r>
              <a:rPr lang="en-US" sz="4400" dirty="0"/>
              <a:t>Ability to provide letter sounds</a:t>
            </a:r>
          </a:p>
          <a:p>
            <a:r>
              <a:rPr lang="en-US" sz="5100" dirty="0"/>
              <a:t>Why is it important?</a:t>
            </a:r>
          </a:p>
          <a:p>
            <a:pPr lvl="1"/>
            <a:r>
              <a:rPr lang="en-US" sz="4400" dirty="0"/>
              <a:t>Spelling and reading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87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to Inform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Letter Names</a:t>
            </a:r>
          </a:p>
          <a:p>
            <a:pPr lvl="1"/>
            <a:r>
              <a:rPr lang="en-US" dirty="0"/>
              <a:t>Student does not know the letter names - upper and lower case</a:t>
            </a:r>
          </a:p>
          <a:p>
            <a:pPr lvl="1"/>
            <a:endParaRPr lang="en-US" dirty="0"/>
          </a:p>
          <a:p>
            <a:r>
              <a:rPr lang="en-US" dirty="0"/>
              <a:t>Letter Sounds</a:t>
            </a:r>
          </a:p>
          <a:p>
            <a:pPr lvl="1"/>
            <a:r>
              <a:rPr lang="en-US" dirty="0"/>
              <a:t>Student does not know the letter sound that corresponds with the letter name</a:t>
            </a:r>
          </a:p>
        </p:txBody>
      </p:sp>
    </p:spTree>
    <p:extLst>
      <p:ext uri="{BB962C8B-B14F-4D97-AF65-F5344CB8AC3E}">
        <p14:creationId xmlns:p14="http://schemas.microsoft.com/office/powerpoint/2010/main" val="2620400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Instruction: </a:t>
            </a:r>
            <a:br>
              <a:rPr lang="en-US" dirty="0"/>
            </a:br>
            <a:r>
              <a:rPr lang="en-US" dirty="0"/>
              <a:t>LETTER Names and LETTER Sounds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14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5769"/>
          </a:xfrm>
        </p:spPr>
        <p:txBody>
          <a:bodyPr/>
          <a:lstStyle/>
          <a:p>
            <a:pPr algn="ctr"/>
            <a:r>
              <a:rPr lang="en-US" dirty="0"/>
              <a:t>Letter Sounds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1" y="1635368"/>
            <a:ext cx="9302261" cy="5169893"/>
          </a:xfrm>
        </p:spPr>
      </p:pic>
    </p:spTree>
    <p:extLst>
      <p:ext uri="{BB962C8B-B14F-4D97-AF65-F5344CB8AC3E}">
        <p14:creationId xmlns:p14="http://schemas.microsoft.com/office/powerpoint/2010/main" val="264714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4415"/>
          </a:xfrm>
        </p:spPr>
        <p:txBody>
          <a:bodyPr/>
          <a:lstStyle/>
          <a:p>
            <a:pPr algn="ctr"/>
            <a:r>
              <a:rPr lang="en-US" dirty="0"/>
              <a:t>CENTERS: ADD LETTERS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9523"/>
            <a:ext cx="8596668" cy="5046785"/>
          </a:xfrm>
        </p:spPr>
        <p:txBody>
          <a:bodyPr>
            <a:normAutofit/>
          </a:bodyPr>
          <a:lstStyle/>
          <a:p>
            <a:r>
              <a:rPr lang="en-US" sz="2400" b="1" i="1" dirty="0"/>
              <a:t>Center 1: </a:t>
            </a:r>
            <a:r>
              <a:rPr lang="en-US" sz="2400" b="1" i="1" dirty="0" err="1"/>
              <a:t>Elkonin</a:t>
            </a:r>
            <a:r>
              <a:rPr lang="en-US" sz="2400" b="1" i="1" dirty="0"/>
              <a:t> Boxes </a:t>
            </a:r>
          </a:p>
          <a:p>
            <a:pPr lvl="1"/>
            <a:r>
              <a:rPr lang="en-US" sz="2400" b="1" i="1" dirty="0"/>
              <a:t>Letter tiles</a:t>
            </a:r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endParaRPr lang="en-US" sz="2400" b="1" i="1" dirty="0"/>
          </a:p>
          <a:p>
            <a:r>
              <a:rPr lang="en-US" sz="2400" b="1" i="1" dirty="0"/>
              <a:t>Center 4: Vowels (hearing the differences)</a:t>
            </a:r>
          </a:p>
          <a:p>
            <a:pPr lvl="1"/>
            <a:r>
              <a:rPr lang="en-US" sz="2400" b="1" i="1" dirty="0"/>
              <a:t>Letter tiles</a:t>
            </a:r>
          </a:p>
        </p:txBody>
      </p:sp>
    </p:spTree>
    <p:extLst>
      <p:ext uri="{BB962C8B-B14F-4D97-AF65-F5344CB8AC3E}">
        <p14:creationId xmlns:p14="http://schemas.microsoft.com/office/powerpoint/2010/main" val="384021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9331"/>
            <a:ext cx="8596668" cy="4362031"/>
          </a:xfrm>
        </p:spPr>
        <p:txBody>
          <a:bodyPr>
            <a:noAutofit/>
          </a:bodyPr>
          <a:lstStyle/>
          <a:p>
            <a:r>
              <a:rPr lang="en-US" sz="2800" dirty="0"/>
              <a:t>After each segment, we will pause for questions/comments</a:t>
            </a:r>
          </a:p>
          <a:p>
            <a:endParaRPr lang="en-US" sz="2800" dirty="0"/>
          </a:p>
          <a:p>
            <a:r>
              <a:rPr lang="en-US" sz="2800" dirty="0"/>
              <a:t>I will be available after the session for specific questions</a:t>
            </a:r>
          </a:p>
          <a:p>
            <a:endParaRPr lang="en-US" sz="2800" dirty="0"/>
          </a:p>
          <a:p>
            <a:r>
              <a:rPr lang="en-US" sz="2800" dirty="0"/>
              <a:t>Resources and this PowerPoint will be posted (TBD)</a:t>
            </a:r>
          </a:p>
        </p:txBody>
      </p:sp>
    </p:spTree>
    <p:extLst>
      <p:ext uri="{BB962C8B-B14F-4D97-AF65-F5344CB8AC3E}">
        <p14:creationId xmlns:p14="http://schemas.microsoft.com/office/powerpoint/2010/main" val="1681887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Practice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Letter matching – upper and lower case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http://www.readingrockets.org/strategies/alphabet_matching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65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Word Reading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57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Word Reading Fluency</a:t>
            </a:r>
            <a:br>
              <a:rPr lang="en-US" dirty="0"/>
            </a:br>
            <a:r>
              <a:rPr lang="en-US" dirty="0"/>
              <a:t>(Grades K - 3)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0211"/>
          </a:xfrm>
        </p:spPr>
        <p:txBody>
          <a:bodyPr>
            <a:normAutofit fontScale="85000" lnSpcReduction="10000"/>
          </a:bodyPr>
          <a:lstStyle/>
          <a:p>
            <a:r>
              <a:rPr lang="en-US" sz="5100" dirty="0"/>
              <a:t>What is it?</a:t>
            </a:r>
          </a:p>
          <a:p>
            <a:pPr lvl="1"/>
            <a:r>
              <a:rPr lang="en-US" sz="4400" dirty="0"/>
              <a:t>Ability to read words accurately</a:t>
            </a:r>
          </a:p>
          <a:p>
            <a:pPr lvl="1"/>
            <a:r>
              <a:rPr lang="en-US" sz="4400" dirty="0"/>
              <a:t>Ability to read words automatically</a:t>
            </a:r>
          </a:p>
          <a:p>
            <a:r>
              <a:rPr lang="en-US" sz="5100" dirty="0"/>
              <a:t>Why is it important?</a:t>
            </a:r>
          </a:p>
          <a:p>
            <a:pPr lvl="1"/>
            <a:r>
              <a:rPr lang="en-US" sz="4400" dirty="0"/>
              <a:t>Support reading fluency and comprehension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44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you do when a child cannot read the words?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Diagnostic Assessments to Inform Instruction</a:t>
            </a:r>
          </a:p>
        </p:txBody>
      </p:sp>
    </p:spTree>
    <p:extLst>
      <p:ext uri="{BB962C8B-B14F-4D97-AF65-F5344CB8AC3E}">
        <p14:creationId xmlns:p14="http://schemas.microsoft.com/office/powerpoint/2010/main" val="1288979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Decoding and Spelling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Phonics Screener</a:t>
            </a:r>
          </a:p>
          <a:p>
            <a:r>
              <a:rPr lang="en-US" dirty="0"/>
              <a:t>Spelling Inventory</a:t>
            </a:r>
          </a:p>
        </p:txBody>
      </p:sp>
    </p:spTree>
    <p:extLst>
      <p:ext uri="{BB962C8B-B14F-4D97-AF65-F5344CB8AC3E}">
        <p14:creationId xmlns:p14="http://schemas.microsoft.com/office/powerpoint/2010/main" val="2897713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874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/>
              <a:t>What phonics features are being assessed?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43" y="1066801"/>
            <a:ext cx="8229600" cy="60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57388"/>
            <a:ext cx="8229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43" y="2547782"/>
            <a:ext cx="8458200" cy="57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74" y="3984171"/>
            <a:ext cx="919212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875" y="4864258"/>
            <a:ext cx="847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Task 7 </a:t>
            </a:r>
            <a:r>
              <a:rPr lang="en-US" sz="2800" b="1" dirty="0"/>
              <a:t>spoil join  joy royal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5874" y="559632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Task 7 </a:t>
            </a:r>
            <a:r>
              <a:rPr lang="en-US" sz="2800" b="1" dirty="0"/>
              <a:t>foam roast flea creak</a:t>
            </a:r>
          </a:p>
        </p:txBody>
      </p:sp>
    </p:spTree>
    <p:extLst>
      <p:ext uri="{BB962C8B-B14F-4D97-AF65-F5344CB8AC3E}">
        <p14:creationId xmlns:p14="http://schemas.microsoft.com/office/powerpoint/2010/main" val="108907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862"/>
            <a:ext cx="9144000" cy="685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928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87"/>
            <a:ext cx="9143999" cy="685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705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88" y="-1"/>
            <a:ext cx="9144212" cy="685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809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Word Recognition Skills:</a:t>
            </a:r>
            <a:br>
              <a:rPr lang="en-US" dirty="0"/>
            </a:br>
            <a:r>
              <a:rPr lang="en-US" dirty="0"/>
              <a:t>Instructional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58324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Phonics skills – following the Common Core State Standards</a:t>
            </a:r>
          </a:p>
          <a:p>
            <a:r>
              <a:rPr lang="en-US" sz="3000" dirty="0"/>
              <a:t>Determine skills according to grade</a:t>
            </a:r>
          </a:p>
          <a:p>
            <a:pPr lvl="1"/>
            <a:r>
              <a:rPr lang="en-US" sz="2000" dirty="0"/>
              <a:t>Kindergarten: Letters, letter sounds, high-frequency words at grade level</a:t>
            </a:r>
          </a:p>
          <a:p>
            <a:pPr lvl="1"/>
            <a:r>
              <a:rPr lang="en-US" sz="2000" dirty="0"/>
              <a:t>Grade 1: </a:t>
            </a:r>
            <a:r>
              <a:rPr lang="en-US" sz="2000" b="1" dirty="0"/>
              <a:t>Short vowel words, consonant blends, consonant digraphs, silent-e words</a:t>
            </a:r>
          </a:p>
          <a:p>
            <a:pPr lvl="1"/>
            <a:r>
              <a:rPr lang="en-US" sz="2000" dirty="0"/>
              <a:t>Grade 2: Vowel teams and diphthongs, r-controlled vowels, multisyllabic words</a:t>
            </a:r>
          </a:p>
          <a:p>
            <a:pPr lvl="1"/>
            <a:r>
              <a:rPr lang="en-US" sz="2000" dirty="0"/>
              <a:t>Grade 3 and beyond: Prefixes/suffixes; </a:t>
            </a:r>
            <a:r>
              <a:rPr lang="en-US" sz="2000" b="1" dirty="0">
                <a:solidFill>
                  <a:schemeClr val="tx1"/>
                </a:solidFill>
              </a:rPr>
              <a:t>syllable patterns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4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Skilled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3631"/>
            <a:ext cx="8596668" cy="4247731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i="1" dirty="0"/>
              <a:t>Word Recognition (foundational reading skills)</a:t>
            </a:r>
          </a:p>
          <a:p>
            <a:pPr lvl="1"/>
            <a:r>
              <a:rPr lang="en-US" sz="2600" i="1" dirty="0"/>
              <a:t>Phonological awareness</a:t>
            </a:r>
          </a:p>
          <a:p>
            <a:pPr lvl="1"/>
            <a:r>
              <a:rPr lang="en-US" sz="2600" i="1" dirty="0"/>
              <a:t>Decoding/Encoding</a:t>
            </a:r>
          </a:p>
          <a:p>
            <a:pPr lvl="1"/>
            <a:r>
              <a:rPr lang="en-US" sz="2600" i="1" dirty="0"/>
              <a:t>Sight Word/High Frequency Words</a:t>
            </a:r>
          </a:p>
          <a:p>
            <a:pPr lvl="1"/>
            <a:r>
              <a:rPr lang="en-US" sz="2600" i="1" dirty="0"/>
              <a:t>Fluency</a:t>
            </a:r>
          </a:p>
          <a:p>
            <a:r>
              <a:rPr lang="en-US" b="1" dirty="0"/>
              <a:t>Language comprehension</a:t>
            </a:r>
          </a:p>
          <a:p>
            <a:pPr lvl="1"/>
            <a:r>
              <a:rPr lang="en-US" dirty="0"/>
              <a:t>Background knowledge</a:t>
            </a:r>
          </a:p>
          <a:p>
            <a:pPr lvl="1"/>
            <a:r>
              <a:rPr lang="en-US" dirty="0"/>
              <a:t>Vocabulary</a:t>
            </a:r>
          </a:p>
          <a:p>
            <a:pPr lvl="1"/>
            <a:r>
              <a:rPr lang="en-US" dirty="0"/>
              <a:t>Genre</a:t>
            </a:r>
          </a:p>
          <a:p>
            <a:pPr lvl="1"/>
            <a:r>
              <a:rPr lang="en-US" dirty="0"/>
              <a:t>Structure</a:t>
            </a:r>
          </a:p>
          <a:p>
            <a:pPr lvl="1"/>
            <a:r>
              <a:rPr lang="en-US" dirty="0"/>
              <a:t>Strategic reading</a:t>
            </a:r>
          </a:p>
        </p:txBody>
      </p:sp>
    </p:spTree>
    <p:extLst>
      <p:ext uri="{BB962C8B-B14F-4D97-AF65-F5344CB8AC3E}">
        <p14:creationId xmlns:p14="http://schemas.microsoft.com/office/powerpoint/2010/main" val="1986779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Word Reading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Instruction</a:t>
            </a:r>
          </a:p>
        </p:txBody>
      </p:sp>
    </p:spTree>
    <p:extLst>
      <p:ext uri="{BB962C8B-B14F-4D97-AF65-F5344CB8AC3E}">
        <p14:creationId xmlns:p14="http://schemas.microsoft.com/office/powerpoint/2010/main" val="32559780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Experience Approach (LEA)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Dictates a Story</a:t>
            </a:r>
          </a:p>
          <a:p>
            <a:r>
              <a:rPr lang="en-US" dirty="0"/>
              <a:t>Teacher Scribes the Story</a:t>
            </a:r>
          </a:p>
          <a:p>
            <a:r>
              <a:rPr lang="en-US" dirty="0"/>
              <a:t>Teacher Reads the Story Aloud</a:t>
            </a:r>
          </a:p>
          <a:p>
            <a:r>
              <a:rPr lang="en-US" dirty="0"/>
              <a:t>Student Rereads for Practice</a:t>
            </a:r>
          </a:p>
          <a:p>
            <a:r>
              <a:rPr lang="en-US" dirty="0"/>
              <a:t>Story becomes an Anchor for Word Work </a:t>
            </a:r>
          </a:p>
          <a:p>
            <a:r>
              <a:rPr lang="en-US" dirty="0"/>
              <a:t>Continue to Build the Story and Add Sentences</a:t>
            </a:r>
          </a:p>
        </p:txBody>
      </p:sp>
    </p:spTree>
    <p:extLst>
      <p:ext uri="{BB962C8B-B14F-4D97-AF65-F5344CB8AC3E}">
        <p14:creationId xmlns:p14="http://schemas.microsoft.com/office/powerpoint/2010/main" val="42819628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https://www.youtube.com/watch?v=Xa4--M9F7Kg</a:t>
            </a:r>
            <a:endParaRPr lang="en-US" dirty="0"/>
          </a:p>
          <a:p>
            <a:endParaRPr lang="en-US" dirty="0"/>
          </a:p>
          <a:p>
            <a:r>
              <a:rPr lang="en-US" dirty="0"/>
              <a:t>Try one as a group:</a:t>
            </a:r>
          </a:p>
          <a:p>
            <a:pPr lvl="1"/>
            <a:r>
              <a:rPr lang="en-US" dirty="0"/>
              <a:t>Select one person as the teacher</a:t>
            </a:r>
          </a:p>
          <a:p>
            <a:pPr lvl="1"/>
            <a:r>
              <a:rPr lang="en-US" dirty="0"/>
              <a:t>Start a story about something you all have in common</a:t>
            </a:r>
          </a:p>
          <a:p>
            <a:pPr lvl="1"/>
            <a:r>
              <a:rPr lang="en-US" dirty="0"/>
              <a:t>The teacher scribes the story as everyone contributes</a:t>
            </a:r>
          </a:p>
          <a:p>
            <a:pPr lvl="1"/>
            <a:r>
              <a:rPr lang="en-US" dirty="0"/>
              <a:t>Write at least 6 sentences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93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Words Found in Approximately </a:t>
            </a:r>
            <a:br>
              <a:rPr lang="en-US" dirty="0"/>
            </a:br>
            <a:r>
              <a:rPr lang="en-US" dirty="0"/>
              <a:t>50% of Text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19" y="1714500"/>
            <a:ext cx="679068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0418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 and Word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Parentheses around all words with 2 syllables (read and record in notebook)</a:t>
            </a:r>
          </a:p>
          <a:p>
            <a:r>
              <a:rPr lang="en-US" dirty="0"/>
              <a:t>Underline words with short vowels (read and record in notebook)</a:t>
            </a:r>
          </a:p>
          <a:p>
            <a:r>
              <a:rPr lang="en-US" dirty="0"/>
              <a:t>Circle words with consonant blends</a:t>
            </a:r>
          </a:p>
          <a:p>
            <a:r>
              <a:rPr lang="en-US" dirty="0"/>
              <a:t>Bracket High-Frequency words (see Zeno list):</a:t>
            </a:r>
          </a:p>
          <a:p>
            <a:pPr lvl="1"/>
            <a:r>
              <a:rPr lang="en-US" dirty="0"/>
              <a:t>AND</a:t>
            </a:r>
          </a:p>
          <a:p>
            <a:pPr lvl="1"/>
            <a:r>
              <a:rPr lang="en-US" dirty="0"/>
              <a:t>THE</a:t>
            </a:r>
          </a:p>
          <a:p>
            <a:pPr lvl="1"/>
            <a:r>
              <a:rPr lang="en-US" dirty="0"/>
              <a:t>Other high-frequency words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044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Word Study Notebook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5300" y="2645767"/>
            <a:ext cx="3881438" cy="2911078"/>
          </a:xfrm>
        </p:spPr>
      </p:pic>
    </p:spTree>
    <p:extLst>
      <p:ext uri="{BB962C8B-B14F-4D97-AF65-F5344CB8AC3E}">
        <p14:creationId xmlns:p14="http://schemas.microsoft.com/office/powerpoint/2010/main" val="34697892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Word Study Notebooks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Columns for word patterns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grader:</a:t>
            </a:r>
          </a:p>
          <a:p>
            <a:pPr lvl="1"/>
            <a:r>
              <a:rPr lang="en-US" dirty="0"/>
              <a:t>Short Vowels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Blends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Digraphs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158009"/>
              </p:ext>
            </p:extLst>
          </p:nvPr>
        </p:nvGraphicFramePr>
        <p:xfrm>
          <a:off x="3947745" y="2572628"/>
          <a:ext cx="532625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251">
                  <a:extLst>
                    <a:ext uri="{9D8B030D-6E8A-4147-A177-3AD203B41FA5}">
                      <a16:colId xmlns:a16="http://schemas.microsoft.com/office/drawing/2014/main" val="1718346674"/>
                    </a:ext>
                  </a:extLst>
                </a:gridCol>
                <a:gridCol w="1065251">
                  <a:extLst>
                    <a:ext uri="{9D8B030D-6E8A-4147-A177-3AD203B41FA5}">
                      <a16:colId xmlns:a16="http://schemas.microsoft.com/office/drawing/2014/main" val="1576766147"/>
                    </a:ext>
                  </a:extLst>
                </a:gridCol>
                <a:gridCol w="1065251">
                  <a:extLst>
                    <a:ext uri="{9D8B030D-6E8A-4147-A177-3AD203B41FA5}">
                      <a16:colId xmlns:a16="http://schemas.microsoft.com/office/drawing/2014/main" val="1520311472"/>
                    </a:ext>
                  </a:extLst>
                </a:gridCol>
                <a:gridCol w="1065251">
                  <a:extLst>
                    <a:ext uri="{9D8B030D-6E8A-4147-A177-3AD203B41FA5}">
                      <a16:colId xmlns:a16="http://schemas.microsoft.com/office/drawing/2014/main" val="3629227090"/>
                    </a:ext>
                  </a:extLst>
                </a:gridCol>
                <a:gridCol w="1065251">
                  <a:extLst>
                    <a:ext uri="{9D8B030D-6E8A-4147-A177-3AD203B41FA5}">
                      <a16:colId xmlns:a16="http://schemas.microsoft.com/office/drawing/2014/main" val="87413282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Short</a:t>
                      </a:r>
                      <a:r>
                        <a:rPr lang="en-US" baseline="0" dirty="0"/>
                        <a:t>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</a:t>
                      </a:r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09276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34258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46471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281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176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048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Instruction: High-Frequency Words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39618649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5820"/>
          </a:xfrm>
        </p:spPr>
        <p:txBody>
          <a:bodyPr/>
          <a:lstStyle/>
          <a:p>
            <a:pPr algn="ctr"/>
            <a:r>
              <a:rPr lang="en-US" dirty="0"/>
              <a:t>High-Frequency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1069"/>
            <a:ext cx="8596668" cy="5046785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Create Word Rings: 10 words on a ring or in envelope</a:t>
            </a:r>
          </a:p>
          <a:p>
            <a:pPr lvl="2"/>
            <a:r>
              <a:rPr lang="en-US" sz="2000" dirty="0"/>
              <a:t>3 new words</a:t>
            </a:r>
          </a:p>
          <a:p>
            <a:pPr lvl="2"/>
            <a:r>
              <a:rPr lang="en-US" sz="2000" dirty="0"/>
              <a:t>4 words still learning</a:t>
            </a:r>
          </a:p>
          <a:p>
            <a:pPr lvl="2"/>
            <a:r>
              <a:rPr lang="en-US" sz="2000" dirty="0"/>
              <a:t>3 known words </a:t>
            </a:r>
          </a:p>
          <a:p>
            <a:pPr lvl="1"/>
            <a:r>
              <a:rPr lang="en-US" sz="2000" dirty="0"/>
              <a:t>Read it, spell it, say it</a:t>
            </a:r>
          </a:p>
          <a:p>
            <a:pPr lvl="1"/>
            <a:r>
              <a:rPr lang="en-US" sz="2000" dirty="0"/>
              <a:t>Write a sentence using the word</a:t>
            </a:r>
          </a:p>
          <a:p>
            <a:pPr lvl="1"/>
            <a:r>
              <a:rPr lang="en-US" sz="2000" dirty="0"/>
              <a:t>Include words in a Word Study Notebook</a:t>
            </a:r>
          </a:p>
          <a:p>
            <a:endParaRPr lang="en-US" sz="2200" dirty="0"/>
          </a:p>
          <a:p>
            <a:r>
              <a:rPr lang="en-US" sz="2200" dirty="0"/>
              <a:t>Word Search</a:t>
            </a:r>
          </a:p>
          <a:p>
            <a:pPr lvl="1"/>
            <a:r>
              <a:rPr lang="en-US" sz="2000" dirty="0"/>
              <a:t>A-Z readers</a:t>
            </a:r>
          </a:p>
        </p:txBody>
      </p:sp>
    </p:spTree>
    <p:extLst>
      <p:ext uri="{BB962C8B-B14F-4D97-AF65-F5344CB8AC3E}">
        <p14:creationId xmlns:p14="http://schemas.microsoft.com/office/powerpoint/2010/main" val="3141625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Using A-Z Readers for Word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 Search based on Patterns</a:t>
            </a:r>
          </a:p>
          <a:p>
            <a:r>
              <a:rPr lang="en-US" dirty="0"/>
              <a:t>Organizing the Information in Word Study Notebooks</a:t>
            </a:r>
          </a:p>
          <a:p>
            <a:endParaRPr lang="en-US" dirty="0"/>
          </a:p>
          <a:p>
            <a:r>
              <a:rPr lang="en-US" dirty="0"/>
              <a:t>Grade 2 student</a:t>
            </a:r>
          </a:p>
          <a:p>
            <a:pPr lvl="1"/>
            <a:r>
              <a:rPr lang="en-US" dirty="0"/>
              <a:t>What phonics skills does she need to work on?</a:t>
            </a:r>
          </a:p>
          <a:p>
            <a:endParaRPr lang="en-US" dirty="0"/>
          </a:p>
          <a:p>
            <a:r>
              <a:rPr lang="en-US" dirty="0"/>
              <a:t>Grade 7 student</a:t>
            </a:r>
          </a:p>
          <a:p>
            <a:pPr lvl="1"/>
            <a:r>
              <a:rPr lang="en-US" dirty="0"/>
              <a:t>What phonics skills does she need to work on?</a:t>
            </a:r>
          </a:p>
        </p:txBody>
      </p:sp>
    </p:spTree>
    <p:extLst>
      <p:ext uri="{BB962C8B-B14F-4D97-AF65-F5344CB8AC3E}">
        <p14:creationId xmlns:p14="http://schemas.microsoft.com/office/powerpoint/2010/main" val="375310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Purpose of Curriculum Based Measurements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634" y="1665027"/>
            <a:ext cx="8596668" cy="4982266"/>
          </a:xfrm>
        </p:spPr>
        <p:txBody>
          <a:bodyPr>
            <a:noAutofit/>
          </a:bodyPr>
          <a:lstStyle/>
          <a:p>
            <a:r>
              <a:rPr lang="en-US" sz="2800" dirty="0"/>
              <a:t>Identifies and monitors students who might be at-risk</a:t>
            </a:r>
          </a:p>
          <a:p>
            <a:endParaRPr lang="en-US" sz="2800" dirty="0"/>
          </a:p>
          <a:p>
            <a:r>
              <a:rPr lang="en-US" sz="2800" dirty="0"/>
              <a:t>Quick and easy one-minute assessments</a:t>
            </a:r>
          </a:p>
          <a:p>
            <a:pPr lvl="1"/>
            <a:r>
              <a:rPr lang="en-US" sz="2400" dirty="0"/>
              <a:t>Early reading skills </a:t>
            </a:r>
          </a:p>
          <a:p>
            <a:pPr lvl="1"/>
            <a:r>
              <a:rPr lang="en-US" sz="2400" dirty="0"/>
              <a:t>Word recognition </a:t>
            </a:r>
          </a:p>
          <a:p>
            <a:pPr lvl="1"/>
            <a:r>
              <a:rPr lang="en-US" sz="2400" dirty="0"/>
              <a:t>Fluency</a:t>
            </a:r>
          </a:p>
        </p:txBody>
      </p:sp>
    </p:spTree>
    <p:extLst>
      <p:ext uri="{BB962C8B-B14F-4D97-AF65-F5344CB8AC3E}">
        <p14:creationId xmlns:p14="http://schemas.microsoft.com/office/powerpoint/2010/main" val="4318183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Practice – High Frequency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 Rings or Envelopes</a:t>
            </a:r>
          </a:p>
          <a:p>
            <a:endParaRPr lang="en-US" dirty="0"/>
          </a:p>
          <a:p>
            <a:r>
              <a:rPr lang="en-US" dirty="0"/>
              <a:t>Word Search</a:t>
            </a:r>
          </a:p>
          <a:p>
            <a:endParaRPr lang="en-US" dirty="0"/>
          </a:p>
          <a:p>
            <a:r>
              <a:rPr lang="en-US" dirty="0"/>
              <a:t>Continue to add to notebook</a:t>
            </a:r>
          </a:p>
          <a:p>
            <a:endParaRPr lang="en-US" dirty="0"/>
          </a:p>
          <a:p>
            <a:r>
              <a:rPr lang="en-US" dirty="0"/>
              <a:t>Practice words in word study notebook</a:t>
            </a:r>
          </a:p>
        </p:txBody>
      </p:sp>
    </p:spTree>
    <p:extLst>
      <p:ext uri="{BB962C8B-B14F-4D97-AF65-F5344CB8AC3E}">
        <p14:creationId xmlns:p14="http://schemas.microsoft.com/office/powerpoint/2010/main" val="24360839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Advanced Phonics Instruction: </a:t>
            </a:r>
            <a:br>
              <a:rPr lang="en-US" dirty="0"/>
            </a:br>
            <a:r>
              <a:rPr lang="en-US" dirty="0"/>
              <a:t>Multi-syllables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Students in grades 2 and above require instruction in words with more than one syllable:</a:t>
            </a:r>
          </a:p>
          <a:p>
            <a:endParaRPr lang="en-US" dirty="0"/>
          </a:p>
          <a:p>
            <a:r>
              <a:rPr lang="en-US" sz="2400" dirty="0"/>
              <a:t>2 effective approaches</a:t>
            </a:r>
          </a:p>
          <a:p>
            <a:pPr lvl="1"/>
            <a:r>
              <a:rPr lang="en-US" dirty="0"/>
              <a:t>Syllable awareness and syllable types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Morphemes (meaningful word parts)</a:t>
            </a:r>
          </a:p>
          <a:p>
            <a:pPr lvl="2"/>
            <a:r>
              <a:rPr lang="en-US" dirty="0"/>
              <a:t>“Photo” means LIGHT</a:t>
            </a:r>
          </a:p>
          <a:p>
            <a:pPr lvl="2"/>
            <a:r>
              <a:rPr lang="en-US" dirty="0"/>
              <a:t>“</a:t>
            </a:r>
            <a:r>
              <a:rPr lang="en-US" dirty="0" err="1"/>
              <a:t>Therm</a:t>
            </a:r>
            <a:r>
              <a:rPr lang="en-US" dirty="0"/>
              <a:t>” means HEAT</a:t>
            </a:r>
          </a:p>
          <a:p>
            <a:pPr lvl="2"/>
            <a:r>
              <a:rPr lang="en-US" dirty="0"/>
              <a:t>“Inter” means BETWEEN</a:t>
            </a:r>
          </a:p>
          <a:p>
            <a:pPr lvl="3"/>
            <a:r>
              <a:rPr lang="en-US" dirty="0"/>
              <a:t>INTERNATIONAL – Between countries</a:t>
            </a:r>
          </a:p>
        </p:txBody>
      </p:sp>
    </p:spTree>
    <p:extLst>
      <p:ext uri="{BB962C8B-B14F-4D97-AF65-F5344CB8AC3E}">
        <p14:creationId xmlns:p14="http://schemas.microsoft.com/office/powerpoint/2010/main" val="13526255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Words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41468847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Words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3854" y="1180282"/>
            <a:ext cx="4511411" cy="5212080"/>
          </a:xfrm>
        </p:spPr>
      </p:pic>
    </p:spTree>
    <p:extLst>
      <p:ext uri="{BB962C8B-B14F-4D97-AF65-F5344CB8AC3E}">
        <p14:creationId xmlns:p14="http://schemas.microsoft.com/office/powerpoint/2010/main" val="28666413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Word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http://bas.k12.mi.us/webpages/kseymour/vocabulary.cfm?subpage=1337936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692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Five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Groups of 4 per center</a:t>
            </a:r>
          </a:p>
          <a:p>
            <a:r>
              <a:rPr lang="en-US" sz="3600" b="1" dirty="0"/>
              <a:t>3 minutes per center</a:t>
            </a:r>
          </a:p>
          <a:p>
            <a:r>
              <a:rPr lang="en-US" sz="3600" b="1" dirty="0"/>
              <a:t>Rotate clockwise</a:t>
            </a:r>
          </a:p>
        </p:txBody>
      </p:sp>
    </p:spTree>
    <p:extLst>
      <p:ext uri="{BB962C8B-B14F-4D97-AF65-F5344CB8AC3E}">
        <p14:creationId xmlns:p14="http://schemas.microsoft.com/office/powerpoint/2010/main" val="11058309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4415"/>
          </a:xfrm>
        </p:spPr>
        <p:txBody>
          <a:bodyPr/>
          <a:lstStyle/>
          <a:p>
            <a:pPr algn="ctr"/>
            <a:r>
              <a:rPr lang="en-US" dirty="0"/>
              <a:t>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9523"/>
            <a:ext cx="8596668" cy="5046785"/>
          </a:xfrm>
        </p:spPr>
        <p:txBody>
          <a:bodyPr>
            <a:normAutofit lnSpcReduction="10000"/>
          </a:bodyPr>
          <a:lstStyle/>
          <a:p>
            <a:r>
              <a:rPr lang="en-US" sz="2400" b="1" i="1" dirty="0"/>
              <a:t>Center 1: Syllables: Segmenting</a:t>
            </a:r>
            <a:endParaRPr lang="en-US" dirty="0"/>
          </a:p>
          <a:p>
            <a:r>
              <a:rPr lang="en-US" dirty="0"/>
              <a:t>DATA: For students who need practice dividing words into syllables</a:t>
            </a:r>
          </a:p>
          <a:p>
            <a:r>
              <a:rPr lang="en-US" sz="2400" b="1" i="1" dirty="0"/>
              <a:t>Center 2: Prefixes and Suffixes </a:t>
            </a:r>
            <a:endParaRPr lang="en-US" dirty="0"/>
          </a:p>
          <a:p>
            <a:r>
              <a:rPr lang="en-US" dirty="0"/>
              <a:t>DATA: Supports with becoming aware of meaningful affixes</a:t>
            </a:r>
            <a:endParaRPr lang="en-US" sz="2400" b="1" i="1" dirty="0"/>
          </a:p>
          <a:p>
            <a:r>
              <a:rPr lang="en-US" sz="2400" b="1" i="1" dirty="0"/>
              <a:t>Center 3: Syllables: Blending/Combining</a:t>
            </a:r>
            <a:endParaRPr lang="en-US" dirty="0"/>
          </a:p>
          <a:p>
            <a:r>
              <a:rPr lang="en-US" dirty="0"/>
              <a:t>DATA: For student who struggle reading multisyllabic words </a:t>
            </a:r>
            <a:endParaRPr lang="en-US" sz="2400" b="1" i="1" dirty="0"/>
          </a:p>
          <a:p>
            <a:r>
              <a:rPr lang="en-US" sz="2400" b="1" i="1" dirty="0"/>
              <a:t>Center 4: Root words</a:t>
            </a:r>
          </a:p>
          <a:p>
            <a:r>
              <a:rPr lang="en-US" dirty="0"/>
              <a:t>DATA: Helps student become aware of meaningful units in words</a:t>
            </a:r>
          </a:p>
          <a:p>
            <a:r>
              <a:rPr lang="en-US" sz="2400" b="1" i="1" dirty="0"/>
              <a:t>Center 5: Prefixes/Suffixes: Meanings</a:t>
            </a:r>
          </a:p>
          <a:p>
            <a:r>
              <a:rPr lang="en-US" dirty="0"/>
              <a:t>DATA: For student who does not decode or recognize affixes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Follow-up activity  - record words in notebook </a:t>
            </a:r>
            <a:endParaRPr lang="en-US" sz="28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160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Word Study Notebooks review and add new words</a:t>
            </a:r>
          </a:p>
          <a:p>
            <a:endParaRPr lang="en-US" sz="2800" dirty="0"/>
          </a:p>
          <a:p>
            <a:r>
              <a:rPr lang="en-US" sz="2800" dirty="0"/>
              <a:t>Word Search (find words with prefixes, suffixes, roots, more than one syllable)</a:t>
            </a:r>
          </a:p>
        </p:txBody>
      </p:sp>
    </p:spTree>
    <p:extLst>
      <p:ext uri="{BB962C8B-B14F-4D97-AF65-F5344CB8AC3E}">
        <p14:creationId xmlns:p14="http://schemas.microsoft.com/office/powerpoint/2010/main" val="24813686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???Questions about Word Reading???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Which activity will you try?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845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Passage Reading Fluency Measure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Phoneme Segmentation Measure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830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Based Measurements Assess: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72223"/>
          </a:xfrm>
        </p:spPr>
        <p:txBody>
          <a:bodyPr/>
          <a:lstStyle/>
          <a:p>
            <a:r>
              <a:rPr lang="en-US" sz="2000" b="1" dirty="0"/>
              <a:t>Phonological Skills</a:t>
            </a:r>
          </a:p>
          <a:p>
            <a:pPr lvl="1"/>
            <a:r>
              <a:rPr lang="en-US" sz="2000" dirty="0"/>
              <a:t>Phoneme Segmentation</a:t>
            </a:r>
          </a:p>
          <a:p>
            <a:r>
              <a:rPr lang="en-US" sz="2000" b="1" dirty="0"/>
              <a:t>Alphabetic Principle/Phonics</a:t>
            </a:r>
          </a:p>
          <a:p>
            <a:pPr lvl="1"/>
            <a:r>
              <a:rPr lang="en-US" sz="2000" dirty="0"/>
              <a:t>Letter Names</a:t>
            </a:r>
          </a:p>
          <a:p>
            <a:pPr lvl="1"/>
            <a:r>
              <a:rPr lang="en-US" sz="2000" dirty="0"/>
              <a:t>Letter Sounds</a:t>
            </a:r>
          </a:p>
          <a:p>
            <a:pPr lvl="1"/>
            <a:r>
              <a:rPr lang="en-US" sz="2000" dirty="0"/>
              <a:t>Word Reading</a:t>
            </a:r>
          </a:p>
          <a:p>
            <a:r>
              <a:rPr lang="en-US" sz="3000" b="1" i="1" dirty="0"/>
              <a:t>Fluency</a:t>
            </a:r>
          </a:p>
          <a:p>
            <a:pPr lvl="1"/>
            <a:r>
              <a:rPr lang="en-US" sz="3000" b="1" i="1" dirty="0"/>
              <a:t>Passage Reading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918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Impact of Early Reading Skills on Comprehension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8562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Comprehension is the goal – what gets in the way?</a:t>
            </a:r>
          </a:p>
          <a:p>
            <a:endParaRPr lang="en-US" sz="3200" dirty="0"/>
          </a:p>
          <a:p>
            <a:r>
              <a:rPr lang="en-US" sz="3200" dirty="0"/>
              <a:t>Profile 1: </a:t>
            </a:r>
            <a:r>
              <a:rPr lang="en-US" sz="3200" b="1" dirty="0">
                <a:solidFill>
                  <a:srgbClr val="FF0000"/>
                </a:solidFill>
              </a:rPr>
              <a:t>Word reading </a:t>
            </a:r>
            <a:r>
              <a:rPr lang="en-US" sz="3200" dirty="0"/>
              <a:t>skills not at grade level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4300" b="1" i="1" dirty="0"/>
              <a:t>Profile 2: </a:t>
            </a:r>
            <a:r>
              <a:rPr lang="en-US" sz="4300" b="1" i="1" dirty="0">
                <a:solidFill>
                  <a:srgbClr val="FF0000"/>
                </a:solidFill>
              </a:rPr>
              <a:t>Word reading </a:t>
            </a:r>
            <a:r>
              <a:rPr lang="en-US" sz="4300" b="1" i="1" dirty="0"/>
              <a:t>skills strong, but </a:t>
            </a:r>
            <a:r>
              <a:rPr lang="en-US" sz="4300" b="1" i="1" dirty="0">
                <a:solidFill>
                  <a:srgbClr val="FF0000"/>
                </a:solidFill>
              </a:rPr>
              <a:t>fluency</a:t>
            </a:r>
            <a:r>
              <a:rPr lang="en-US" sz="4300" b="1" i="1" dirty="0"/>
              <a:t> not at grade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933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Fluency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0211"/>
          </a:xfrm>
        </p:spPr>
        <p:txBody>
          <a:bodyPr>
            <a:normAutofit/>
          </a:bodyPr>
          <a:lstStyle/>
          <a:p>
            <a:r>
              <a:rPr lang="en-US" sz="3000" dirty="0"/>
              <a:t>Reading words in passages accurately with appropriate rate (automatically) and proper expression</a:t>
            </a:r>
          </a:p>
          <a:p>
            <a:r>
              <a:rPr lang="en-US" sz="3000" dirty="0"/>
              <a:t>Big ideas:</a:t>
            </a:r>
          </a:p>
          <a:p>
            <a:pPr lvl="1"/>
            <a:r>
              <a:rPr lang="en-US" sz="2400" dirty="0"/>
              <a:t>Children must accurately and automatically read words</a:t>
            </a:r>
          </a:p>
          <a:p>
            <a:pPr lvl="1"/>
            <a:r>
              <a:rPr lang="en-US" sz="2400" dirty="0"/>
              <a:t>Supports comprehension</a:t>
            </a:r>
          </a:p>
          <a:p>
            <a:pPr lvl="2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309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Challenges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4209"/>
            <a:ext cx="8596668" cy="4449170"/>
          </a:xfrm>
        </p:spPr>
        <p:txBody>
          <a:bodyPr>
            <a:normAutofit/>
          </a:bodyPr>
          <a:lstStyle/>
          <a:p>
            <a:r>
              <a:rPr lang="en-US" sz="3000" dirty="0"/>
              <a:t>Children are not automatic but accurate; interferes with comprehension and stamina</a:t>
            </a:r>
          </a:p>
          <a:p>
            <a:r>
              <a:rPr lang="en-US" sz="3000" dirty="0"/>
              <a:t>Phonics skills are not yet mastered</a:t>
            </a:r>
          </a:p>
          <a:p>
            <a:r>
              <a:rPr lang="en-US" sz="3000" dirty="0"/>
              <a:t>Choppy reading – no phrasing </a:t>
            </a:r>
          </a:p>
          <a:p>
            <a:r>
              <a:rPr lang="en-US" sz="3000" dirty="0"/>
              <a:t>Tracking difficulties (skips lines, loses place)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990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Considerations for 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/>
              <a:t>Students must listen to books read aloud in English</a:t>
            </a:r>
          </a:p>
          <a:p>
            <a:r>
              <a:rPr lang="en-US" sz="2800" dirty="0"/>
              <a:t>Oral proficiency provides foundation for reading fluency</a:t>
            </a:r>
          </a:p>
          <a:p>
            <a:r>
              <a:rPr lang="en-US" sz="2800" dirty="0"/>
              <a:t>Accent is fine when addressing fluency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084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– When does a Student require Fluency Instruction?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If a student scores 10 or more words below the 50</a:t>
            </a:r>
            <a:r>
              <a:rPr lang="en-US" sz="2800" b="1" baseline="30000" dirty="0"/>
              <a:t>th</a:t>
            </a:r>
            <a:r>
              <a:rPr lang="en-US" sz="2800" b="1" dirty="0"/>
              <a:t> percentile, fluency instruction is needed</a:t>
            </a:r>
          </a:p>
          <a:p>
            <a:endParaRPr lang="en-US" dirty="0"/>
          </a:p>
          <a:p>
            <a:r>
              <a:rPr lang="en-US" dirty="0"/>
              <a:t>Avoid speed reading by asking comprehension questions</a:t>
            </a:r>
          </a:p>
          <a:p>
            <a:endParaRPr lang="en-US" dirty="0"/>
          </a:p>
          <a:p>
            <a:r>
              <a:rPr lang="en-US" dirty="0"/>
              <a:t>Always model appropriate rate and phrasing</a:t>
            </a:r>
          </a:p>
          <a:p>
            <a:endParaRPr lang="en-US" dirty="0"/>
          </a:p>
          <a:p>
            <a:r>
              <a:rPr lang="en-US" dirty="0"/>
              <a:t>If the student struggles with many words, the passage is too difficult</a:t>
            </a:r>
          </a:p>
          <a:p>
            <a:endParaRPr lang="en-US" dirty="0"/>
          </a:p>
          <a:p>
            <a:r>
              <a:rPr lang="en-US" dirty="0"/>
              <a:t>Provide support with word reading errors </a:t>
            </a:r>
          </a:p>
        </p:txBody>
      </p:sp>
    </p:spTree>
    <p:extLst>
      <p:ext uri="{BB962C8B-B14F-4D97-AF65-F5344CB8AC3E}">
        <p14:creationId xmlns:p14="http://schemas.microsoft.com/office/powerpoint/2010/main" val="16251704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Instruction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713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Instruction: Echo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Helps student develop confidence and fluency. </a:t>
            </a:r>
          </a:p>
          <a:p>
            <a:r>
              <a:rPr lang="en-US" sz="2400" dirty="0"/>
              <a:t>Read aloud a line of text. </a:t>
            </a:r>
          </a:p>
          <a:p>
            <a:r>
              <a:rPr lang="en-US" sz="2400" dirty="0"/>
              <a:t>Student reads the same line. </a:t>
            </a:r>
          </a:p>
          <a:p>
            <a:r>
              <a:rPr lang="en-US" sz="2400" dirty="0"/>
              <a:t>Take turns reading and rereading the same lines. </a:t>
            </a:r>
          </a:p>
          <a:p>
            <a:r>
              <a:rPr lang="en-US" sz="2400" dirty="0"/>
              <a:t>When the student reads with more expression and fluency, student reads aloud on his/her own.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936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Instruction: Repeated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4085"/>
            <a:ext cx="8596668" cy="44172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Repeated reading increases oral reading fluency. </a:t>
            </a:r>
          </a:p>
          <a:p>
            <a:r>
              <a:rPr lang="en-US" dirty="0"/>
              <a:t>Students must have initial word reading skills but demonstrate inadequate reading fluency for their grade level. </a:t>
            </a:r>
          </a:p>
          <a:p>
            <a:r>
              <a:rPr lang="en-US" dirty="0"/>
              <a:t>During repeated reading, a student reads a passage aloud at least three times. </a:t>
            </a:r>
          </a:p>
          <a:p>
            <a:r>
              <a:rPr lang="en-US" dirty="0"/>
              <a:t>Teacher selects a passage of about 50 to 200 words in length. </a:t>
            </a:r>
            <a:r>
              <a:rPr lang="en-US" sz="2400" b="1" dirty="0"/>
              <a:t>(PASSAGE: not too easy and not too hard!)</a:t>
            </a:r>
          </a:p>
          <a:p>
            <a:r>
              <a:rPr lang="en-US" dirty="0"/>
              <a:t>If the student misreads a word or hesitates for longer than 3 seconds, the teacher reads the word aloud, and the student repeats the word correctly.</a:t>
            </a:r>
          </a:p>
          <a:p>
            <a:r>
              <a:rPr lang="en-US" dirty="0"/>
              <a:t>If the student requests help with a word, the teacher reads the word aloud or provides the definition. </a:t>
            </a:r>
          </a:p>
          <a:p>
            <a:r>
              <a:rPr lang="en-US" dirty="0"/>
              <a:t>The student rereads the passage until he or she achieves a satisfactory fluency level </a:t>
            </a:r>
            <a:r>
              <a:rPr lang="en-US" sz="2400" b="1" dirty="0"/>
              <a:t>(REMINDER: no more than 3-4 times).</a:t>
            </a:r>
          </a:p>
        </p:txBody>
      </p:sp>
    </p:spTree>
    <p:extLst>
      <p:ext uri="{BB962C8B-B14F-4D97-AF65-F5344CB8AC3E}">
        <p14:creationId xmlns:p14="http://schemas.microsoft.com/office/powerpoint/2010/main" val="15162804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9700"/>
            <a:ext cx="8596668" cy="5082539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In pairs </a:t>
            </a:r>
            <a:r>
              <a:rPr lang="en-US" sz="3200" b="1" i="1" dirty="0"/>
              <a:t>(select a teacher and a student):</a:t>
            </a:r>
          </a:p>
          <a:p>
            <a:pPr lvl="1"/>
            <a:r>
              <a:rPr lang="en-US" sz="3200" dirty="0"/>
              <a:t>Student reads passage</a:t>
            </a:r>
          </a:p>
          <a:p>
            <a:pPr lvl="1"/>
            <a:r>
              <a:rPr lang="en-US" sz="3200" dirty="0"/>
              <a:t>Teacher and student count words correct per minute</a:t>
            </a:r>
          </a:p>
          <a:p>
            <a:pPr lvl="1"/>
            <a:r>
              <a:rPr lang="en-US" sz="3200" dirty="0"/>
              <a:t>Teacher and student graph results</a:t>
            </a:r>
          </a:p>
          <a:p>
            <a:pPr lvl="1"/>
            <a:r>
              <a:rPr lang="en-US" sz="3200" dirty="0"/>
              <a:t>Teacher teaches words student struggled with</a:t>
            </a:r>
          </a:p>
          <a:p>
            <a:r>
              <a:rPr lang="en-US" sz="3200" dirty="0"/>
              <a:t>Echo Reading</a:t>
            </a:r>
          </a:p>
          <a:p>
            <a:pPr lvl="1"/>
            <a:r>
              <a:rPr lang="en-US" sz="3200" dirty="0"/>
              <a:t>Teacher models appropriate rate and phrasing</a:t>
            </a:r>
          </a:p>
          <a:p>
            <a:pPr lvl="1"/>
            <a:r>
              <a:rPr lang="en-US" sz="3200" dirty="0"/>
              <a:t>Student mimics teacher</a:t>
            </a:r>
          </a:p>
          <a:p>
            <a:r>
              <a:rPr lang="en-US" sz="3200" dirty="0"/>
              <a:t>Repeated Reading</a:t>
            </a:r>
          </a:p>
          <a:p>
            <a:pPr lvl="1"/>
            <a:r>
              <a:rPr lang="en-US" sz="3200" dirty="0"/>
              <a:t>Student practices</a:t>
            </a:r>
          </a:p>
          <a:p>
            <a:pPr lvl="1"/>
            <a:r>
              <a:rPr lang="en-US" sz="3200" dirty="0"/>
              <a:t>Teacher times student; student counts words correct per minute</a:t>
            </a:r>
          </a:p>
          <a:p>
            <a:pPr lvl="1"/>
            <a:r>
              <a:rPr lang="en-US" sz="3200" dirty="0"/>
              <a:t>Student graphs</a:t>
            </a:r>
          </a:p>
          <a:p>
            <a:r>
              <a:rPr lang="en-US" sz="3200" dirty="0"/>
              <a:t>Evaluate reading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0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Based Measurements Assess: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72223"/>
          </a:xfrm>
        </p:spPr>
        <p:txBody>
          <a:bodyPr/>
          <a:lstStyle/>
          <a:p>
            <a:r>
              <a:rPr lang="en-US" sz="3200" b="1" i="1" dirty="0"/>
              <a:t>Phonological Skills</a:t>
            </a:r>
          </a:p>
          <a:p>
            <a:pPr lvl="1"/>
            <a:r>
              <a:rPr lang="en-US" sz="3200" b="1" i="1" dirty="0"/>
              <a:t>Phoneme Segmentation</a:t>
            </a:r>
          </a:p>
          <a:p>
            <a:r>
              <a:rPr lang="en-US" sz="2000" b="1" dirty="0"/>
              <a:t>Alphabetic Principle/Phonics</a:t>
            </a:r>
          </a:p>
          <a:p>
            <a:pPr lvl="1"/>
            <a:r>
              <a:rPr lang="en-US" sz="2000" dirty="0"/>
              <a:t>Letter Names</a:t>
            </a:r>
          </a:p>
          <a:p>
            <a:pPr lvl="1"/>
            <a:r>
              <a:rPr lang="en-US" sz="2800" b="1" i="1" dirty="0"/>
              <a:t>Letter Sounds</a:t>
            </a:r>
          </a:p>
          <a:p>
            <a:pPr lvl="1"/>
            <a:r>
              <a:rPr lang="en-US" sz="2000" dirty="0"/>
              <a:t>Word Reading</a:t>
            </a:r>
          </a:p>
          <a:p>
            <a:r>
              <a:rPr lang="en-US" sz="2000" b="1" dirty="0"/>
              <a:t>Fluency</a:t>
            </a:r>
          </a:p>
          <a:p>
            <a:pPr lvl="1"/>
            <a:r>
              <a:rPr lang="en-US" sz="2000" dirty="0"/>
              <a:t>Passage Reading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224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Practice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Repeated reading – practice passages use the A-Z readers or poems </a:t>
            </a:r>
          </a:p>
        </p:txBody>
      </p:sp>
    </p:spTree>
    <p:extLst>
      <p:ext uri="{BB962C8B-B14F-4D97-AF65-F5344CB8AC3E}">
        <p14:creationId xmlns:p14="http://schemas.microsoft.com/office/powerpoint/2010/main" val="27441880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???Questions about Fluency???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52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95401"/>
            <a:ext cx="8596668" cy="4745962"/>
          </a:xfrm>
        </p:spPr>
        <p:txBody>
          <a:bodyPr>
            <a:normAutofit/>
          </a:bodyPr>
          <a:lstStyle/>
          <a:p>
            <a:r>
              <a:rPr lang="en-US" dirty="0"/>
              <a:t>Diagnostic Assessment: QPS and Spelling Inventory </a:t>
            </a:r>
          </a:p>
          <a:p>
            <a:r>
              <a:rPr lang="en-US" dirty="0"/>
              <a:t>Phonological Awareness</a:t>
            </a:r>
          </a:p>
          <a:p>
            <a:pPr lvl="1"/>
            <a:r>
              <a:rPr lang="en-US" dirty="0" err="1"/>
              <a:t>Elkonin</a:t>
            </a:r>
            <a:r>
              <a:rPr lang="en-US" dirty="0"/>
              <a:t> boxes</a:t>
            </a:r>
          </a:p>
          <a:p>
            <a:pPr lvl="1"/>
            <a:r>
              <a:rPr lang="en-US" dirty="0"/>
              <a:t>Sound activities (changing vowels to create new words, hearing initial sounds in words)</a:t>
            </a:r>
          </a:p>
          <a:p>
            <a:r>
              <a:rPr lang="en-US" dirty="0"/>
              <a:t>Letter names/sounds: Matching, letter search, add letters to </a:t>
            </a:r>
            <a:r>
              <a:rPr lang="en-US" dirty="0" err="1"/>
              <a:t>Elkonin</a:t>
            </a:r>
            <a:endParaRPr lang="en-US" dirty="0"/>
          </a:p>
          <a:p>
            <a:r>
              <a:rPr lang="en-US" dirty="0"/>
              <a:t>Word – high frequency</a:t>
            </a:r>
          </a:p>
          <a:p>
            <a:pPr lvl="1"/>
            <a:r>
              <a:rPr lang="en-US" dirty="0"/>
              <a:t>Language Experience Approach, word search, word study notebooks</a:t>
            </a:r>
          </a:p>
          <a:p>
            <a:r>
              <a:rPr lang="en-US" dirty="0"/>
              <a:t>Phonics</a:t>
            </a:r>
          </a:p>
          <a:p>
            <a:pPr lvl="1"/>
            <a:r>
              <a:rPr lang="en-US" dirty="0"/>
              <a:t>LEA, word study notebooks, syllable work, prefixes and suffixes, root words</a:t>
            </a:r>
          </a:p>
          <a:p>
            <a:r>
              <a:rPr lang="en-US" dirty="0"/>
              <a:t>Fluency</a:t>
            </a:r>
          </a:p>
          <a:p>
            <a:pPr lvl="1"/>
            <a:r>
              <a:rPr lang="en-US" dirty="0"/>
              <a:t>Repeated and echo reading with graphs and self-</a:t>
            </a:r>
            <a:r>
              <a:rPr lang="en-US"/>
              <a:t>evaliation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781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91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Impact of Early Reading Skills on Comprehension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Comprehension is the goal – what gets in the way?</a:t>
            </a:r>
          </a:p>
          <a:p>
            <a:endParaRPr lang="en-US" sz="3200" dirty="0"/>
          </a:p>
          <a:p>
            <a:r>
              <a:rPr lang="en-US" sz="4300" b="1" i="1" dirty="0"/>
              <a:t>Profile 1: </a:t>
            </a:r>
            <a:r>
              <a:rPr lang="en-US" sz="4300" b="1" i="1" dirty="0">
                <a:solidFill>
                  <a:srgbClr val="FF0000"/>
                </a:solidFill>
              </a:rPr>
              <a:t>Word reading </a:t>
            </a:r>
            <a:r>
              <a:rPr lang="en-US" sz="4300" b="1" i="1" dirty="0"/>
              <a:t>skills not at grade level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Profile 2: </a:t>
            </a:r>
            <a:r>
              <a:rPr lang="en-US" sz="3200" b="1" dirty="0">
                <a:solidFill>
                  <a:srgbClr val="FF0000"/>
                </a:solidFill>
              </a:rPr>
              <a:t>Word reading </a:t>
            </a:r>
            <a:r>
              <a:rPr lang="en-US" sz="3200" dirty="0"/>
              <a:t>skills strong, but </a:t>
            </a:r>
            <a:r>
              <a:rPr lang="en-US" sz="3200" b="1" dirty="0">
                <a:solidFill>
                  <a:srgbClr val="FF0000"/>
                </a:solidFill>
              </a:rPr>
              <a:t>fluency</a:t>
            </a:r>
            <a:r>
              <a:rPr lang="en-US" sz="3200" dirty="0"/>
              <a:t> not at grade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2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Phonemic Awareness: Segmentation </a:t>
            </a:r>
            <a:br>
              <a:rPr lang="en-US" dirty="0"/>
            </a:br>
            <a:r>
              <a:rPr lang="en-US" dirty="0"/>
              <a:t>(Grades K and 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0211"/>
          </a:xfrm>
        </p:spPr>
        <p:txBody>
          <a:bodyPr>
            <a:normAutofit fontScale="92500" lnSpcReduction="10000"/>
          </a:bodyPr>
          <a:lstStyle/>
          <a:p>
            <a:r>
              <a:rPr lang="en-US" sz="5100" dirty="0"/>
              <a:t>What is it?</a:t>
            </a:r>
          </a:p>
          <a:p>
            <a:pPr lvl="1"/>
            <a:r>
              <a:rPr lang="en-US" sz="4400" dirty="0"/>
              <a:t>Ability to hear and separate individual sounds in spoken words</a:t>
            </a:r>
          </a:p>
          <a:p>
            <a:r>
              <a:rPr lang="en-US" sz="5100" dirty="0"/>
              <a:t>Why is it important?</a:t>
            </a:r>
          </a:p>
          <a:p>
            <a:pPr lvl="1"/>
            <a:r>
              <a:rPr lang="en-US" sz="4400" dirty="0"/>
              <a:t>Spelling (and reading)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2416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3837</TotalTime>
  <Words>2220</Words>
  <Application>Microsoft Office PowerPoint</Application>
  <PresentationFormat>Widescreen</PresentationFormat>
  <Paragraphs>453</Paragraphs>
  <Slides>73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Calibri</vt:lpstr>
      <vt:lpstr>Trebuchet MS</vt:lpstr>
      <vt:lpstr>Wingdings 3</vt:lpstr>
      <vt:lpstr>Facet</vt:lpstr>
      <vt:lpstr> Foundational Reading Skills</vt:lpstr>
      <vt:lpstr>Objectives</vt:lpstr>
      <vt:lpstr>Questions and Resources</vt:lpstr>
      <vt:lpstr> Skilled Reading</vt:lpstr>
      <vt:lpstr>Purpose of Curriculum Based Measurements </vt:lpstr>
      <vt:lpstr>Phoneme Segmentation Measure</vt:lpstr>
      <vt:lpstr>Curriculum Based Measurements Assess:</vt:lpstr>
      <vt:lpstr>Impact of Early Reading Skills on Comprehension</vt:lpstr>
      <vt:lpstr>Phonemic Awareness: Segmentation  (Grades K and 1) </vt:lpstr>
      <vt:lpstr>WHY? Phonological Awareness  Sounds not letters! </vt:lpstr>
      <vt:lpstr>DATA to Inform Instruction</vt:lpstr>
      <vt:lpstr>Spelling Inventories</vt:lpstr>
      <vt:lpstr>Why Spelling?</vt:lpstr>
      <vt:lpstr>Spelling Sample Error Patterns: Grade 2</vt:lpstr>
      <vt:lpstr>Common Challenges </vt:lpstr>
      <vt:lpstr>Instruction</vt:lpstr>
      <vt:lpstr>Elkonin Boxes: (Sound Boxes)</vt:lpstr>
      <vt:lpstr>Four Centers</vt:lpstr>
      <vt:lpstr>CENTERS</vt:lpstr>
      <vt:lpstr>Home Practice Activities</vt:lpstr>
      <vt:lpstr>???Questions about Phonemes???</vt:lpstr>
      <vt:lpstr>Letter Names, Sounds, and Word Reading Measures</vt:lpstr>
      <vt:lpstr>Curriculum-Based Measurements Assess:</vt:lpstr>
      <vt:lpstr>Impact of Early Reading Skills on Comprehension</vt:lpstr>
      <vt:lpstr>Letter Names and Letter Sounds (Grades K and 1) </vt:lpstr>
      <vt:lpstr>DATA to Inform Instruction</vt:lpstr>
      <vt:lpstr>Instruction:  LETTER Names and LETTER Sounds</vt:lpstr>
      <vt:lpstr>Letter Sounds</vt:lpstr>
      <vt:lpstr>CENTERS: ADD LETTERS</vt:lpstr>
      <vt:lpstr>Home Practice</vt:lpstr>
      <vt:lpstr>Word Reading</vt:lpstr>
      <vt:lpstr>Word Reading Fluency (Grades K - 3) </vt:lpstr>
      <vt:lpstr>What do you do when a child cannot read the words?</vt:lpstr>
      <vt:lpstr>Decoding and Spelling</vt:lpstr>
      <vt:lpstr>What phonics features are being assessed?</vt:lpstr>
      <vt:lpstr>PowerPoint Presentation</vt:lpstr>
      <vt:lpstr>PowerPoint Presentation</vt:lpstr>
      <vt:lpstr>PowerPoint Presentation</vt:lpstr>
      <vt:lpstr>Word Recognition Skills: Instructional Sequence</vt:lpstr>
      <vt:lpstr>Word Reading </vt:lpstr>
      <vt:lpstr>Language Experience Approach (LEA) </vt:lpstr>
      <vt:lpstr>LEA video</vt:lpstr>
      <vt:lpstr>Words Found in Approximately  50% of Text</vt:lpstr>
      <vt:lpstr>LEA and Word Work</vt:lpstr>
      <vt:lpstr>Word Study Notebook</vt:lpstr>
      <vt:lpstr>Word Study Notebooks</vt:lpstr>
      <vt:lpstr>Instruction: High-Frequency Words </vt:lpstr>
      <vt:lpstr>High-Frequency Words</vt:lpstr>
      <vt:lpstr>Using A-Z Readers for Word Work</vt:lpstr>
      <vt:lpstr>Home Practice – High Frequency Words</vt:lpstr>
      <vt:lpstr>Advanced Phonics Instruction:  Multi-syllables</vt:lpstr>
      <vt:lpstr>Root Words</vt:lpstr>
      <vt:lpstr>Root Words </vt:lpstr>
      <vt:lpstr>Root Word Resources </vt:lpstr>
      <vt:lpstr>Five Centers</vt:lpstr>
      <vt:lpstr>CENTERS</vt:lpstr>
      <vt:lpstr>Home Practice</vt:lpstr>
      <vt:lpstr>???Questions about Word Reading???</vt:lpstr>
      <vt:lpstr>Passage Reading Fluency Measure</vt:lpstr>
      <vt:lpstr>Curriculum Based Measurements Assess:</vt:lpstr>
      <vt:lpstr>Impact of Early Reading Skills on Comprehension</vt:lpstr>
      <vt:lpstr>Fluency</vt:lpstr>
      <vt:lpstr>Common Challenges </vt:lpstr>
      <vt:lpstr>Considerations for ELLs</vt:lpstr>
      <vt:lpstr>Data – When does a Student require Fluency Instruction?</vt:lpstr>
      <vt:lpstr>Instruction</vt:lpstr>
      <vt:lpstr>Instruction: Echo Reading</vt:lpstr>
      <vt:lpstr>Instruction: Repeated Reading</vt:lpstr>
      <vt:lpstr>Instruction</vt:lpstr>
      <vt:lpstr>Home Practice </vt:lpstr>
      <vt:lpstr>???Questions about Fluency???</vt:lpstr>
      <vt:lpstr>SUMMARY!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 CBM</dc:title>
  <dc:creator>Kathleen Lord</dc:creator>
  <cp:lastModifiedBy>Kathleen Lord</cp:lastModifiedBy>
  <cp:revision>180</cp:revision>
  <dcterms:created xsi:type="dcterms:W3CDTF">2016-02-07T19:59:42Z</dcterms:created>
  <dcterms:modified xsi:type="dcterms:W3CDTF">2016-12-05T15:23:43Z</dcterms:modified>
</cp:coreProperties>
</file>