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5" r:id="rId1"/>
  </p:sldMasterIdLst>
  <p:notesMasterIdLst>
    <p:notesMasterId r:id="rId21"/>
  </p:notesMasterIdLst>
  <p:sldIdLst>
    <p:sldId id="256" r:id="rId2"/>
    <p:sldId id="257" r:id="rId3"/>
    <p:sldId id="258" r:id="rId4"/>
    <p:sldId id="467" r:id="rId5"/>
    <p:sldId id="466" r:id="rId6"/>
    <p:sldId id="468" r:id="rId7"/>
    <p:sldId id="469" r:id="rId8"/>
    <p:sldId id="525" r:id="rId9"/>
    <p:sldId id="470" r:id="rId10"/>
    <p:sldId id="471" r:id="rId11"/>
    <p:sldId id="519" r:id="rId12"/>
    <p:sldId id="505" r:id="rId13"/>
    <p:sldId id="473" r:id="rId14"/>
    <p:sldId id="472" r:id="rId15"/>
    <p:sldId id="479" r:id="rId16"/>
    <p:sldId id="524" r:id="rId17"/>
    <p:sldId id="512" r:id="rId18"/>
    <p:sldId id="518" r:id="rId19"/>
    <p:sldId id="409" r:id="rId2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495" autoAdjust="0"/>
    <p:restoredTop sz="94660"/>
  </p:normalViewPr>
  <p:slideViewPr>
    <p:cSldViewPr snapToGrid="0">
      <p:cViewPr varScale="1">
        <p:scale>
          <a:sx n="87" d="100"/>
          <a:sy n="87" d="100"/>
        </p:scale>
        <p:origin x="365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39221"/>
    </p:cViewPr>
  </p:sorterViewPr>
  <p:notesViewPr>
    <p:cSldViewPr snapToGrid="0">
      <p:cViewPr varScale="1">
        <p:scale>
          <a:sx n="65" d="100"/>
          <a:sy n="65" d="100"/>
        </p:scale>
        <p:origin x="2554" y="43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9A1B218-F35A-4D51-94A3-92FAA1C2EB70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B74638-7557-4973-8E6B-BF189A0B9D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7677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73303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95052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868965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609364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4231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46837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074083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296013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039107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113143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881375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576874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930740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004465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774461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204660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38153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85849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B74638-7557-4973-8E6B-BF189A0B9D07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5282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01042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67768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8225083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392506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9524643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78433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47210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6778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37113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54223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7382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583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00717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50713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56325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8550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0E5EE2-D938-43D8-9549-E6637C208FD1}" type="datetimeFigureOut">
              <a:rPr lang="en-US" smtClean="0"/>
              <a:t>12/30/2016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42A3F18-3298-47EE-A556-386184C009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9978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6" r:id="rId1"/>
    <p:sldLayoutId id="2147483757" r:id="rId2"/>
    <p:sldLayoutId id="2147483758" r:id="rId3"/>
    <p:sldLayoutId id="2147483759" r:id="rId4"/>
    <p:sldLayoutId id="2147483760" r:id="rId5"/>
    <p:sldLayoutId id="2147483761" r:id="rId6"/>
    <p:sldLayoutId id="2147483762" r:id="rId7"/>
    <p:sldLayoutId id="2147483763" r:id="rId8"/>
    <p:sldLayoutId id="2147483764" r:id="rId9"/>
    <p:sldLayoutId id="2147483765" r:id="rId10"/>
    <p:sldLayoutId id="2147483766" r:id="rId11"/>
    <p:sldLayoutId id="2147483767" r:id="rId12"/>
    <p:sldLayoutId id="2147483768" r:id="rId13"/>
    <p:sldLayoutId id="2147483769" r:id="rId14"/>
    <p:sldLayoutId id="2147483770" r:id="rId15"/>
    <p:sldLayoutId id="2147483771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lordk@newplatz.edu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br>
              <a:rPr lang="en-US" dirty="0"/>
            </a:br>
            <a:r>
              <a:rPr lang="en-US" dirty="0"/>
              <a:t>Foundational Reading Skills: FLUENCY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pPr algn="ctr"/>
            <a:r>
              <a:rPr lang="en-US" dirty="0"/>
              <a:t>Kathleen Lord</a:t>
            </a:r>
          </a:p>
          <a:p>
            <a:pPr algn="ctr"/>
            <a:r>
              <a:rPr lang="en-US" dirty="0"/>
              <a:t>SUNY – New </a:t>
            </a:r>
            <a:r>
              <a:rPr lang="en-US" dirty="0" err="1"/>
              <a:t>Paltz</a:t>
            </a:r>
            <a:endParaRPr lang="en-US" dirty="0"/>
          </a:p>
          <a:p>
            <a:pPr algn="ctr"/>
            <a:r>
              <a:rPr lang="en-US" dirty="0">
                <a:hlinkClick r:id="rId3"/>
              </a:rPr>
              <a:t>lordk@newpaltz.edu</a:t>
            </a:r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51895358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Considerations for ELLs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/>
          </a:p>
          <a:p>
            <a:r>
              <a:rPr lang="en-US" sz="2800" dirty="0"/>
              <a:t>Students must listen to books read aloud in English</a:t>
            </a:r>
          </a:p>
          <a:p>
            <a:r>
              <a:rPr lang="en-US" sz="2800" dirty="0"/>
              <a:t>Oral proficiency provides foundation for reading fluency</a:t>
            </a:r>
          </a:p>
          <a:p>
            <a:r>
              <a:rPr lang="en-US" sz="2800" dirty="0"/>
              <a:t>Accent is fine when addressing fluency  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70084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Data – When does a Student require Fluency Instruction?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b="1" dirty="0"/>
              <a:t>If a student scores 10 or more words below the 50</a:t>
            </a:r>
            <a:r>
              <a:rPr lang="en-US" sz="2800" b="1" baseline="30000" dirty="0"/>
              <a:t>th</a:t>
            </a:r>
            <a:r>
              <a:rPr lang="en-US" sz="2800" b="1" dirty="0"/>
              <a:t> percentile, fluency instruction is needed</a:t>
            </a:r>
          </a:p>
          <a:p>
            <a:endParaRPr lang="en-US" dirty="0"/>
          </a:p>
          <a:p>
            <a:r>
              <a:rPr lang="en-US" dirty="0"/>
              <a:t>Avoid speed reading by asking comprehension questions</a:t>
            </a:r>
          </a:p>
          <a:p>
            <a:endParaRPr lang="en-US" dirty="0"/>
          </a:p>
          <a:p>
            <a:r>
              <a:rPr lang="en-US" dirty="0"/>
              <a:t>Always model appropriate rate and phrasing</a:t>
            </a:r>
          </a:p>
          <a:p>
            <a:endParaRPr lang="en-US" dirty="0"/>
          </a:p>
          <a:p>
            <a:r>
              <a:rPr lang="en-US" dirty="0"/>
              <a:t>If the student struggles with many words, the passage is too difficult</a:t>
            </a:r>
          </a:p>
          <a:p>
            <a:endParaRPr lang="en-US" dirty="0"/>
          </a:p>
          <a:p>
            <a:r>
              <a:rPr lang="en-US" dirty="0"/>
              <a:t>Provide support with word reading errors </a:t>
            </a:r>
          </a:p>
        </p:txBody>
      </p:sp>
    </p:spTree>
    <p:extLst>
      <p:ext uri="{BB962C8B-B14F-4D97-AF65-F5344CB8AC3E}">
        <p14:creationId xmlns:p14="http://schemas.microsoft.com/office/powerpoint/2010/main" val="162517046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Instruction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607138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Instruction: Echo Reading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Helps student develop confidence and fluency. </a:t>
            </a:r>
          </a:p>
          <a:p>
            <a:r>
              <a:rPr lang="en-US" sz="2400" dirty="0"/>
              <a:t>Read aloud a line of text. </a:t>
            </a:r>
          </a:p>
          <a:p>
            <a:r>
              <a:rPr lang="en-US" sz="2400" dirty="0"/>
              <a:t>Student reads the same line. </a:t>
            </a:r>
          </a:p>
          <a:p>
            <a:r>
              <a:rPr lang="en-US" sz="2400" dirty="0"/>
              <a:t>Take turns reading and rereading the same lines. </a:t>
            </a:r>
          </a:p>
          <a:p>
            <a:r>
              <a:rPr lang="en-US" sz="2400" dirty="0"/>
              <a:t>When the student reads with more expression and fluency, student reads aloud on his/her own.</a:t>
            </a:r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709365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Instruction: Repeated Reading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624085"/>
            <a:ext cx="8596668" cy="4417278"/>
          </a:xfrm>
        </p:spPr>
        <p:txBody>
          <a:bodyPr>
            <a:normAutofit lnSpcReduction="10000"/>
          </a:bodyPr>
          <a:lstStyle/>
          <a:p>
            <a:r>
              <a:rPr lang="en-US" dirty="0"/>
              <a:t>Repeated reading increases oral reading fluency. </a:t>
            </a:r>
          </a:p>
          <a:p>
            <a:r>
              <a:rPr lang="en-US" dirty="0"/>
              <a:t>Students must have initial word reading skills but demonstrate inadequate reading fluency for their grade level. </a:t>
            </a:r>
          </a:p>
          <a:p>
            <a:r>
              <a:rPr lang="en-US" dirty="0"/>
              <a:t>During repeated reading, a student reads a passage aloud at least three times. </a:t>
            </a:r>
          </a:p>
          <a:p>
            <a:r>
              <a:rPr lang="en-US" dirty="0"/>
              <a:t>Teacher selects a passage of about 50 to 200 words in length. </a:t>
            </a:r>
            <a:r>
              <a:rPr lang="en-US" sz="2400" b="1" dirty="0"/>
              <a:t>(PASSAGE: not too easy and not too hard!)</a:t>
            </a:r>
          </a:p>
          <a:p>
            <a:r>
              <a:rPr lang="en-US" dirty="0"/>
              <a:t>If the student misreads a word or hesitates for longer than 3 seconds, the teacher reads the word aloud, and the student repeats the word correctly.</a:t>
            </a:r>
          </a:p>
          <a:p>
            <a:r>
              <a:rPr lang="en-US" dirty="0"/>
              <a:t>If the student requests help with a word, the teacher reads the word aloud or provides the definition. </a:t>
            </a:r>
          </a:p>
          <a:p>
            <a:r>
              <a:rPr lang="en-US" dirty="0"/>
              <a:t>The student rereads the passage until he or she achieves a satisfactory fluency level </a:t>
            </a:r>
            <a:r>
              <a:rPr lang="en-US" sz="2400" b="1" dirty="0"/>
              <a:t>(REMINDER: no more than 3-4 times).</a:t>
            </a:r>
          </a:p>
        </p:txBody>
      </p:sp>
    </p:spTree>
    <p:extLst>
      <p:ext uri="{BB962C8B-B14F-4D97-AF65-F5344CB8AC3E}">
        <p14:creationId xmlns:p14="http://schemas.microsoft.com/office/powerpoint/2010/main" val="151628042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Instruction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409700"/>
            <a:ext cx="8596668" cy="5082539"/>
          </a:xfrm>
        </p:spPr>
        <p:txBody>
          <a:bodyPr>
            <a:normAutofit fontScale="62500" lnSpcReduction="20000"/>
          </a:bodyPr>
          <a:lstStyle/>
          <a:p>
            <a:r>
              <a:rPr lang="en-US" sz="3200" dirty="0"/>
              <a:t>In pairs </a:t>
            </a:r>
            <a:r>
              <a:rPr lang="en-US" sz="3200" b="1" i="1" dirty="0"/>
              <a:t>(select a teacher and a student):</a:t>
            </a:r>
          </a:p>
          <a:p>
            <a:pPr lvl="1"/>
            <a:r>
              <a:rPr lang="en-US" sz="3200" dirty="0"/>
              <a:t>Student reads passage</a:t>
            </a:r>
          </a:p>
          <a:p>
            <a:pPr lvl="1"/>
            <a:r>
              <a:rPr lang="en-US" sz="3200" dirty="0"/>
              <a:t>Teacher and student count words correct per minute</a:t>
            </a:r>
          </a:p>
          <a:p>
            <a:pPr lvl="1"/>
            <a:r>
              <a:rPr lang="en-US" sz="3200" dirty="0"/>
              <a:t>Teacher and student graph results</a:t>
            </a:r>
          </a:p>
          <a:p>
            <a:pPr lvl="1"/>
            <a:r>
              <a:rPr lang="en-US" sz="3200" dirty="0"/>
              <a:t>Teacher teaches words student struggled with</a:t>
            </a:r>
          </a:p>
          <a:p>
            <a:r>
              <a:rPr lang="en-US" sz="3200" dirty="0"/>
              <a:t>Echo Reading</a:t>
            </a:r>
          </a:p>
          <a:p>
            <a:pPr lvl="1"/>
            <a:r>
              <a:rPr lang="en-US" sz="3200" dirty="0"/>
              <a:t>Teacher models appropriate rate and phrasing</a:t>
            </a:r>
          </a:p>
          <a:p>
            <a:pPr lvl="1"/>
            <a:r>
              <a:rPr lang="en-US" sz="3200" dirty="0"/>
              <a:t>Student mimics teacher</a:t>
            </a:r>
          </a:p>
          <a:p>
            <a:r>
              <a:rPr lang="en-US" sz="3200" dirty="0"/>
              <a:t>Repeated Reading</a:t>
            </a:r>
          </a:p>
          <a:p>
            <a:pPr lvl="1"/>
            <a:r>
              <a:rPr lang="en-US" sz="3200" dirty="0"/>
              <a:t>Student practices</a:t>
            </a:r>
          </a:p>
          <a:p>
            <a:pPr lvl="1"/>
            <a:r>
              <a:rPr lang="en-US" sz="3200" dirty="0"/>
              <a:t>Teacher times student; student counts words correct per minute</a:t>
            </a:r>
          </a:p>
          <a:p>
            <a:pPr lvl="1"/>
            <a:r>
              <a:rPr lang="en-US" sz="3200" dirty="0"/>
              <a:t>Student graphs</a:t>
            </a:r>
          </a:p>
          <a:p>
            <a:r>
              <a:rPr lang="en-US" sz="3200" dirty="0"/>
              <a:t>Evaluate reading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050069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Dimensions of Fluency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Accuracy</a:t>
            </a:r>
          </a:p>
          <a:p>
            <a:r>
              <a:rPr lang="en-US" dirty="0"/>
              <a:t>Volume and Expression</a:t>
            </a:r>
          </a:p>
          <a:p>
            <a:r>
              <a:rPr lang="en-US" dirty="0"/>
              <a:t>Phrasing</a:t>
            </a:r>
          </a:p>
          <a:p>
            <a:r>
              <a:rPr lang="en-US" dirty="0"/>
              <a:t>Smoothness</a:t>
            </a:r>
          </a:p>
          <a:p>
            <a:r>
              <a:rPr lang="en-US" dirty="0"/>
              <a:t>Pace </a:t>
            </a:r>
          </a:p>
        </p:txBody>
      </p:sp>
    </p:spTree>
    <p:extLst>
      <p:ext uri="{BB962C8B-B14F-4D97-AF65-F5344CB8AC3E}">
        <p14:creationId xmlns:p14="http://schemas.microsoft.com/office/powerpoint/2010/main" val="5079807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Home Practice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Repeated reading – practice passages use the A-Z readers or poems </a:t>
            </a:r>
          </a:p>
        </p:txBody>
      </p:sp>
    </p:spTree>
    <p:extLst>
      <p:ext uri="{BB962C8B-B14F-4D97-AF65-F5344CB8AC3E}">
        <p14:creationId xmlns:p14="http://schemas.microsoft.com/office/powerpoint/2010/main" val="274418802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SUMMARY!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295401"/>
            <a:ext cx="8596668" cy="4745962"/>
          </a:xfrm>
        </p:spPr>
        <p:txBody>
          <a:bodyPr>
            <a:normAutofit/>
          </a:bodyPr>
          <a:lstStyle/>
          <a:p>
            <a:r>
              <a:rPr lang="en-US" dirty="0"/>
              <a:t>Diagnostic Assessment: QPS and Spelling Inventory </a:t>
            </a:r>
          </a:p>
          <a:p>
            <a:r>
              <a:rPr lang="en-US" dirty="0"/>
              <a:t>Phonological Awareness</a:t>
            </a:r>
          </a:p>
          <a:p>
            <a:pPr lvl="1"/>
            <a:r>
              <a:rPr lang="en-US" dirty="0" err="1"/>
              <a:t>Elkonin</a:t>
            </a:r>
            <a:r>
              <a:rPr lang="en-US" dirty="0"/>
              <a:t> boxes</a:t>
            </a:r>
          </a:p>
          <a:p>
            <a:pPr lvl="1"/>
            <a:r>
              <a:rPr lang="en-US" dirty="0"/>
              <a:t>Sound activities (changing vowels to create new words, hearing initial sounds in words)</a:t>
            </a:r>
          </a:p>
          <a:p>
            <a:r>
              <a:rPr lang="en-US" dirty="0"/>
              <a:t>Letter names/sounds: Matching, letter search, add letters to </a:t>
            </a:r>
            <a:r>
              <a:rPr lang="en-US" dirty="0" err="1"/>
              <a:t>Elkonin</a:t>
            </a:r>
            <a:endParaRPr lang="en-US" dirty="0"/>
          </a:p>
          <a:p>
            <a:r>
              <a:rPr lang="en-US" dirty="0"/>
              <a:t>Word – high frequency</a:t>
            </a:r>
          </a:p>
          <a:p>
            <a:pPr lvl="1"/>
            <a:r>
              <a:rPr lang="en-US" dirty="0"/>
              <a:t>Language Experience Approach, word search, word study notebooks</a:t>
            </a:r>
          </a:p>
          <a:p>
            <a:r>
              <a:rPr lang="en-US" dirty="0"/>
              <a:t>Phonics</a:t>
            </a:r>
          </a:p>
          <a:p>
            <a:pPr lvl="1"/>
            <a:r>
              <a:rPr lang="en-US" dirty="0"/>
              <a:t>LEA, word study notebooks, syllable work, prefixes and suffixes, root words</a:t>
            </a:r>
          </a:p>
          <a:p>
            <a:r>
              <a:rPr lang="en-US" dirty="0"/>
              <a:t>Fluency</a:t>
            </a:r>
          </a:p>
          <a:p>
            <a:pPr lvl="1"/>
            <a:r>
              <a:rPr lang="en-US" dirty="0"/>
              <a:t>Repeated and echo reading with graphs </a:t>
            </a:r>
            <a:r>
              <a:rPr lang="en-US"/>
              <a:t>and self-evaluation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567810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THANK YOU!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93919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4000" b="1" dirty="0"/>
              <a:t>Objectives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405719"/>
            <a:ext cx="8596668" cy="4635643"/>
          </a:xfrm>
        </p:spPr>
        <p:txBody>
          <a:bodyPr>
            <a:noAutofit/>
          </a:bodyPr>
          <a:lstStyle/>
          <a:p>
            <a:r>
              <a:rPr lang="en-US" sz="2800" dirty="0"/>
              <a:t>Review terminology</a:t>
            </a:r>
          </a:p>
          <a:p>
            <a:pPr lvl="1"/>
            <a:r>
              <a:rPr lang="en-US" sz="2600" dirty="0"/>
              <a:t>Fluency </a:t>
            </a:r>
          </a:p>
          <a:p>
            <a:r>
              <a:rPr lang="en-US" sz="2800" dirty="0"/>
              <a:t>Understand common challenges</a:t>
            </a:r>
          </a:p>
          <a:p>
            <a:r>
              <a:rPr lang="en-US" sz="2800" dirty="0"/>
              <a:t>Practice instructional strategies</a:t>
            </a:r>
          </a:p>
          <a:p>
            <a:r>
              <a:rPr lang="en-US" sz="2800" dirty="0"/>
              <a:t>Review activities for home practice </a:t>
            </a:r>
          </a:p>
          <a:p>
            <a:endParaRPr lang="en-US" sz="2600" dirty="0"/>
          </a:p>
          <a:p>
            <a:endParaRPr lang="en-US" sz="2600" dirty="0"/>
          </a:p>
          <a:p>
            <a:pPr lvl="1"/>
            <a:endParaRPr lang="en-US" sz="2600" dirty="0"/>
          </a:p>
        </p:txBody>
      </p:sp>
    </p:spTree>
    <p:extLst>
      <p:ext uri="{BB962C8B-B14F-4D97-AF65-F5344CB8AC3E}">
        <p14:creationId xmlns:p14="http://schemas.microsoft.com/office/powerpoint/2010/main" val="8596359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br>
              <a:rPr lang="en-US" dirty="0"/>
            </a:br>
            <a:r>
              <a:rPr lang="en-US" dirty="0"/>
              <a:t>Skilled Reading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793631"/>
            <a:ext cx="8596668" cy="4247731"/>
          </a:xfrm>
        </p:spPr>
        <p:txBody>
          <a:bodyPr>
            <a:normAutofit fontScale="92500" lnSpcReduction="20000"/>
          </a:bodyPr>
          <a:lstStyle/>
          <a:p>
            <a:r>
              <a:rPr lang="en-US" sz="2600" b="1" i="1" dirty="0"/>
              <a:t>Word Recognition (foundational reading skills)</a:t>
            </a:r>
          </a:p>
          <a:p>
            <a:pPr lvl="1"/>
            <a:r>
              <a:rPr lang="en-US" sz="2600" i="1" dirty="0"/>
              <a:t>Phonological awareness</a:t>
            </a:r>
          </a:p>
          <a:p>
            <a:pPr lvl="1"/>
            <a:r>
              <a:rPr lang="en-US" sz="2600" i="1" dirty="0"/>
              <a:t>Decoding/Encoding</a:t>
            </a:r>
          </a:p>
          <a:p>
            <a:pPr lvl="1"/>
            <a:r>
              <a:rPr lang="en-US" sz="2600" i="1" dirty="0"/>
              <a:t>Sight Word/High Frequency Words</a:t>
            </a:r>
          </a:p>
          <a:p>
            <a:pPr lvl="1"/>
            <a:r>
              <a:rPr lang="en-US" sz="2600" i="1" dirty="0"/>
              <a:t>Fluency</a:t>
            </a:r>
          </a:p>
          <a:p>
            <a:r>
              <a:rPr lang="en-US" b="1" dirty="0"/>
              <a:t>Language comprehension</a:t>
            </a:r>
          </a:p>
          <a:p>
            <a:pPr lvl="1"/>
            <a:r>
              <a:rPr lang="en-US" dirty="0"/>
              <a:t>Background knowledge</a:t>
            </a:r>
          </a:p>
          <a:p>
            <a:pPr lvl="1"/>
            <a:r>
              <a:rPr lang="en-US" dirty="0"/>
              <a:t>Vocabulary</a:t>
            </a:r>
          </a:p>
          <a:p>
            <a:pPr lvl="1"/>
            <a:r>
              <a:rPr lang="en-US" dirty="0"/>
              <a:t>Genre</a:t>
            </a:r>
          </a:p>
          <a:p>
            <a:pPr lvl="1"/>
            <a:r>
              <a:rPr lang="en-US" dirty="0"/>
              <a:t>Structure</a:t>
            </a:r>
          </a:p>
          <a:p>
            <a:pPr lvl="1"/>
            <a:r>
              <a:rPr lang="en-US" dirty="0"/>
              <a:t>Strategic reading</a:t>
            </a:r>
          </a:p>
        </p:txBody>
      </p:sp>
    </p:spTree>
    <p:extLst>
      <p:ext uri="{BB962C8B-B14F-4D97-AF65-F5344CB8AC3E}">
        <p14:creationId xmlns:p14="http://schemas.microsoft.com/office/powerpoint/2010/main" val="19867793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Passage Reading Fluency Measure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855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Curriculum Based Measurements Assess: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472223"/>
          </a:xfrm>
        </p:spPr>
        <p:txBody>
          <a:bodyPr/>
          <a:lstStyle/>
          <a:p>
            <a:r>
              <a:rPr lang="en-US" sz="2000" b="1" dirty="0"/>
              <a:t>Phonological Skills</a:t>
            </a:r>
          </a:p>
          <a:p>
            <a:pPr lvl="1"/>
            <a:r>
              <a:rPr lang="en-US" sz="2000" dirty="0"/>
              <a:t>Phoneme Segmentation</a:t>
            </a:r>
          </a:p>
          <a:p>
            <a:r>
              <a:rPr lang="en-US" sz="2000" b="1" dirty="0"/>
              <a:t>Alphabetic Principle/Phonics</a:t>
            </a:r>
          </a:p>
          <a:p>
            <a:pPr lvl="1"/>
            <a:r>
              <a:rPr lang="en-US" sz="2000" dirty="0"/>
              <a:t>Letter Names</a:t>
            </a:r>
          </a:p>
          <a:p>
            <a:pPr lvl="1"/>
            <a:r>
              <a:rPr lang="en-US" sz="2000" dirty="0"/>
              <a:t>Letter Sounds</a:t>
            </a:r>
          </a:p>
          <a:p>
            <a:pPr lvl="1"/>
            <a:r>
              <a:rPr lang="en-US" sz="2000" dirty="0"/>
              <a:t>Word Reading</a:t>
            </a:r>
          </a:p>
          <a:p>
            <a:r>
              <a:rPr lang="en-US" sz="3000" b="1" i="1" dirty="0"/>
              <a:t>Fluency</a:t>
            </a:r>
          </a:p>
          <a:p>
            <a:pPr lvl="1"/>
            <a:r>
              <a:rPr lang="en-US" sz="3000" b="1" i="1" dirty="0"/>
              <a:t>Passage Reading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96918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Impact of Early Reading Skills on Comprehension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185620"/>
          </a:xfrm>
        </p:spPr>
        <p:txBody>
          <a:bodyPr>
            <a:normAutofit fontScale="85000" lnSpcReduction="10000"/>
          </a:bodyPr>
          <a:lstStyle/>
          <a:p>
            <a:r>
              <a:rPr lang="en-US" sz="3200" dirty="0"/>
              <a:t>Comprehension is the goal – what gets in the way?</a:t>
            </a:r>
          </a:p>
          <a:p>
            <a:endParaRPr lang="en-US" sz="3200" dirty="0"/>
          </a:p>
          <a:p>
            <a:r>
              <a:rPr lang="en-US" sz="3200" dirty="0"/>
              <a:t>Profile 1: </a:t>
            </a:r>
            <a:r>
              <a:rPr lang="en-US" sz="3200" b="1" dirty="0">
                <a:solidFill>
                  <a:srgbClr val="FF0000"/>
                </a:solidFill>
              </a:rPr>
              <a:t>Word reading </a:t>
            </a:r>
            <a:r>
              <a:rPr lang="en-US" sz="3200" dirty="0"/>
              <a:t>skills not at grade level</a:t>
            </a:r>
          </a:p>
          <a:p>
            <a:pPr marL="0" indent="0">
              <a:buNone/>
            </a:pPr>
            <a:endParaRPr lang="en-US" sz="3200" dirty="0"/>
          </a:p>
          <a:p>
            <a:r>
              <a:rPr lang="en-US" sz="4300" b="1" i="1" dirty="0"/>
              <a:t>Profile 2: </a:t>
            </a:r>
            <a:r>
              <a:rPr lang="en-US" sz="4300" b="1" i="1" dirty="0">
                <a:solidFill>
                  <a:srgbClr val="FF0000"/>
                </a:solidFill>
              </a:rPr>
              <a:t>Word reading </a:t>
            </a:r>
            <a:r>
              <a:rPr lang="en-US" sz="4300" b="1" i="1" dirty="0"/>
              <a:t>skills strong, but </a:t>
            </a:r>
            <a:r>
              <a:rPr lang="en-US" sz="4300" b="1" i="1" dirty="0">
                <a:solidFill>
                  <a:srgbClr val="FF0000"/>
                </a:solidFill>
              </a:rPr>
              <a:t>fluency</a:t>
            </a:r>
            <a:r>
              <a:rPr lang="en-US" sz="4300" b="1" i="1" dirty="0"/>
              <a:t> not at grade level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16933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/>
              <a:t>Fluency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240211"/>
          </a:xfrm>
        </p:spPr>
        <p:txBody>
          <a:bodyPr>
            <a:normAutofit/>
          </a:bodyPr>
          <a:lstStyle/>
          <a:p>
            <a:r>
              <a:rPr lang="en-US" sz="3000" dirty="0"/>
              <a:t>Reading words in passages accurately with appropriate rate (automatically) and proper expression</a:t>
            </a:r>
          </a:p>
          <a:p>
            <a:r>
              <a:rPr lang="en-US" sz="3000" dirty="0"/>
              <a:t>Big ideas:</a:t>
            </a:r>
          </a:p>
          <a:p>
            <a:pPr lvl="1"/>
            <a:r>
              <a:rPr lang="en-US" sz="2400" dirty="0"/>
              <a:t>Children must accurately and automatically read words</a:t>
            </a:r>
          </a:p>
          <a:p>
            <a:pPr lvl="1"/>
            <a:r>
              <a:rPr lang="en-US" sz="2400" dirty="0"/>
              <a:t>Supports comprehension</a:t>
            </a:r>
          </a:p>
          <a:p>
            <a:pPr lvl="2"/>
            <a:endParaRPr lang="en-US" sz="20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383090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Dimensions of Fluency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Accuracy</a:t>
            </a:r>
          </a:p>
          <a:p>
            <a:r>
              <a:rPr lang="en-US" dirty="0"/>
              <a:t>Volume and Expression</a:t>
            </a:r>
          </a:p>
          <a:p>
            <a:r>
              <a:rPr lang="en-US" dirty="0"/>
              <a:t>Phrasing</a:t>
            </a:r>
          </a:p>
          <a:p>
            <a:r>
              <a:rPr lang="en-US" dirty="0"/>
              <a:t>Smoothness</a:t>
            </a:r>
          </a:p>
          <a:p>
            <a:r>
              <a:rPr lang="en-US" dirty="0"/>
              <a:t>Pace </a:t>
            </a:r>
          </a:p>
        </p:txBody>
      </p:sp>
    </p:spTree>
    <p:extLst>
      <p:ext uri="{BB962C8B-B14F-4D97-AF65-F5344CB8AC3E}">
        <p14:creationId xmlns:p14="http://schemas.microsoft.com/office/powerpoint/2010/main" val="276726434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Common Challenges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774209"/>
            <a:ext cx="8596668" cy="4449170"/>
          </a:xfrm>
        </p:spPr>
        <p:txBody>
          <a:bodyPr>
            <a:normAutofit/>
          </a:bodyPr>
          <a:lstStyle/>
          <a:p>
            <a:r>
              <a:rPr lang="en-US" sz="3000" dirty="0"/>
              <a:t>Children are not automatic but accurate; interferes with comprehension and stamina</a:t>
            </a:r>
          </a:p>
          <a:p>
            <a:r>
              <a:rPr lang="en-US" sz="3000" dirty="0"/>
              <a:t>Phonics skills are not yet mastered</a:t>
            </a:r>
          </a:p>
          <a:p>
            <a:r>
              <a:rPr lang="en-US" sz="3000" dirty="0"/>
              <a:t>Choppy reading – no phrasing </a:t>
            </a:r>
          </a:p>
          <a:p>
            <a:r>
              <a:rPr lang="en-US" sz="3000" dirty="0"/>
              <a:t>Tracking difficulties (skips lines, loses place)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1499050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4010</TotalTime>
  <Words>658</Words>
  <Application>Microsoft Office PowerPoint</Application>
  <PresentationFormat>Widescreen</PresentationFormat>
  <Paragraphs>139</Paragraphs>
  <Slides>19</Slides>
  <Notes>19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4" baseType="lpstr">
      <vt:lpstr>Arial</vt:lpstr>
      <vt:lpstr>Calibri</vt:lpstr>
      <vt:lpstr>Trebuchet MS</vt:lpstr>
      <vt:lpstr>Wingdings 3</vt:lpstr>
      <vt:lpstr>Facet</vt:lpstr>
      <vt:lpstr> Foundational Reading Skills: FLUENCY</vt:lpstr>
      <vt:lpstr>Objectives</vt:lpstr>
      <vt:lpstr> Skilled Reading</vt:lpstr>
      <vt:lpstr>Passage Reading Fluency Measure</vt:lpstr>
      <vt:lpstr>Curriculum Based Measurements Assess:</vt:lpstr>
      <vt:lpstr>Impact of Early Reading Skills on Comprehension</vt:lpstr>
      <vt:lpstr>Fluency</vt:lpstr>
      <vt:lpstr>Dimensions of Fluency</vt:lpstr>
      <vt:lpstr>Common Challenges </vt:lpstr>
      <vt:lpstr>Considerations for ELLs</vt:lpstr>
      <vt:lpstr>Data – When does a Student require Fluency Instruction?</vt:lpstr>
      <vt:lpstr>Instruction</vt:lpstr>
      <vt:lpstr>Instruction: Echo Reading</vt:lpstr>
      <vt:lpstr>Instruction: Repeated Reading</vt:lpstr>
      <vt:lpstr>Instruction</vt:lpstr>
      <vt:lpstr>Dimensions of Fluency</vt:lpstr>
      <vt:lpstr>Home Practice </vt:lpstr>
      <vt:lpstr>SUMMARY!</vt:lpstr>
      <vt:lpstr>THANK YOU!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EASY CBM</dc:title>
  <dc:creator>Kathleen Lord</dc:creator>
  <cp:lastModifiedBy>Kathleen Lord</cp:lastModifiedBy>
  <cp:revision>186</cp:revision>
  <dcterms:created xsi:type="dcterms:W3CDTF">2016-02-07T19:59:42Z</dcterms:created>
  <dcterms:modified xsi:type="dcterms:W3CDTF">2016-12-30T16:34:05Z</dcterms:modified>
</cp:coreProperties>
</file>