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8" r:id="rId3"/>
    <p:sldId id="289" r:id="rId4"/>
    <p:sldId id="290" r:id="rId5"/>
    <p:sldId id="313" r:id="rId6"/>
    <p:sldId id="281" r:id="rId7"/>
    <p:sldId id="300" r:id="rId8"/>
    <p:sldId id="301" r:id="rId9"/>
    <p:sldId id="302" r:id="rId10"/>
    <p:sldId id="303" r:id="rId11"/>
    <p:sldId id="304" r:id="rId12"/>
    <p:sldId id="305" r:id="rId13"/>
    <p:sldId id="306" r:id="rId14"/>
    <p:sldId id="308" r:id="rId15"/>
    <p:sldId id="307" r:id="rId16"/>
    <p:sldId id="283" r:id="rId17"/>
    <p:sldId id="299" r:id="rId18"/>
    <p:sldId id="284" r:id="rId19"/>
    <p:sldId id="285" r:id="rId20"/>
    <p:sldId id="286" r:id="rId21"/>
    <p:sldId id="287" r:id="rId22"/>
    <p:sldId id="259" r:id="rId23"/>
    <p:sldId id="310" r:id="rId24"/>
    <p:sldId id="309" r:id="rId25"/>
    <p:sldId id="288" r:id="rId26"/>
    <p:sldId id="261" r:id="rId27"/>
    <p:sldId id="268" r:id="rId28"/>
    <p:sldId id="270" r:id="rId29"/>
    <p:sldId id="269" r:id="rId30"/>
    <p:sldId id="311" r:id="rId31"/>
    <p:sldId id="314" r:id="rId32"/>
    <p:sldId id="271" r:id="rId33"/>
    <p:sldId id="272" r:id="rId34"/>
    <p:sldId id="273" r:id="rId35"/>
    <p:sldId id="274" r:id="rId36"/>
    <p:sldId id="275" r:id="rId37"/>
    <p:sldId id="276" r:id="rId38"/>
    <p:sldId id="277" r:id="rId39"/>
    <p:sldId id="278" r:id="rId40"/>
    <p:sldId id="279" r:id="rId41"/>
    <p:sldId id="262" r:id="rId42"/>
    <p:sldId id="263" r:id="rId43"/>
    <p:sldId id="264" r:id="rId44"/>
    <p:sldId id="265" r:id="rId45"/>
    <p:sldId id="266" r:id="rId46"/>
    <p:sldId id="26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71" autoAdjust="0"/>
  </p:normalViewPr>
  <p:slideViewPr>
    <p:cSldViewPr>
      <p:cViewPr varScale="1">
        <p:scale>
          <a:sx n="120" d="100"/>
          <a:sy n="120" d="100"/>
        </p:scale>
        <p:origin x="134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A89C14-D7B0-4362-B69D-49926E164C40}"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0101E-7262-46BB-8A4F-F2CADAEAB3E4}" type="slidenum">
              <a:rPr lang="en-US" smtClean="0"/>
              <a:t>‹#›</a:t>
            </a:fld>
            <a:endParaRPr lang="en-US"/>
          </a:p>
        </p:txBody>
      </p:sp>
    </p:spTree>
    <p:extLst>
      <p:ext uri="{BB962C8B-B14F-4D97-AF65-F5344CB8AC3E}">
        <p14:creationId xmlns:p14="http://schemas.microsoft.com/office/powerpoint/2010/main" val="1924766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89C14-D7B0-4362-B69D-49926E164C40}"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0101E-7262-46BB-8A4F-F2CADAEAB3E4}" type="slidenum">
              <a:rPr lang="en-US" smtClean="0"/>
              <a:t>‹#›</a:t>
            </a:fld>
            <a:endParaRPr lang="en-US"/>
          </a:p>
        </p:txBody>
      </p:sp>
    </p:spTree>
    <p:extLst>
      <p:ext uri="{BB962C8B-B14F-4D97-AF65-F5344CB8AC3E}">
        <p14:creationId xmlns:p14="http://schemas.microsoft.com/office/powerpoint/2010/main" val="5788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89C14-D7B0-4362-B69D-49926E164C40}"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0101E-7262-46BB-8A4F-F2CADAEAB3E4}" type="slidenum">
              <a:rPr lang="en-US" smtClean="0"/>
              <a:t>‹#›</a:t>
            </a:fld>
            <a:endParaRPr lang="en-US"/>
          </a:p>
        </p:txBody>
      </p:sp>
    </p:spTree>
    <p:extLst>
      <p:ext uri="{BB962C8B-B14F-4D97-AF65-F5344CB8AC3E}">
        <p14:creationId xmlns:p14="http://schemas.microsoft.com/office/powerpoint/2010/main" val="1422975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89C14-D7B0-4362-B69D-49926E164C40}"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0101E-7262-46BB-8A4F-F2CADAEAB3E4}" type="slidenum">
              <a:rPr lang="en-US" smtClean="0"/>
              <a:t>‹#›</a:t>
            </a:fld>
            <a:endParaRPr lang="en-US"/>
          </a:p>
        </p:txBody>
      </p:sp>
    </p:spTree>
    <p:extLst>
      <p:ext uri="{BB962C8B-B14F-4D97-AF65-F5344CB8AC3E}">
        <p14:creationId xmlns:p14="http://schemas.microsoft.com/office/powerpoint/2010/main" val="281193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A89C14-D7B0-4362-B69D-49926E164C40}"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0101E-7262-46BB-8A4F-F2CADAEAB3E4}" type="slidenum">
              <a:rPr lang="en-US" smtClean="0"/>
              <a:t>‹#›</a:t>
            </a:fld>
            <a:endParaRPr lang="en-US"/>
          </a:p>
        </p:txBody>
      </p:sp>
    </p:spTree>
    <p:extLst>
      <p:ext uri="{BB962C8B-B14F-4D97-AF65-F5344CB8AC3E}">
        <p14:creationId xmlns:p14="http://schemas.microsoft.com/office/powerpoint/2010/main" val="118950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A89C14-D7B0-4362-B69D-49926E164C40}" type="datetimeFigureOut">
              <a:rPr lang="en-US" smtClean="0"/>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0101E-7262-46BB-8A4F-F2CADAEAB3E4}" type="slidenum">
              <a:rPr lang="en-US" smtClean="0"/>
              <a:t>‹#›</a:t>
            </a:fld>
            <a:endParaRPr lang="en-US"/>
          </a:p>
        </p:txBody>
      </p:sp>
    </p:spTree>
    <p:extLst>
      <p:ext uri="{BB962C8B-B14F-4D97-AF65-F5344CB8AC3E}">
        <p14:creationId xmlns:p14="http://schemas.microsoft.com/office/powerpoint/2010/main" val="429343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A89C14-D7B0-4362-B69D-49926E164C40}" type="datetimeFigureOut">
              <a:rPr lang="en-US" smtClean="0"/>
              <a:t>11/23/2016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00101E-7262-46BB-8A4F-F2CADAEAB3E4}" type="slidenum">
              <a:rPr lang="en-US" smtClean="0"/>
              <a:t>‹#›</a:t>
            </a:fld>
            <a:endParaRPr lang="en-US"/>
          </a:p>
        </p:txBody>
      </p:sp>
    </p:spTree>
    <p:extLst>
      <p:ext uri="{BB962C8B-B14F-4D97-AF65-F5344CB8AC3E}">
        <p14:creationId xmlns:p14="http://schemas.microsoft.com/office/powerpoint/2010/main" val="2696614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A89C14-D7B0-4362-B69D-49926E164C40}" type="datetimeFigureOut">
              <a:rPr lang="en-US" smtClean="0"/>
              <a:t>11/23/2016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00101E-7262-46BB-8A4F-F2CADAEAB3E4}" type="slidenum">
              <a:rPr lang="en-US" smtClean="0"/>
              <a:t>‹#›</a:t>
            </a:fld>
            <a:endParaRPr lang="en-US"/>
          </a:p>
        </p:txBody>
      </p:sp>
    </p:spTree>
    <p:extLst>
      <p:ext uri="{BB962C8B-B14F-4D97-AF65-F5344CB8AC3E}">
        <p14:creationId xmlns:p14="http://schemas.microsoft.com/office/powerpoint/2010/main" val="1066163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89C14-D7B0-4362-B69D-49926E164C40}" type="datetimeFigureOut">
              <a:rPr lang="en-US" smtClean="0"/>
              <a:t>11/23/2016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00101E-7262-46BB-8A4F-F2CADAEAB3E4}" type="slidenum">
              <a:rPr lang="en-US" smtClean="0"/>
              <a:t>‹#›</a:t>
            </a:fld>
            <a:endParaRPr lang="en-US"/>
          </a:p>
        </p:txBody>
      </p:sp>
    </p:spTree>
    <p:extLst>
      <p:ext uri="{BB962C8B-B14F-4D97-AF65-F5344CB8AC3E}">
        <p14:creationId xmlns:p14="http://schemas.microsoft.com/office/powerpoint/2010/main" val="226955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89C14-D7B0-4362-B69D-49926E164C40}" type="datetimeFigureOut">
              <a:rPr lang="en-US" smtClean="0"/>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0101E-7262-46BB-8A4F-F2CADAEAB3E4}" type="slidenum">
              <a:rPr lang="en-US" smtClean="0"/>
              <a:t>‹#›</a:t>
            </a:fld>
            <a:endParaRPr lang="en-US"/>
          </a:p>
        </p:txBody>
      </p:sp>
    </p:spTree>
    <p:extLst>
      <p:ext uri="{BB962C8B-B14F-4D97-AF65-F5344CB8AC3E}">
        <p14:creationId xmlns:p14="http://schemas.microsoft.com/office/powerpoint/2010/main" val="3961532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89C14-D7B0-4362-B69D-49926E164C40}" type="datetimeFigureOut">
              <a:rPr lang="en-US" smtClean="0"/>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0101E-7262-46BB-8A4F-F2CADAEAB3E4}" type="slidenum">
              <a:rPr lang="en-US" smtClean="0"/>
              <a:t>‹#›</a:t>
            </a:fld>
            <a:endParaRPr lang="en-US"/>
          </a:p>
        </p:txBody>
      </p:sp>
    </p:spTree>
    <p:extLst>
      <p:ext uri="{BB962C8B-B14F-4D97-AF65-F5344CB8AC3E}">
        <p14:creationId xmlns:p14="http://schemas.microsoft.com/office/powerpoint/2010/main" val="137646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89C14-D7B0-4362-B69D-49926E164C40}" type="datetimeFigureOut">
              <a:rPr lang="en-US" smtClean="0"/>
              <a:t>11/23/2016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00101E-7262-46BB-8A4F-F2CADAEAB3E4}" type="slidenum">
              <a:rPr lang="en-US" smtClean="0"/>
              <a:t>‹#›</a:t>
            </a:fld>
            <a:endParaRPr lang="en-US"/>
          </a:p>
        </p:txBody>
      </p:sp>
    </p:spTree>
    <p:extLst>
      <p:ext uri="{BB962C8B-B14F-4D97-AF65-F5344CB8AC3E}">
        <p14:creationId xmlns:p14="http://schemas.microsoft.com/office/powerpoint/2010/main" val="422600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colorincolorado.org/"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colorincolorado.org/"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obaverse.net/" TargetMode="External"/><Relationship Id="rId2" Type="http://schemas.openxmlformats.org/officeDocument/2006/relationships/hyperlink" Target="http://www.colorincolorado.org/"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www.ride.ri.gov/Portals/0/Uploads/Documents/Students-and-Families-Great-Schools/English-Language-Learners/go-to-strategies.pdf"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Integrating Language Learning  into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High School Content Lessons</a:t>
            </a:r>
            <a:endParaRPr lang="en-US"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988317" y="5486400"/>
            <a:ext cx="4953000" cy="923330"/>
          </a:xfrm>
          <a:prstGeom prst="rect">
            <a:avLst/>
          </a:prstGeom>
          <a:noFill/>
        </p:spPr>
        <p:txBody>
          <a:bodyPr wrap="square" rtlCol="0">
            <a:spAutoFit/>
          </a:bodyPr>
          <a:lstStyle/>
          <a:p>
            <a:pPr algn="r"/>
            <a:r>
              <a:rPr lang="en-US" dirty="0" smtClean="0">
                <a:latin typeface="Times New Roman" panose="02020603050405020304" pitchFamily="18" charset="0"/>
                <a:cs typeface="Times New Roman" panose="02020603050405020304" pitchFamily="18" charset="0"/>
              </a:rPr>
              <a:t>Alicia Van Borssum, </a:t>
            </a:r>
            <a:r>
              <a:rPr lang="en-US" dirty="0" err="1" smtClean="0">
                <a:latin typeface="Times New Roman" panose="02020603050405020304" pitchFamily="18" charset="0"/>
                <a:cs typeface="Times New Roman" panose="02020603050405020304" pitchFamily="18" charset="0"/>
              </a:rPr>
              <a:t>EdD</a:t>
            </a:r>
            <a:endParaRPr lang="en-US" dirty="0" smtClean="0">
              <a:latin typeface="Times New Roman" panose="02020603050405020304" pitchFamily="18" charset="0"/>
              <a:cs typeface="Times New Roman" panose="02020603050405020304" pitchFamily="18" charset="0"/>
            </a:endParaRPr>
          </a:p>
          <a:p>
            <a:pPr algn="r"/>
            <a:r>
              <a:rPr lang="en-US" dirty="0" smtClean="0">
                <a:latin typeface="Times New Roman" panose="02020603050405020304" pitchFamily="18" charset="0"/>
                <a:cs typeface="Times New Roman" panose="02020603050405020304" pitchFamily="18" charset="0"/>
              </a:rPr>
              <a:t>Warner Center for Professional Development</a:t>
            </a:r>
          </a:p>
          <a:p>
            <a:pPr algn="r"/>
            <a:r>
              <a:rPr lang="en-US" dirty="0" smtClean="0">
                <a:latin typeface="Times New Roman" panose="02020603050405020304" pitchFamily="18" charset="0"/>
                <a:cs typeface="Times New Roman" panose="02020603050405020304" pitchFamily="18" charset="0"/>
              </a:rPr>
              <a:t>University of Rochester</a:t>
            </a:r>
            <a:endParaRPr lang="en-US" dirty="0">
              <a:latin typeface="Times New Roman" panose="02020603050405020304" pitchFamily="18" charset="0"/>
              <a:cs typeface="Times New Roman" panose="02020603050405020304" pitchFamily="18" charset="0"/>
            </a:endParaRPr>
          </a:p>
        </p:txBody>
      </p:sp>
      <p:pic>
        <p:nvPicPr>
          <p:cNvPr id="2050" name="Picture 2" descr="https://www.leeandlow.com/uploads/article_category_hero_image/2981/image_r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267" y="2286000"/>
            <a:ext cx="725805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378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Step 4</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lstStyle/>
          <a:p>
            <a:pPr marL="0" indent="0">
              <a:buNone/>
            </a:pPr>
            <a:r>
              <a:rPr lang="en-US" b="1" dirty="0" smtClean="0">
                <a:latin typeface="Times New Roman" panose="02020603050405020304" pitchFamily="18" charset="0"/>
                <a:cs typeface="Times New Roman" panose="02020603050405020304" pitchFamily="18" charset="0"/>
              </a:rPr>
              <a:t>Choose:</a:t>
            </a:r>
          </a:p>
          <a:p>
            <a:pPr marL="0" indent="0">
              <a:buNone/>
            </a:pPr>
            <a:endParaRPr lang="en-US" b="1"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What is </a:t>
            </a:r>
            <a:r>
              <a:rPr lang="en-US" i="1"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language point I could target or teach explicitly within the linguistic demands of the lesson, my student’s needs, and an application of the learning in English in other contexts?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68257"/>
          <a:stretch/>
        </p:blipFill>
        <p:spPr>
          <a:xfrm>
            <a:off x="746289" y="5959452"/>
            <a:ext cx="7940511" cy="698546"/>
          </a:xfrm>
          <a:prstGeom prst="rect">
            <a:avLst/>
          </a:prstGeom>
        </p:spPr>
      </p:pic>
      <p:pic>
        <p:nvPicPr>
          <p:cNvPr id="4" name="Picture 3" descr="http://www.huntingdonallsaints.org.uk/content/pages/uploaded_images/169.jpg"/>
          <p:cNvPicPr/>
          <p:nvPr/>
        </p:nvPicPr>
        <p:blipFill rotWithShape="1">
          <a:blip r:embed="rId3">
            <a:extLst>
              <a:ext uri="{28A0092B-C50C-407E-A947-70E740481C1C}">
                <a14:useLocalDpi xmlns:a14="http://schemas.microsoft.com/office/drawing/2010/main" val="0"/>
              </a:ext>
            </a:extLst>
          </a:blip>
          <a:srcRect l="49489" t="40551" r="33838" b="18486"/>
          <a:stretch/>
        </p:blipFill>
        <p:spPr bwMode="auto">
          <a:xfrm rot="17636451">
            <a:off x="6172200" y="609600"/>
            <a:ext cx="989965" cy="7004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6982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Step 5 </a:t>
            </a:r>
            <a:endParaRPr lang="en-US"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p:txBody>
          <a:bodyPr>
            <a:normAutofit fontScale="85000" lnSpcReduction="20000"/>
          </a:bodyPr>
          <a:lstStyle/>
          <a:p>
            <a:pPr marL="0" indent="0">
              <a:buNone/>
            </a:pPr>
            <a:r>
              <a:rPr lang="en-US" b="1" dirty="0" smtClean="0">
                <a:latin typeface="Times New Roman" panose="02020603050405020304" pitchFamily="18" charset="0"/>
                <a:cs typeface="Times New Roman" panose="02020603050405020304" pitchFamily="18" charset="0"/>
              </a:rPr>
              <a:t>Write:</a:t>
            </a: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The language objective. It can </a:t>
            </a:r>
            <a:r>
              <a:rPr lang="en-US" dirty="0">
                <a:latin typeface="Times New Roman" panose="02020603050405020304" pitchFamily="18" charset="0"/>
                <a:cs typeface="Times New Roman" panose="02020603050405020304" pitchFamily="18" charset="0"/>
              </a:rPr>
              <a:t>be vocabulary, grammar, language function, language skills, tasks, language learning </a:t>
            </a:r>
            <a:r>
              <a:rPr lang="en-US" dirty="0" smtClean="0">
                <a:latin typeface="Times New Roman" panose="02020603050405020304" pitchFamily="18" charset="0"/>
                <a:cs typeface="Times New Roman" panose="02020603050405020304" pitchFamily="18" charset="0"/>
              </a:rPr>
              <a:t>strategies: see </a:t>
            </a:r>
            <a:r>
              <a:rPr lang="en-US" dirty="0" err="1" smtClean="0">
                <a:latin typeface="Times New Roman" panose="02020603050405020304" pitchFamily="18" charset="0"/>
                <a:cs typeface="Times New Roman" panose="02020603050405020304" pitchFamily="18" charset="0"/>
              </a:rPr>
              <a:t>Himmel</a:t>
            </a:r>
            <a:r>
              <a:rPr lang="en-US" dirty="0" smtClean="0">
                <a:latin typeface="Times New Roman" panose="02020603050405020304" pitchFamily="18" charset="0"/>
                <a:cs typeface="Times New Roman" panose="02020603050405020304" pitchFamily="18" charset="0"/>
              </a:rPr>
              <a:t> article from </a:t>
            </a:r>
            <a:r>
              <a:rPr lang="en-US" dirty="0" smtClean="0">
                <a:latin typeface="Times New Roman" panose="02020603050405020304" pitchFamily="18" charset="0"/>
                <a:cs typeface="Times New Roman" panose="02020603050405020304" pitchFamily="18" charset="0"/>
                <a:hlinkClick r:id="rId2"/>
              </a:rPr>
              <a:t>www.colorincolorado.org</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Student(s) will be able to….</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The objective is meant mostly to focus </a:t>
            </a:r>
            <a:r>
              <a:rPr lang="en-US" i="1" dirty="0" smtClean="0">
                <a:latin typeface="Times New Roman" panose="02020603050405020304" pitchFamily="18" charset="0"/>
                <a:cs typeface="Times New Roman" panose="02020603050405020304" pitchFamily="18" charset="0"/>
              </a:rPr>
              <a:t>you</a:t>
            </a:r>
            <a:r>
              <a:rPr lang="en-US" dirty="0" smtClean="0">
                <a:latin typeface="Times New Roman" panose="02020603050405020304" pitchFamily="18" charset="0"/>
                <a:cs typeface="Times New Roman" panose="02020603050405020304" pitchFamily="18" charset="0"/>
              </a:rPr>
              <a:t>. What language skill are you going to target that will prove useful in other school contexts?</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65514"/>
          <a:stretch/>
        </p:blipFill>
        <p:spPr>
          <a:xfrm>
            <a:off x="1571625" y="6078682"/>
            <a:ext cx="6015872" cy="574964"/>
          </a:xfrm>
          <a:prstGeom prst="rect">
            <a:avLst/>
          </a:prstGeom>
        </p:spPr>
      </p:pic>
      <p:pic>
        <p:nvPicPr>
          <p:cNvPr id="6" name="Picture 5" descr="http://www.huntingdonallsaints.org.uk/content/pages/uploaded_images/169.jpg"/>
          <p:cNvPicPr/>
          <p:nvPr/>
        </p:nvPicPr>
        <p:blipFill rotWithShape="1">
          <a:blip r:embed="rId4">
            <a:extLst>
              <a:ext uri="{28A0092B-C50C-407E-A947-70E740481C1C}">
                <a14:useLocalDpi xmlns:a14="http://schemas.microsoft.com/office/drawing/2010/main" val="0"/>
              </a:ext>
            </a:extLst>
          </a:blip>
          <a:srcRect l="66673" t="24511" r="17294" b="34076"/>
          <a:stretch/>
        </p:blipFill>
        <p:spPr bwMode="auto">
          <a:xfrm rot="19090643">
            <a:off x="6019800" y="492125"/>
            <a:ext cx="951865" cy="7080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4904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Step 6</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a:bodyPr>
          <a:lstStyle/>
          <a:p>
            <a:pPr marL="0" indent="0">
              <a:buNone/>
            </a:pPr>
            <a:r>
              <a:rPr lang="en-US" b="1" dirty="0" smtClean="0">
                <a:latin typeface="Times New Roman" panose="02020603050405020304" pitchFamily="18" charset="0"/>
                <a:cs typeface="Times New Roman" panose="02020603050405020304" pitchFamily="18" charset="0"/>
              </a:rPr>
              <a:t>Create:</a:t>
            </a:r>
            <a:endParaRPr lang="en-US" b="1" dirty="0">
              <a:latin typeface="Times New Roman" panose="02020603050405020304" pitchFamily="18" charset="0"/>
              <a:cs typeface="Times New Roman" panose="02020603050405020304" pitchFamily="18" charset="0"/>
            </a:endParaRPr>
          </a:p>
          <a:p>
            <a:pPr marL="0" indent="0">
              <a:buNone/>
            </a:pPr>
            <a:endParaRPr lang="en-US" b="1"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A short exercise to help students with the point of language you decided to </a:t>
            </a:r>
            <a:r>
              <a:rPr lang="en-US" dirty="0" smtClean="0">
                <a:latin typeface="Times New Roman" panose="02020603050405020304" pitchFamily="18" charset="0"/>
                <a:cs typeface="Times New Roman" panose="02020603050405020304" pitchFamily="18" charset="0"/>
              </a:rPr>
              <a:t>target. Use ENL resources, your own ideas, colleagues’ ideas for help.</a:t>
            </a:r>
            <a:endParaRPr lang="en-US" dirty="0" smtClean="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3139" b="33430"/>
          <a:stretch/>
        </p:blipFill>
        <p:spPr>
          <a:xfrm>
            <a:off x="1295400" y="5979091"/>
            <a:ext cx="7115666" cy="659268"/>
          </a:xfrm>
          <a:prstGeom prst="rect">
            <a:avLst/>
          </a:prstGeom>
        </p:spPr>
      </p:pic>
      <p:pic>
        <p:nvPicPr>
          <p:cNvPr id="4" name="Picture 3" descr="http://www.huntingdonallsaints.org.uk/content/pages/uploaded_images/169.jpg"/>
          <p:cNvPicPr/>
          <p:nvPr/>
        </p:nvPicPr>
        <p:blipFill rotWithShape="1">
          <a:blip r:embed="rId3">
            <a:extLst>
              <a:ext uri="{28A0092B-C50C-407E-A947-70E740481C1C}">
                <a14:useLocalDpi xmlns:a14="http://schemas.microsoft.com/office/drawing/2010/main" val="0"/>
              </a:ext>
            </a:extLst>
          </a:blip>
          <a:srcRect l="83483" t="43209" b="15809"/>
          <a:stretch/>
        </p:blipFill>
        <p:spPr bwMode="auto">
          <a:xfrm rot="16514898">
            <a:off x="6096000" y="495618"/>
            <a:ext cx="981075" cy="7010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765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Step 7</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457200" y="1512357"/>
            <a:ext cx="8229600" cy="4525963"/>
          </a:xfrm>
        </p:spPr>
        <p:txBody>
          <a:bodyPr/>
          <a:lstStyle/>
          <a:p>
            <a:pPr marL="0" indent="0">
              <a:buNone/>
            </a:pPr>
            <a:r>
              <a:rPr lang="en-US" b="1" dirty="0" smtClean="0">
                <a:latin typeface="Times New Roman" panose="02020603050405020304" pitchFamily="18" charset="0"/>
                <a:cs typeface="Times New Roman" panose="02020603050405020304" pitchFamily="18" charset="0"/>
              </a:rPr>
              <a:t>Check:</a:t>
            </a:r>
          </a:p>
          <a:p>
            <a:pPr marL="0" indent="0">
              <a:buNone/>
            </a:pPr>
            <a:r>
              <a:rPr lang="en-US" sz="2800" dirty="0" smtClean="0">
                <a:latin typeface="Times New Roman" panose="02020603050405020304" pitchFamily="18" charset="0"/>
                <a:cs typeface="Times New Roman" panose="02020603050405020304" pitchFamily="18" charset="0"/>
              </a:rPr>
              <a:t>Does the language work I created:</a:t>
            </a:r>
          </a:p>
          <a:p>
            <a:r>
              <a:rPr lang="en-US" sz="2800" dirty="0" smtClean="0">
                <a:latin typeface="Times New Roman" panose="02020603050405020304" pitchFamily="18" charset="0"/>
                <a:cs typeface="Times New Roman" panose="02020603050405020304" pitchFamily="18" charset="0"/>
              </a:rPr>
              <a:t>Come naturally from the content of the lesson?</a:t>
            </a:r>
          </a:p>
          <a:p>
            <a:r>
              <a:rPr lang="en-US" sz="2800" dirty="0" smtClean="0">
                <a:latin typeface="Times New Roman" panose="02020603050405020304" pitchFamily="18" charset="0"/>
                <a:cs typeface="Times New Roman" panose="02020603050405020304" pitchFamily="18" charset="0"/>
              </a:rPr>
              <a:t>Involve listening, speaking, reading, and/or writing English?</a:t>
            </a:r>
          </a:p>
          <a:p>
            <a:r>
              <a:rPr lang="en-US" sz="2800" dirty="0" smtClean="0">
                <a:latin typeface="Times New Roman" panose="02020603050405020304" pitchFamily="18" charset="0"/>
                <a:cs typeface="Times New Roman" panose="02020603050405020304" pitchFamily="18" charset="0"/>
              </a:rPr>
              <a:t>Promote useful English </a:t>
            </a:r>
            <a:r>
              <a:rPr lang="en-US" sz="2800" dirty="0" smtClean="0">
                <a:latin typeface="Times New Roman" panose="02020603050405020304" pitchFamily="18" charset="0"/>
                <a:cs typeface="Times New Roman" panose="02020603050405020304" pitchFamily="18" charset="0"/>
              </a:rPr>
              <a:t>skills beyond the context of this lesson?</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Embed language in a meaningful context</a:t>
            </a:r>
            <a:r>
              <a:rPr lang="en-US" sz="2800" dirty="0" smtClean="0">
                <a:latin typeface="Times New Roman" panose="02020603050405020304" pitchFamily="18" charset="0"/>
                <a:cs typeface="Times New Roman" panose="02020603050405020304" pitchFamily="18" charset="0"/>
              </a:rPr>
              <a:t>?</a:t>
            </a:r>
          </a:p>
          <a:p>
            <a:pPr marL="0" indent="0">
              <a:buNone/>
            </a:pPr>
            <a:r>
              <a:rPr lang="en-US" sz="2800" dirty="0" smtClean="0">
                <a:latin typeface="Times New Roman" panose="02020603050405020304" pitchFamily="18" charset="0"/>
                <a:cs typeface="Times New Roman" panose="02020603050405020304" pitchFamily="18" charset="0"/>
              </a:rPr>
              <a:t>If so, try it!</a:t>
            </a:r>
            <a:endParaRPr lang="en-US" sz="2800" dirty="0" smtClean="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68257"/>
          <a:stretch/>
        </p:blipFill>
        <p:spPr>
          <a:xfrm>
            <a:off x="601744" y="6096000"/>
            <a:ext cx="7940511" cy="698546"/>
          </a:xfrm>
          <a:prstGeom prst="rect">
            <a:avLst/>
          </a:prstGeom>
        </p:spPr>
      </p:pic>
      <p:pic>
        <p:nvPicPr>
          <p:cNvPr id="4" name="Picture 3" descr="http://www.huntingdonallsaints.org.uk/content/pages/uploaded_images/169.jpg"/>
          <p:cNvPicPr/>
          <p:nvPr/>
        </p:nvPicPr>
        <p:blipFill rotWithShape="1">
          <a:blip r:embed="rId3">
            <a:extLst>
              <a:ext uri="{28A0092B-C50C-407E-A947-70E740481C1C}">
                <a14:useLocalDpi xmlns:a14="http://schemas.microsoft.com/office/drawing/2010/main" val="0"/>
              </a:ext>
            </a:extLst>
          </a:blip>
          <a:srcRect l="128" t="23599" r="82047" b="37662"/>
          <a:stretch/>
        </p:blipFill>
        <p:spPr bwMode="auto">
          <a:xfrm rot="17705693">
            <a:off x="6096000" y="514668"/>
            <a:ext cx="1059180" cy="662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4626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What does the seven-step framework look like in real life?</a:t>
            </a:r>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p:txBody>
          <a:bodyPr/>
          <a:lstStyle/>
          <a:p>
            <a:pPr marL="0" indent="0" algn="ctr">
              <a:buNone/>
            </a:pPr>
            <a:endParaRPr lang="en-US" dirty="0" smtClean="0">
              <a:latin typeface="Times New Roman" panose="02020603050405020304" pitchFamily="18" charset="0"/>
              <a:cs typeface="Times New Roman" panose="02020603050405020304" pitchFamily="18" charset="0"/>
            </a:endParaRPr>
          </a:p>
          <a:p>
            <a:pPr marL="0" indent="0" algn="ctr">
              <a:buNone/>
            </a:pPr>
            <a:r>
              <a:rPr lang="en-US" dirty="0" smtClean="0">
                <a:latin typeface="Times New Roman" panose="02020603050405020304" pitchFamily="18" charset="0"/>
                <a:cs typeface="Times New Roman" panose="02020603050405020304" pitchFamily="18" charset="0"/>
              </a:rPr>
              <a:t>Living Environment Unit 1: </a:t>
            </a:r>
          </a:p>
          <a:p>
            <a:pPr marL="0" indent="0" algn="ctr">
              <a:buNone/>
            </a:pPr>
            <a:r>
              <a:rPr lang="en-US" dirty="0" smtClean="0">
                <a:latin typeface="Times New Roman" panose="02020603050405020304" pitchFamily="18" charset="0"/>
                <a:cs typeface="Times New Roman" panose="02020603050405020304" pitchFamily="18" charset="0"/>
              </a:rPr>
              <a:t>Characteristics of Living Things</a:t>
            </a:r>
          </a:p>
          <a:p>
            <a:pPr marL="0" indent="0">
              <a:buNone/>
            </a:pPr>
            <a:endParaRPr lang="en-US"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o all cells have the same structure?</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3139" b="33430"/>
          <a:stretch/>
        </p:blipFill>
        <p:spPr>
          <a:xfrm>
            <a:off x="1300162" y="6002793"/>
            <a:ext cx="7115666" cy="659268"/>
          </a:xfrm>
          <a:prstGeom prst="rect">
            <a:avLst/>
          </a:prstGeom>
        </p:spPr>
      </p:pic>
    </p:spTree>
    <p:extLst>
      <p:ext uri="{BB962C8B-B14F-4D97-AF65-F5344CB8AC3E}">
        <p14:creationId xmlns:p14="http://schemas.microsoft.com/office/powerpoint/2010/main" val="4257058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Step 1</a:t>
            </a:r>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p:txBody>
          <a:bodyPr>
            <a:normAutofit/>
          </a:bodyPr>
          <a:lstStyle/>
          <a:p>
            <a:pPr marL="0" indent="0">
              <a:buNone/>
            </a:pPr>
            <a:r>
              <a:rPr lang="en-US" b="1" dirty="0" smtClean="0">
                <a:latin typeface="Times New Roman" panose="02020603050405020304" pitchFamily="18" charset="0"/>
                <a:cs typeface="Times New Roman" panose="02020603050405020304" pitchFamily="18" charset="0"/>
              </a:rPr>
              <a:t>Establish:</a:t>
            </a:r>
            <a:r>
              <a:rPr lang="en-US" dirty="0" smtClean="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W</a:t>
            </a:r>
            <a:r>
              <a:rPr lang="en-US" dirty="0" smtClean="0">
                <a:latin typeface="Times New Roman" panose="02020603050405020304" pitchFamily="18" charset="0"/>
                <a:cs typeface="Times New Roman" panose="02020603050405020304" pitchFamily="18" charset="0"/>
              </a:rPr>
              <a:t>hat is the content of the lesson?</a:t>
            </a: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What, exactly, are students learning about?</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solidFill>
                  <a:srgbClr val="C00000"/>
                </a:solidFill>
                <a:latin typeface="Times New Roman" panose="02020603050405020304" pitchFamily="18" charset="0"/>
                <a:cs typeface="Times New Roman" panose="02020603050405020304" pitchFamily="18" charset="0"/>
              </a:rPr>
              <a:t>Examine the lesson. Talk with a neighbor. </a:t>
            </a:r>
          </a:p>
          <a:p>
            <a:pPr marL="0" indent="0">
              <a:buNone/>
            </a:pPr>
            <a:endParaRPr lang="en-US" dirty="0" smtClean="0">
              <a:solidFill>
                <a:srgbClr val="C00000"/>
              </a:solidFill>
              <a:latin typeface="Times New Roman" panose="02020603050405020304" pitchFamily="18" charset="0"/>
              <a:cs typeface="Times New Roman" panose="02020603050405020304" pitchFamily="18" charset="0"/>
            </a:endParaRPr>
          </a:p>
          <a:p>
            <a:pPr marL="0" indent="0">
              <a:buNone/>
            </a:pPr>
            <a:r>
              <a:rPr lang="en-US" dirty="0">
                <a:solidFill>
                  <a:srgbClr val="C00000"/>
                </a:solidFill>
                <a:latin typeface="Times New Roman" panose="02020603050405020304" pitchFamily="18" charset="0"/>
                <a:cs typeface="Times New Roman" panose="02020603050405020304" pitchFamily="18" charset="0"/>
              </a:rPr>
              <a:t>S</a:t>
            </a:r>
            <a:r>
              <a:rPr lang="en-US" dirty="0" smtClean="0">
                <a:solidFill>
                  <a:srgbClr val="C00000"/>
                </a:solidFill>
                <a:latin typeface="Times New Roman" panose="02020603050405020304" pitchFamily="18" charset="0"/>
                <a:cs typeface="Times New Roman" panose="02020603050405020304" pitchFamily="18" charset="0"/>
              </a:rPr>
              <a:t>hare.</a:t>
            </a:r>
            <a:endParaRPr lang="en-US" dirty="0">
              <a:solidFill>
                <a:srgbClr val="C00000"/>
              </a:solidFill>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68257"/>
          <a:stretch/>
        </p:blipFill>
        <p:spPr>
          <a:xfrm>
            <a:off x="728662" y="5943600"/>
            <a:ext cx="7940511" cy="698546"/>
          </a:xfrm>
          <a:prstGeom prst="rect">
            <a:avLst/>
          </a:prstGeom>
        </p:spPr>
      </p:pic>
      <p:pic>
        <p:nvPicPr>
          <p:cNvPr id="5" name="Picture 4" descr="http://www.huntingdonallsaints.org.uk/content/pages/uploaded_images/169.jpg"/>
          <p:cNvPicPr/>
          <p:nvPr/>
        </p:nvPicPr>
        <p:blipFill rotWithShape="1">
          <a:blip r:embed="rId3">
            <a:extLst>
              <a:ext uri="{28A0092B-C50C-407E-A947-70E740481C1C}">
                <a14:useLocalDpi xmlns:a14="http://schemas.microsoft.com/office/drawing/2010/main" val="0"/>
              </a:ext>
            </a:extLst>
          </a:blip>
          <a:srcRect l="128" t="23599" r="82047" b="37662"/>
          <a:stretch/>
        </p:blipFill>
        <p:spPr bwMode="auto">
          <a:xfrm rot="17438533">
            <a:off x="5943600" y="543817"/>
            <a:ext cx="1059180" cy="662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5514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Step 2</a:t>
            </a:r>
            <a:endParaRPr lang="en-US"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p:txBody>
          <a:bodyPr>
            <a:normAutofit/>
          </a:bodyPr>
          <a:lstStyle/>
          <a:p>
            <a:pPr marL="0" indent="0">
              <a:buNone/>
            </a:pPr>
            <a:r>
              <a:rPr lang="en-US" b="1" dirty="0" smtClean="0">
                <a:latin typeface="Times New Roman" panose="02020603050405020304" pitchFamily="18" charset="0"/>
                <a:cs typeface="Times New Roman" panose="02020603050405020304" pitchFamily="18" charset="0"/>
              </a:rPr>
              <a:t>Ask yourself:</a:t>
            </a:r>
          </a:p>
          <a:p>
            <a:pPr marL="0" indent="0">
              <a:buNone/>
            </a:pPr>
            <a:r>
              <a:rPr lang="en-US" sz="2800" dirty="0" smtClean="0">
                <a:latin typeface="Times New Roman" panose="02020603050405020304" pitchFamily="18" charset="0"/>
                <a:cs typeface="Times New Roman" panose="02020603050405020304" pitchFamily="18" charset="0"/>
              </a:rPr>
              <a:t>What are the </a:t>
            </a:r>
            <a:r>
              <a:rPr lang="en-US" sz="2800" dirty="0" smtClean="0">
                <a:solidFill>
                  <a:srgbClr val="C00000"/>
                </a:solidFill>
                <a:latin typeface="Times New Roman" panose="02020603050405020304" pitchFamily="18" charset="0"/>
                <a:cs typeface="Times New Roman" panose="02020603050405020304" pitchFamily="18" charset="0"/>
              </a:rPr>
              <a:t>linguistic demands</a:t>
            </a:r>
            <a:r>
              <a:rPr lang="en-US" sz="2800" dirty="0" smtClean="0">
                <a:latin typeface="Times New Roman" panose="02020603050405020304" pitchFamily="18" charset="0"/>
                <a:cs typeface="Times New Roman" panose="02020603050405020304" pitchFamily="18" charset="0"/>
              </a:rPr>
              <a:t> of the lesson?</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What will students be </a:t>
            </a:r>
            <a:r>
              <a:rPr lang="en-US" sz="2800" dirty="0" smtClean="0">
                <a:solidFill>
                  <a:srgbClr val="C00000"/>
                </a:solidFill>
                <a:latin typeface="Times New Roman" panose="02020603050405020304" pitchFamily="18" charset="0"/>
                <a:cs typeface="Times New Roman" panose="02020603050405020304" pitchFamily="18" charset="0"/>
              </a:rPr>
              <a:t>expected to do with language </a:t>
            </a:r>
            <a:r>
              <a:rPr lang="en-US" sz="2800" dirty="0" smtClean="0">
                <a:latin typeface="Times New Roman" panose="02020603050405020304" pitchFamily="18" charset="0"/>
                <a:cs typeface="Times New Roman" panose="02020603050405020304" pitchFamily="18" charset="0"/>
              </a:rPr>
              <a:t>in order to learn the content? What will they be expected to do with language to show they learned the content? Do they need explicit instruction on those language skills, vocabulary, tasks, structures? </a:t>
            </a:r>
          </a:p>
          <a:p>
            <a:pPr marL="0" indent="0">
              <a:buNone/>
            </a:pPr>
            <a:r>
              <a:rPr lang="en-US" sz="2800" dirty="0" smtClean="0">
                <a:solidFill>
                  <a:srgbClr val="C00000"/>
                </a:solidFill>
                <a:latin typeface="Times New Roman" panose="02020603050405020304" pitchFamily="18" charset="0"/>
                <a:cs typeface="Times New Roman" panose="02020603050405020304" pitchFamily="18" charset="0"/>
              </a:rPr>
              <a:t>Make a list of linguistic demands. Share.</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65514"/>
          <a:stretch/>
        </p:blipFill>
        <p:spPr>
          <a:xfrm>
            <a:off x="1600200" y="6078682"/>
            <a:ext cx="6015872" cy="574964"/>
          </a:xfrm>
          <a:prstGeom prst="rect">
            <a:avLst/>
          </a:prstGeom>
        </p:spPr>
      </p:pic>
      <p:pic>
        <p:nvPicPr>
          <p:cNvPr id="6" name="Picture 5" descr="http://www.huntingdonallsaints.org.uk/content/pages/uploaded_images/169.jpg"/>
          <p:cNvPicPr/>
          <p:nvPr/>
        </p:nvPicPr>
        <p:blipFill rotWithShape="1">
          <a:blip r:embed="rId3">
            <a:extLst>
              <a:ext uri="{28A0092B-C50C-407E-A947-70E740481C1C}">
                <a14:useLocalDpi xmlns:a14="http://schemas.microsoft.com/office/drawing/2010/main" val="0"/>
              </a:ext>
            </a:extLst>
          </a:blip>
          <a:srcRect l="17568" t="33408" r="67298" b="15792"/>
          <a:stretch/>
        </p:blipFill>
        <p:spPr bwMode="auto">
          <a:xfrm rot="15340482">
            <a:off x="6599646" y="531819"/>
            <a:ext cx="898525" cy="8686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1096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Step 2</a:t>
            </a:r>
            <a:endParaRPr lang="en-US"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p:txBody>
          <a:bodyPr>
            <a:normAutofit/>
          </a:bodyPr>
          <a:lstStyle/>
          <a:p>
            <a:pPr marL="0" indent="0" algn="ctr">
              <a:buNone/>
            </a:pPr>
            <a:r>
              <a:rPr lang="en-US" dirty="0" smtClean="0">
                <a:latin typeface="Times New Roman" panose="02020603050405020304" pitchFamily="18" charset="0"/>
                <a:cs typeface="Times New Roman" panose="02020603050405020304" pitchFamily="18" charset="0"/>
              </a:rPr>
              <a:t>Make a list of linguistic demands</a:t>
            </a:r>
          </a:p>
          <a:p>
            <a:pPr marL="0" indent="0" algn="ctr">
              <a:buNone/>
            </a:pPr>
            <a:endParaRPr lang="en-US" dirty="0" smtClean="0">
              <a:solidFill>
                <a:srgbClr val="C0000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800" dirty="0">
                <a:solidFill>
                  <a:srgbClr val="C00000"/>
                </a:solidFill>
                <a:latin typeface="Times New Roman" panose="02020603050405020304" pitchFamily="18" charset="0"/>
                <a:cs typeface="Times New Roman" panose="02020603050405020304" pitchFamily="18" charset="0"/>
              </a:rPr>
              <a:t>T</a:t>
            </a:r>
            <a:r>
              <a:rPr lang="en-US" sz="2800" dirty="0" smtClean="0">
                <a:solidFill>
                  <a:srgbClr val="C00000"/>
                </a:solidFill>
                <a:latin typeface="Times New Roman" panose="02020603050405020304" pitchFamily="18" charset="0"/>
                <a:cs typeface="Times New Roman" panose="02020603050405020304" pitchFamily="18" charset="0"/>
              </a:rPr>
              <a:t>echnical vocabulary </a:t>
            </a:r>
          </a:p>
          <a:p>
            <a:pPr marL="514350" indent="-514350">
              <a:buFont typeface="+mj-lt"/>
              <a:buAutoNum type="arabicPeriod"/>
            </a:pPr>
            <a:r>
              <a:rPr lang="en-US" sz="2800" dirty="0" smtClean="0">
                <a:solidFill>
                  <a:srgbClr val="C00000"/>
                </a:solidFill>
                <a:latin typeface="Times New Roman" panose="02020603050405020304" pitchFamily="18" charset="0"/>
                <a:cs typeface="Times New Roman" panose="02020603050405020304" pitchFamily="18" charset="0"/>
              </a:rPr>
              <a:t>What’s an analogy?</a:t>
            </a:r>
          </a:p>
          <a:p>
            <a:pPr marL="514350" indent="-514350">
              <a:buFont typeface="+mj-lt"/>
              <a:buAutoNum type="arabicPeriod"/>
            </a:pPr>
            <a:r>
              <a:rPr lang="en-US" sz="2800" dirty="0" smtClean="0">
                <a:solidFill>
                  <a:srgbClr val="C00000"/>
                </a:solidFill>
                <a:latin typeface="Times New Roman" panose="02020603050405020304" pitchFamily="18" charset="0"/>
                <a:cs typeface="Times New Roman" panose="02020603050405020304" pitchFamily="18" charset="0"/>
              </a:rPr>
              <a:t>Make a claim and support it</a:t>
            </a:r>
          </a:p>
          <a:p>
            <a:pPr marL="514350" indent="-514350">
              <a:buFont typeface="+mj-lt"/>
              <a:buAutoNum type="arabicPeriod"/>
            </a:pPr>
            <a:r>
              <a:rPr lang="en-US" sz="2800" dirty="0" smtClean="0">
                <a:solidFill>
                  <a:srgbClr val="C00000"/>
                </a:solidFill>
                <a:latin typeface="Times New Roman" panose="02020603050405020304" pitchFamily="18" charset="0"/>
                <a:cs typeface="Times New Roman" panose="02020603050405020304" pitchFamily="18" charset="0"/>
              </a:rPr>
              <a:t>Compare and contrast</a:t>
            </a:r>
          </a:p>
          <a:p>
            <a:pPr marL="514350" indent="-514350">
              <a:buFont typeface="+mj-lt"/>
              <a:buAutoNum type="arabicPeriod"/>
            </a:pPr>
            <a:r>
              <a:rPr lang="en-US" sz="2800" dirty="0" smtClean="0">
                <a:solidFill>
                  <a:srgbClr val="C00000"/>
                </a:solidFill>
                <a:latin typeface="Times New Roman" panose="02020603050405020304" pitchFamily="18" charset="0"/>
                <a:cs typeface="Times New Roman" panose="02020603050405020304" pitchFamily="18" charset="0"/>
              </a:rPr>
              <a:t>“Reading” a diagram/ “speaking” a diagram</a:t>
            </a:r>
          </a:p>
          <a:p>
            <a:pPr marL="514350" indent="-514350">
              <a:buFont typeface="+mj-lt"/>
              <a:buAutoNum type="arabicPeriod"/>
            </a:pPr>
            <a:endParaRPr lang="en-US" sz="2800" dirty="0" smtClean="0">
              <a:solidFill>
                <a:srgbClr val="C0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65514"/>
          <a:stretch/>
        </p:blipFill>
        <p:spPr>
          <a:xfrm>
            <a:off x="1600200" y="6078682"/>
            <a:ext cx="6015872" cy="574964"/>
          </a:xfrm>
          <a:prstGeom prst="rect">
            <a:avLst/>
          </a:prstGeom>
        </p:spPr>
      </p:pic>
      <p:pic>
        <p:nvPicPr>
          <p:cNvPr id="6" name="Picture 5" descr="http://www.huntingdonallsaints.org.uk/content/pages/uploaded_images/169.jpg"/>
          <p:cNvPicPr/>
          <p:nvPr/>
        </p:nvPicPr>
        <p:blipFill rotWithShape="1">
          <a:blip r:embed="rId3">
            <a:extLst>
              <a:ext uri="{28A0092B-C50C-407E-A947-70E740481C1C}">
                <a14:useLocalDpi xmlns:a14="http://schemas.microsoft.com/office/drawing/2010/main" val="0"/>
              </a:ext>
            </a:extLst>
          </a:blip>
          <a:srcRect l="17568" t="33408" r="67298" b="15792"/>
          <a:stretch/>
        </p:blipFill>
        <p:spPr bwMode="auto">
          <a:xfrm rot="15340482">
            <a:off x="6599646" y="531819"/>
            <a:ext cx="898525" cy="8686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536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Step 3</a:t>
            </a:r>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p:txBody>
          <a:bodyPr/>
          <a:lstStyle/>
          <a:p>
            <a:pPr marL="0" indent="0">
              <a:buNone/>
            </a:pPr>
            <a:r>
              <a:rPr lang="en-US" b="1" dirty="0" smtClean="0">
                <a:latin typeface="Times New Roman" panose="02020603050405020304" pitchFamily="18" charset="0"/>
                <a:cs typeface="Times New Roman" panose="02020603050405020304" pitchFamily="18" charset="0"/>
              </a:rPr>
              <a:t>Think:</a:t>
            </a:r>
          </a:p>
          <a:p>
            <a:pPr marL="0" indent="0">
              <a:buNone/>
            </a:pPr>
            <a:r>
              <a:rPr lang="en-US" dirty="0" smtClean="0">
                <a:latin typeface="Times New Roman" panose="02020603050405020304" pitchFamily="18" charset="0"/>
                <a:cs typeface="Times New Roman" panose="02020603050405020304" pitchFamily="18" charset="0"/>
              </a:rPr>
              <a:t>What are </a:t>
            </a:r>
            <a:r>
              <a:rPr lang="en-US" dirty="0" smtClean="0">
                <a:solidFill>
                  <a:srgbClr val="C00000"/>
                </a:solidFill>
                <a:latin typeface="Times New Roman" panose="02020603050405020304" pitchFamily="18" charset="0"/>
                <a:cs typeface="Times New Roman" panose="02020603050405020304" pitchFamily="18" charset="0"/>
              </a:rPr>
              <a:t>my student</a:t>
            </a:r>
            <a:r>
              <a:rPr lang="en-US" dirty="0" smtClean="0">
                <a:latin typeface="Times New Roman" panose="02020603050405020304" pitchFamily="18" charset="0"/>
                <a:cs typeface="Times New Roman" panose="02020603050405020304" pitchFamily="18" charset="0"/>
              </a:rPr>
              <a:t>’s language needs?</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What does he/she need to know how to do with English in the context of this lesson that will </a:t>
            </a:r>
            <a:r>
              <a:rPr lang="en-US" dirty="0" smtClean="0">
                <a:solidFill>
                  <a:srgbClr val="C00000"/>
                </a:solidFill>
                <a:latin typeface="Times New Roman" panose="02020603050405020304" pitchFamily="18" charset="0"/>
                <a:cs typeface="Times New Roman" panose="02020603050405020304" pitchFamily="18" charset="0"/>
              </a:rPr>
              <a:t>prove useful in other contexts</a:t>
            </a:r>
            <a:r>
              <a:rPr lang="en-US" dirty="0" smtClean="0">
                <a:latin typeface="Times New Roman" panose="02020603050405020304" pitchFamily="18" charset="0"/>
                <a:cs typeface="Times New Roman" panose="02020603050405020304" pitchFamily="18" charset="0"/>
              </a:rPr>
              <a:t>? </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What is his/her proficiency level in English?</a:t>
            </a:r>
          </a:p>
          <a:p>
            <a:pPr marL="0" indent="0">
              <a:buNone/>
            </a:pPr>
            <a:endParaRPr lang="en-US" dirty="0" smtClean="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3139" b="33430"/>
          <a:stretch/>
        </p:blipFill>
        <p:spPr>
          <a:xfrm>
            <a:off x="1014167" y="6126163"/>
            <a:ext cx="7115666" cy="659268"/>
          </a:xfrm>
          <a:prstGeom prst="rect">
            <a:avLst/>
          </a:prstGeom>
        </p:spPr>
      </p:pic>
      <p:pic>
        <p:nvPicPr>
          <p:cNvPr id="5" name="Picture 4" descr="http://www.huntingdonallsaints.org.uk/content/pages/uploaded_images/169.jpg"/>
          <p:cNvPicPr/>
          <p:nvPr/>
        </p:nvPicPr>
        <p:blipFill rotWithShape="1">
          <a:blip r:embed="rId3">
            <a:extLst>
              <a:ext uri="{28A0092B-C50C-407E-A947-70E740481C1C}">
                <a14:useLocalDpi xmlns:a14="http://schemas.microsoft.com/office/drawing/2010/main" val="0"/>
              </a:ext>
            </a:extLst>
          </a:blip>
          <a:srcRect l="32444" t="19162" r="52166" b="33631"/>
          <a:stretch/>
        </p:blipFill>
        <p:spPr bwMode="auto">
          <a:xfrm rot="16788308">
            <a:off x="6248400" y="545010"/>
            <a:ext cx="913765" cy="8070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05390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Step 4</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lnSpcReduction="10000"/>
          </a:bodyPr>
          <a:lstStyle/>
          <a:p>
            <a:pPr marL="0" indent="0">
              <a:buNone/>
            </a:pPr>
            <a:r>
              <a:rPr lang="en-US" b="1" dirty="0" smtClean="0">
                <a:latin typeface="Times New Roman" panose="02020603050405020304" pitchFamily="18" charset="0"/>
                <a:cs typeface="Times New Roman" panose="02020603050405020304" pitchFamily="18" charset="0"/>
              </a:rPr>
              <a:t>Choose:</a:t>
            </a:r>
          </a:p>
          <a:p>
            <a:pPr marL="0" indent="0">
              <a:buNone/>
            </a:pPr>
            <a:endParaRPr lang="en-US" b="1"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What is </a:t>
            </a:r>
            <a:r>
              <a:rPr lang="en-US" i="1" dirty="0" smtClean="0">
                <a:solidFill>
                  <a:srgbClr val="C00000"/>
                </a:solidFill>
                <a:latin typeface="Times New Roman" panose="02020603050405020304" pitchFamily="18" charset="0"/>
                <a:cs typeface="Times New Roman" panose="02020603050405020304" pitchFamily="18" charset="0"/>
              </a:rPr>
              <a:t>one</a:t>
            </a:r>
            <a:r>
              <a:rPr lang="en-US" dirty="0" smtClean="0">
                <a:solidFill>
                  <a:srgbClr val="C00000"/>
                </a:solidFill>
                <a:latin typeface="Times New Roman" panose="02020603050405020304" pitchFamily="18" charset="0"/>
                <a:cs typeface="Times New Roman" panose="02020603050405020304" pitchFamily="18" charset="0"/>
              </a:rPr>
              <a:t> language point </a:t>
            </a:r>
            <a:r>
              <a:rPr lang="en-US" dirty="0" smtClean="0">
                <a:latin typeface="Times New Roman" panose="02020603050405020304" pitchFamily="18" charset="0"/>
                <a:cs typeface="Times New Roman" panose="02020603050405020304" pitchFamily="18" charset="0"/>
              </a:rPr>
              <a:t>I could target or teach explicitly within the linguistic demands of the lesson, my student’s needs, and an </a:t>
            </a:r>
            <a:r>
              <a:rPr lang="en-US" dirty="0" smtClean="0">
                <a:solidFill>
                  <a:srgbClr val="C00000"/>
                </a:solidFill>
                <a:latin typeface="Times New Roman" panose="02020603050405020304" pitchFamily="18" charset="0"/>
                <a:cs typeface="Times New Roman" panose="02020603050405020304" pitchFamily="18" charset="0"/>
              </a:rPr>
              <a:t>application of the learning in English in other contexts?</a:t>
            </a:r>
          </a:p>
          <a:p>
            <a:pPr marL="0" indent="0">
              <a:buNone/>
            </a:pPr>
            <a:endParaRPr lang="en-US" dirty="0" smtClean="0">
              <a:solidFill>
                <a:srgbClr val="C00000"/>
              </a:solidFill>
              <a:latin typeface="Times New Roman" panose="02020603050405020304" pitchFamily="18" charset="0"/>
              <a:cs typeface="Times New Roman" panose="02020603050405020304" pitchFamily="18" charset="0"/>
            </a:endParaRPr>
          </a:p>
          <a:p>
            <a:pPr marL="0" indent="0">
              <a:buNone/>
            </a:pPr>
            <a:r>
              <a:rPr lang="en-US" dirty="0" smtClean="0">
                <a:solidFill>
                  <a:srgbClr val="C00000"/>
                </a:solidFill>
                <a:latin typeface="Times New Roman" panose="02020603050405020304" pitchFamily="18" charset="0"/>
                <a:cs typeface="Times New Roman" panose="02020603050405020304" pitchFamily="18" charset="0"/>
              </a:rPr>
              <a:t>What will give the most bang for the buck?</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68257"/>
          <a:stretch/>
        </p:blipFill>
        <p:spPr>
          <a:xfrm>
            <a:off x="601744" y="6091329"/>
            <a:ext cx="7940511" cy="698546"/>
          </a:xfrm>
          <a:prstGeom prst="rect">
            <a:avLst/>
          </a:prstGeom>
        </p:spPr>
      </p:pic>
      <p:pic>
        <p:nvPicPr>
          <p:cNvPr id="4" name="Picture 3" descr="http://www.huntingdonallsaints.org.uk/content/pages/uploaded_images/169.jpg"/>
          <p:cNvPicPr/>
          <p:nvPr/>
        </p:nvPicPr>
        <p:blipFill rotWithShape="1">
          <a:blip r:embed="rId3">
            <a:extLst>
              <a:ext uri="{28A0092B-C50C-407E-A947-70E740481C1C}">
                <a14:useLocalDpi xmlns:a14="http://schemas.microsoft.com/office/drawing/2010/main" val="0"/>
              </a:ext>
            </a:extLst>
          </a:blip>
          <a:srcRect l="49489" t="40551" r="33838" b="18486"/>
          <a:stretch/>
        </p:blipFill>
        <p:spPr bwMode="auto">
          <a:xfrm rot="17636451">
            <a:off x="6172200" y="609600"/>
            <a:ext cx="989965" cy="7004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6516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Objectives for Today</a:t>
            </a:r>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1"/>
          </p:nvPr>
        </p:nvSpPr>
        <p:spPr>
          <a:xfrm>
            <a:off x="457200" y="1295400"/>
            <a:ext cx="4038600" cy="4830763"/>
          </a:xfrm>
        </p:spPr>
        <p:txBody>
          <a:bodyPr>
            <a:normAutofit fontScale="62500" lnSpcReduction="20000"/>
          </a:bodyPr>
          <a:lstStyle/>
          <a:p>
            <a:pPr marL="0" marR="0" indent="0" algn="ctr">
              <a:lnSpc>
                <a:spcPct val="115000"/>
              </a:lnSpc>
              <a:spcBef>
                <a:spcPts val="0"/>
              </a:spcBef>
              <a:spcAft>
                <a:spcPts val="0"/>
              </a:spcAft>
              <a:buNone/>
            </a:pPr>
            <a:r>
              <a:rPr lang="en-US" b="1" dirty="0" smtClean="0">
                <a:latin typeface="Garamond" panose="02020404030301010803" pitchFamily="18" charset="0"/>
                <a:ea typeface="Calibri" panose="020F0502020204030204" pitchFamily="34" charset="0"/>
                <a:cs typeface="Times New Roman" panose="02020603050405020304" pitchFamily="18" charset="0"/>
              </a:rPr>
              <a:t>Content Objectives</a:t>
            </a:r>
          </a:p>
          <a:p>
            <a:pPr marL="514350" marR="0" indent="-514350">
              <a:lnSpc>
                <a:spcPct val="115000"/>
              </a:lnSpc>
              <a:spcBef>
                <a:spcPts val="0"/>
              </a:spcBef>
              <a:spcAft>
                <a:spcPts val="0"/>
              </a:spcAft>
              <a:buFont typeface="+mj-lt"/>
              <a:buAutoNum type="arabicPeriod"/>
            </a:pPr>
            <a:endParaRPr lang="en-US" dirty="0">
              <a:latin typeface="Garamond" panose="02020404030301010803" pitchFamily="18"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Font typeface="+mj-lt"/>
              <a:buAutoNum type="arabicPeriod"/>
            </a:pPr>
            <a:r>
              <a:rPr lang="en-US" dirty="0" smtClean="0">
                <a:latin typeface="Times New Roman" panose="02020603050405020304" pitchFamily="18" charset="0"/>
                <a:ea typeface="Calibri" panose="020F0502020204030204" pitchFamily="34" charset="0"/>
                <a:cs typeface="Times New Roman" panose="02020603050405020304" pitchFamily="18" charset="0"/>
              </a:rPr>
              <a:t>Participants </a:t>
            </a:r>
            <a:r>
              <a:rPr lang="en-US" dirty="0">
                <a:latin typeface="Times New Roman" panose="02020603050405020304" pitchFamily="18" charset="0"/>
                <a:ea typeface="Calibri" panose="020F0502020204030204" pitchFamily="34" charset="0"/>
                <a:cs typeface="Times New Roman" panose="02020603050405020304" pitchFamily="18" charset="0"/>
              </a:rPr>
              <a:t>will examine a step-by-step framework for embedding English language development in high school content lessons.</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Font typeface="+mj-lt"/>
              <a:buAutoNum type="arabicPeriod" startAt="2"/>
            </a:pPr>
            <a:r>
              <a:rPr lang="en-US" dirty="0" smtClean="0">
                <a:latin typeface="Times New Roman" panose="02020603050405020304" pitchFamily="18" charset="0"/>
                <a:ea typeface="Calibri" panose="020F0502020204030204" pitchFamily="34" charset="0"/>
                <a:cs typeface="Times New Roman" panose="02020603050405020304" pitchFamily="18" charset="0"/>
              </a:rPr>
              <a:t>Participants </a:t>
            </a:r>
            <a:r>
              <a:rPr lang="en-US" dirty="0">
                <a:latin typeface="Times New Roman" panose="02020603050405020304" pitchFamily="18" charset="0"/>
                <a:ea typeface="Calibri" panose="020F0502020204030204" pitchFamily="34" charset="0"/>
                <a:cs typeface="Times New Roman" panose="02020603050405020304" pitchFamily="18" charset="0"/>
              </a:rPr>
              <a:t>will experience the framework through a model of language development in a Living Environment </a:t>
            </a:r>
            <a:r>
              <a:rPr lang="en-US" dirty="0" smtClean="0">
                <a:latin typeface="Times New Roman" panose="02020603050405020304" pitchFamily="18" charset="0"/>
                <a:ea typeface="Calibri" panose="020F0502020204030204" pitchFamily="34" charset="0"/>
                <a:cs typeface="Times New Roman" panose="02020603050405020304" pitchFamily="18" charset="0"/>
              </a:rPr>
              <a:t>lesson.</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Font typeface="+mj-lt"/>
              <a:buAutoNum type="arabicPeriod" startAt="2"/>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Font typeface="+mj-lt"/>
              <a:buAutoNum type="arabicPeriod" startAt="2"/>
            </a:pPr>
            <a:r>
              <a:rPr lang="en-US" dirty="0" smtClean="0">
                <a:latin typeface="Times New Roman" panose="02020603050405020304" pitchFamily="18" charset="0"/>
                <a:ea typeface="Calibri" panose="020F0502020204030204" pitchFamily="34" charset="0"/>
                <a:cs typeface="Times New Roman" panose="02020603050405020304" pitchFamily="18" charset="0"/>
              </a:rPr>
              <a:t>Participants </a:t>
            </a:r>
            <a:r>
              <a:rPr lang="en-US" dirty="0">
                <a:latin typeface="Times New Roman" panose="02020603050405020304" pitchFamily="18" charset="0"/>
                <a:ea typeface="Calibri" panose="020F0502020204030204" pitchFamily="34" charset="0"/>
                <a:cs typeface="Times New Roman" panose="02020603050405020304" pitchFamily="18" charset="0"/>
              </a:rPr>
              <a:t>will apply the framework to a high school content lesson (math, science, ELA or social studies) and peer-review a partner’s application of the framework.</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p:cNvSpPr>
            <a:spLocks noGrp="1"/>
          </p:cNvSpPr>
          <p:nvPr>
            <p:ph sz="half" idx="2"/>
          </p:nvPr>
        </p:nvSpPr>
        <p:spPr>
          <a:xfrm>
            <a:off x="4576354" y="1328375"/>
            <a:ext cx="4038600" cy="4525963"/>
          </a:xfrm>
        </p:spPr>
        <p:txBody>
          <a:bodyPr>
            <a:normAutofit fontScale="62500" lnSpcReduction="20000"/>
          </a:bodyPr>
          <a:lstStyle/>
          <a:p>
            <a:pPr marL="0" indent="0" algn="ctr">
              <a:buNone/>
            </a:pPr>
            <a:r>
              <a:rPr lang="en-US" b="1" dirty="0" smtClean="0">
                <a:latin typeface="Times New Roman" panose="02020603050405020304" pitchFamily="18" charset="0"/>
                <a:cs typeface="Times New Roman" panose="02020603050405020304" pitchFamily="18" charset="0"/>
              </a:rPr>
              <a:t>Language Objectives</a:t>
            </a:r>
          </a:p>
          <a:p>
            <a:pPr marL="0" indent="0">
              <a:buNone/>
            </a:pP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Participants will listen to the steps of the framework and read along.</a:t>
            </a:r>
          </a:p>
          <a:p>
            <a:pPr marL="514350" indent="-514350">
              <a:buFont typeface="+mj-lt"/>
              <a:buAutoNum type="arabicPeriod"/>
            </a:pP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dirty="0" smtClean="0">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Participants will skim a Living Environment lesson to analyze it for linguistic demands.</a:t>
            </a:r>
          </a:p>
          <a:p>
            <a:pPr marL="514350" indent="-514350">
              <a:buFont typeface="+mj-lt"/>
              <a:buAutoNum type="arabicPeriod"/>
            </a:pP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Participants will follow the steps of the framework to write a language objective and an exercise to practice it in a content lesson. They will read and comment on a peer’s objective.</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68257"/>
          <a:stretch/>
        </p:blipFill>
        <p:spPr>
          <a:xfrm>
            <a:off x="713632" y="6126163"/>
            <a:ext cx="7940511" cy="698546"/>
          </a:xfrm>
          <a:prstGeom prst="rect">
            <a:avLst/>
          </a:prstGeom>
        </p:spPr>
      </p:pic>
    </p:spTree>
    <p:extLst>
      <p:ext uri="{BB962C8B-B14F-4D97-AF65-F5344CB8AC3E}">
        <p14:creationId xmlns:p14="http://schemas.microsoft.com/office/powerpoint/2010/main" val="404896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Step 5 </a:t>
            </a:r>
            <a:endParaRPr lang="en-US"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p:txBody>
          <a:bodyPr>
            <a:normAutofit fontScale="92500" lnSpcReduction="20000"/>
          </a:bodyPr>
          <a:lstStyle/>
          <a:p>
            <a:pPr marL="0" indent="0">
              <a:buNone/>
            </a:pPr>
            <a:r>
              <a:rPr lang="en-US" b="1" dirty="0" smtClean="0">
                <a:latin typeface="Times New Roman" panose="02020603050405020304" pitchFamily="18" charset="0"/>
                <a:cs typeface="Times New Roman" panose="02020603050405020304" pitchFamily="18" charset="0"/>
              </a:rPr>
              <a:t>Write:</a:t>
            </a: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The language objective. It can </a:t>
            </a:r>
            <a:r>
              <a:rPr lang="en-US" dirty="0">
                <a:latin typeface="Times New Roman" panose="02020603050405020304" pitchFamily="18" charset="0"/>
                <a:cs typeface="Times New Roman" panose="02020603050405020304" pitchFamily="18" charset="0"/>
              </a:rPr>
              <a:t>be vocabulary, grammar, language function, language skills, tasks, language learning </a:t>
            </a:r>
            <a:r>
              <a:rPr lang="en-US" dirty="0" smtClean="0">
                <a:latin typeface="Times New Roman" panose="02020603050405020304" pitchFamily="18" charset="0"/>
                <a:cs typeface="Times New Roman" panose="02020603050405020304" pitchFamily="18" charset="0"/>
              </a:rPr>
              <a:t>strategies: see </a:t>
            </a:r>
            <a:r>
              <a:rPr lang="en-US" dirty="0" err="1" smtClean="0">
                <a:latin typeface="Times New Roman" panose="02020603050405020304" pitchFamily="18" charset="0"/>
                <a:cs typeface="Times New Roman" panose="02020603050405020304" pitchFamily="18" charset="0"/>
              </a:rPr>
              <a:t>Himmel</a:t>
            </a:r>
            <a:r>
              <a:rPr lang="en-US" dirty="0" smtClean="0">
                <a:latin typeface="Times New Roman" panose="02020603050405020304" pitchFamily="18" charset="0"/>
                <a:cs typeface="Times New Roman" panose="02020603050405020304" pitchFamily="18" charset="0"/>
              </a:rPr>
              <a:t> article from </a:t>
            </a:r>
            <a:r>
              <a:rPr lang="en-US" dirty="0" smtClean="0">
                <a:latin typeface="Times New Roman" panose="02020603050405020304" pitchFamily="18" charset="0"/>
                <a:cs typeface="Times New Roman" panose="02020603050405020304" pitchFamily="18" charset="0"/>
                <a:hlinkClick r:id="rId2"/>
              </a:rPr>
              <a:t>www.colorincolorado.org</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Student will be able to….</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The objective is meant mostly for you, to focus </a:t>
            </a:r>
            <a:r>
              <a:rPr lang="en-US" sz="2800" dirty="0" smtClean="0">
                <a:latin typeface="Times New Roman" panose="02020603050405020304" pitchFamily="18" charset="0"/>
                <a:cs typeface="Times New Roman" panose="02020603050405020304" pitchFamily="18" charset="0"/>
              </a:rPr>
              <a:t>you on the skill you think will be useful throughout student’s school day .</a:t>
            </a:r>
            <a:endParaRPr lang="en-US" sz="2800"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65514"/>
          <a:stretch/>
        </p:blipFill>
        <p:spPr>
          <a:xfrm>
            <a:off x="1571625" y="6078682"/>
            <a:ext cx="6015872" cy="574964"/>
          </a:xfrm>
          <a:prstGeom prst="rect">
            <a:avLst/>
          </a:prstGeom>
        </p:spPr>
      </p:pic>
      <p:pic>
        <p:nvPicPr>
          <p:cNvPr id="6" name="Picture 5" descr="http://www.huntingdonallsaints.org.uk/content/pages/uploaded_images/169.jpg"/>
          <p:cNvPicPr/>
          <p:nvPr/>
        </p:nvPicPr>
        <p:blipFill rotWithShape="1">
          <a:blip r:embed="rId4">
            <a:extLst>
              <a:ext uri="{28A0092B-C50C-407E-A947-70E740481C1C}">
                <a14:useLocalDpi xmlns:a14="http://schemas.microsoft.com/office/drawing/2010/main" val="0"/>
              </a:ext>
            </a:extLst>
          </a:blip>
          <a:srcRect l="66673" t="24511" r="17294" b="34076"/>
          <a:stretch/>
        </p:blipFill>
        <p:spPr bwMode="auto">
          <a:xfrm rot="19090643">
            <a:off x="6019800" y="492125"/>
            <a:ext cx="951865" cy="7080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1366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Step 6</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a:bodyPr>
          <a:lstStyle/>
          <a:p>
            <a:pPr marL="0" indent="0">
              <a:buNone/>
            </a:pPr>
            <a:r>
              <a:rPr lang="en-US" b="1" dirty="0" smtClean="0">
                <a:latin typeface="Times New Roman" panose="02020603050405020304" pitchFamily="18" charset="0"/>
                <a:cs typeface="Times New Roman" panose="02020603050405020304" pitchFamily="18" charset="0"/>
              </a:rPr>
              <a:t>Create:</a:t>
            </a:r>
          </a:p>
          <a:p>
            <a:pPr marL="0" indent="0">
              <a:buNone/>
            </a:pPr>
            <a:r>
              <a:rPr lang="en-US" dirty="0" smtClean="0">
                <a:latin typeface="Times New Roman" panose="02020603050405020304" pitchFamily="18" charset="0"/>
                <a:cs typeface="Times New Roman" panose="02020603050405020304" pitchFamily="18" charset="0"/>
              </a:rPr>
              <a:t>A short exercise to help student with the point of language you decided to focus on</a:t>
            </a:r>
            <a:r>
              <a:rPr lang="en-US" dirty="0">
                <a:latin typeface="Times New Roman" panose="02020603050405020304" pitchFamily="18" charset="0"/>
                <a:cs typeface="Times New Roman" panose="02020603050405020304" pitchFamily="18" charset="0"/>
              </a:rPr>
              <a:t>. Use ENL resources, your own ideas, colleagues’ ideas for help.</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3139" b="33430"/>
          <a:stretch/>
        </p:blipFill>
        <p:spPr>
          <a:xfrm>
            <a:off x="1295400" y="5979091"/>
            <a:ext cx="7115666" cy="659268"/>
          </a:xfrm>
          <a:prstGeom prst="rect">
            <a:avLst/>
          </a:prstGeom>
        </p:spPr>
      </p:pic>
      <p:pic>
        <p:nvPicPr>
          <p:cNvPr id="4" name="Picture 3" descr="http://www.huntingdonallsaints.org.uk/content/pages/uploaded_images/169.jpg"/>
          <p:cNvPicPr/>
          <p:nvPr/>
        </p:nvPicPr>
        <p:blipFill rotWithShape="1">
          <a:blip r:embed="rId3">
            <a:extLst>
              <a:ext uri="{28A0092B-C50C-407E-A947-70E740481C1C}">
                <a14:useLocalDpi xmlns:a14="http://schemas.microsoft.com/office/drawing/2010/main" val="0"/>
              </a:ext>
            </a:extLst>
          </a:blip>
          <a:srcRect l="83483" t="43209" b="15809"/>
          <a:stretch/>
        </p:blipFill>
        <p:spPr bwMode="auto">
          <a:xfrm rot="16514898">
            <a:off x="6096000" y="495618"/>
            <a:ext cx="981075" cy="7010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4111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Create an exercise to focus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on the language objective</a:t>
            </a:r>
            <a:endParaRPr lang="en-US"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p:txBody>
          <a:bodyPr/>
          <a:lstStyle/>
          <a:p>
            <a:pPr marL="514350" lvl="0" indent="-514350">
              <a:buFont typeface="+mj-lt"/>
              <a:buAutoNum type="arabicPeriod"/>
            </a:pPr>
            <a:r>
              <a:rPr lang="en-US" sz="2400" dirty="0">
                <a:solidFill>
                  <a:srgbClr val="C00000"/>
                </a:solidFill>
                <a:latin typeface="Times New Roman" panose="02020603050405020304" pitchFamily="18" charset="0"/>
                <a:cs typeface="Times New Roman" panose="02020603050405020304" pitchFamily="18" charset="0"/>
              </a:rPr>
              <a:t>How is a prokaryotic cell like a studio apartment and </a:t>
            </a:r>
            <a:r>
              <a:rPr lang="en-US" sz="2400" dirty="0" smtClean="0">
                <a:solidFill>
                  <a:srgbClr val="C00000"/>
                </a:solidFill>
                <a:latin typeface="Times New Roman" panose="02020603050405020304" pitchFamily="18" charset="0"/>
                <a:cs typeface="Times New Roman" panose="02020603050405020304" pitchFamily="18" charset="0"/>
              </a:rPr>
              <a:t>a </a:t>
            </a:r>
            <a:r>
              <a:rPr lang="en-US" sz="2400" dirty="0">
                <a:solidFill>
                  <a:srgbClr val="C00000"/>
                </a:solidFill>
                <a:latin typeface="Times New Roman" panose="02020603050405020304" pitchFamily="18" charset="0"/>
                <a:cs typeface="Times New Roman" panose="02020603050405020304" pitchFamily="18" charset="0"/>
              </a:rPr>
              <a:t>eukaryotic cell like a mansion? Use sentence frames or </a:t>
            </a:r>
            <a:r>
              <a:rPr lang="en-US" sz="2400" dirty="0" smtClean="0">
                <a:solidFill>
                  <a:srgbClr val="C00000"/>
                </a:solidFill>
                <a:latin typeface="Times New Roman" panose="02020603050405020304" pitchFamily="18" charset="0"/>
                <a:cs typeface="Times New Roman" panose="02020603050405020304" pitchFamily="18" charset="0"/>
              </a:rPr>
              <a:t>a paragraph </a:t>
            </a:r>
            <a:r>
              <a:rPr lang="en-US" sz="2400" dirty="0">
                <a:solidFill>
                  <a:srgbClr val="C00000"/>
                </a:solidFill>
                <a:latin typeface="Times New Roman" panose="02020603050405020304" pitchFamily="18" charset="0"/>
                <a:cs typeface="Times New Roman" panose="02020603050405020304" pitchFamily="18" charset="0"/>
              </a:rPr>
              <a:t>frame to scaffold this comparison. </a:t>
            </a:r>
            <a:endParaRPr lang="en-US" sz="2400" dirty="0" smtClean="0">
              <a:solidFill>
                <a:srgbClr val="C00000"/>
              </a:solidFill>
              <a:latin typeface="Times New Roman" panose="02020603050405020304" pitchFamily="18" charset="0"/>
              <a:cs typeface="Times New Roman" panose="02020603050405020304" pitchFamily="18" charset="0"/>
            </a:endParaRPr>
          </a:p>
          <a:p>
            <a:pPr marL="0" lvl="0" indent="0">
              <a:buNone/>
            </a:pPr>
            <a:endParaRPr lang="en-US" sz="2400" dirty="0" smtClean="0">
              <a:solidFill>
                <a:srgbClr val="C00000"/>
              </a:solidFill>
              <a:latin typeface="Times New Roman" panose="02020603050405020304" pitchFamily="18" charset="0"/>
              <a:cs typeface="Times New Roman" panose="02020603050405020304" pitchFamily="18" charset="0"/>
            </a:endParaRPr>
          </a:p>
          <a:p>
            <a:pPr marL="0" lvl="0" indent="0">
              <a:buNone/>
            </a:pPr>
            <a:r>
              <a:rPr lang="en-US" sz="2400" dirty="0" smtClean="0">
                <a:solidFill>
                  <a:srgbClr val="C00000"/>
                </a:solidFill>
                <a:latin typeface="Times New Roman" panose="02020603050405020304" pitchFamily="18" charset="0"/>
                <a:cs typeface="Times New Roman" panose="02020603050405020304" pitchFamily="18" charset="0"/>
              </a:rPr>
              <a:t>A studio apartment is very small and simple. It has _________________________________________. A prokaryotic cell is like a studio apartment because ____________________________________________. </a:t>
            </a:r>
          </a:p>
          <a:p>
            <a:pPr marL="400050" lvl="1" indent="0">
              <a:buNone/>
            </a:pPr>
            <a:endParaRPr lang="en-US" dirty="0" smtClean="0">
              <a:solidFill>
                <a:srgbClr val="C00000"/>
              </a:solidFill>
              <a:latin typeface="Times New Roman" panose="02020603050405020304" pitchFamily="18" charset="0"/>
              <a:cs typeface="Times New Roman" panose="02020603050405020304" pitchFamily="18" charset="0"/>
            </a:endParaRPr>
          </a:p>
        </p:txBody>
      </p:sp>
      <p:pic>
        <p:nvPicPr>
          <p:cNvPr id="6" name="Picture 5" descr="http://greenwoodhomesintown.com/wp-content/uploads/2016/07/ideas-for-studio-apartment-floor-plans-tiny-apartment-floor-plans-alluring-of-small-apartment-design-with-floor-plan-housedesignpicture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017293"/>
            <a:ext cx="1752600" cy="1514475"/>
          </a:xfrm>
          <a:prstGeom prst="rect">
            <a:avLst/>
          </a:prstGeom>
          <a:noFill/>
          <a:ln>
            <a:noFill/>
          </a:ln>
        </p:spPr>
      </p:pic>
      <p:pic>
        <p:nvPicPr>
          <p:cNvPr id="7" name="Picture 6" descr="http://www.lovethispic.com/uploaded_images/22083-Large-Mansion-Exterio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5193506"/>
            <a:ext cx="1981200" cy="1338262"/>
          </a:xfrm>
          <a:prstGeom prst="rect">
            <a:avLst/>
          </a:prstGeom>
          <a:noFill/>
          <a:ln>
            <a:noFill/>
          </a:ln>
        </p:spPr>
      </p:pic>
    </p:spTree>
    <p:extLst>
      <p:ext uri="{BB962C8B-B14F-4D97-AF65-F5344CB8AC3E}">
        <p14:creationId xmlns:p14="http://schemas.microsoft.com/office/powerpoint/2010/main" val="1028674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Create an exercise to focus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on the language objective</a:t>
            </a:r>
            <a:endParaRPr lang="en-US"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p:txBody>
          <a:bodyPr>
            <a:normAutofit lnSpcReduction="10000"/>
          </a:bodyPr>
          <a:lstStyle/>
          <a:p>
            <a:pPr marL="400050" lvl="1" indent="0">
              <a:buNone/>
            </a:pPr>
            <a:r>
              <a:rPr lang="en-US" i="1" dirty="0" smtClean="0">
                <a:solidFill>
                  <a:srgbClr val="C00000"/>
                </a:solidFill>
                <a:latin typeface="Times New Roman" panose="02020603050405020304" pitchFamily="18" charset="0"/>
                <a:cs typeface="Times New Roman" panose="02020603050405020304" pitchFamily="18" charset="0"/>
              </a:rPr>
              <a:t>Reading </a:t>
            </a:r>
            <a:r>
              <a:rPr lang="en-US" dirty="0" smtClean="0">
                <a:solidFill>
                  <a:srgbClr val="C00000"/>
                </a:solidFill>
                <a:latin typeface="Times New Roman" panose="02020603050405020304" pitchFamily="18" charset="0"/>
                <a:cs typeface="Times New Roman" panose="02020603050405020304" pitchFamily="18" charset="0"/>
              </a:rPr>
              <a:t>a diagram to </a:t>
            </a:r>
            <a:r>
              <a:rPr lang="en-US" i="1" dirty="0" smtClean="0">
                <a:solidFill>
                  <a:srgbClr val="C00000"/>
                </a:solidFill>
                <a:latin typeface="Times New Roman" panose="02020603050405020304" pitchFamily="18" charset="0"/>
                <a:cs typeface="Times New Roman" panose="02020603050405020304" pitchFamily="18" charset="0"/>
              </a:rPr>
              <a:t>speak</a:t>
            </a:r>
            <a:r>
              <a:rPr lang="en-US" dirty="0" smtClean="0">
                <a:solidFill>
                  <a:srgbClr val="C00000"/>
                </a:solidFill>
                <a:latin typeface="Times New Roman" panose="02020603050405020304" pitchFamily="18" charset="0"/>
                <a:cs typeface="Times New Roman" panose="02020603050405020304" pitchFamily="18" charset="0"/>
              </a:rPr>
              <a:t> a diagram.</a:t>
            </a:r>
          </a:p>
          <a:p>
            <a:pPr marL="400050" lvl="1" indent="0">
              <a:buNone/>
            </a:pPr>
            <a:endParaRPr lang="en-US" dirty="0">
              <a:solidFill>
                <a:srgbClr val="C00000"/>
              </a:solidFill>
              <a:latin typeface="Times New Roman" panose="02020603050405020304" pitchFamily="18" charset="0"/>
              <a:cs typeface="Times New Roman" panose="02020603050405020304" pitchFamily="18" charset="0"/>
            </a:endParaRPr>
          </a:p>
          <a:p>
            <a:pPr marL="0" indent="0">
              <a:buNone/>
            </a:pPr>
            <a:r>
              <a:rPr lang="en-US" dirty="0" smtClean="0">
                <a:solidFill>
                  <a:srgbClr val="C00000"/>
                </a:solidFill>
                <a:latin typeface="Times New Roman" panose="02020603050405020304" pitchFamily="18" charset="0"/>
                <a:cs typeface="Times New Roman" panose="02020603050405020304" pitchFamily="18" charset="0"/>
              </a:rPr>
              <a:t>The three types of bacterium have most of the same structures such as __________________.</a:t>
            </a:r>
          </a:p>
          <a:p>
            <a:pPr marL="0" indent="0">
              <a:buNone/>
            </a:pPr>
            <a:r>
              <a:rPr lang="en-US" dirty="0" smtClean="0">
                <a:solidFill>
                  <a:srgbClr val="C00000"/>
                </a:solidFill>
                <a:latin typeface="Times New Roman" panose="02020603050405020304" pitchFamily="18" charset="0"/>
                <a:cs typeface="Times New Roman" panose="02020603050405020304" pitchFamily="18" charset="0"/>
              </a:rPr>
              <a:t>The coccus bacterium is shaped like a _______, the spirillum like a _________, and the  bacillus like a ___________. </a:t>
            </a:r>
          </a:p>
          <a:p>
            <a:pPr marL="0" indent="0">
              <a:buNone/>
            </a:pPr>
            <a:r>
              <a:rPr lang="en-US" dirty="0" smtClean="0">
                <a:solidFill>
                  <a:srgbClr val="C00000"/>
                </a:solidFill>
                <a:latin typeface="Times New Roman" panose="02020603050405020304" pitchFamily="18" charset="0"/>
                <a:cs typeface="Times New Roman" panose="02020603050405020304" pitchFamily="18" charset="0"/>
              </a:rPr>
              <a:t>A difference between the bacillus and the other two cells in this diagram is the ___________. </a:t>
            </a:r>
          </a:p>
        </p:txBody>
      </p:sp>
    </p:spTree>
    <p:extLst>
      <p:ext uri="{BB962C8B-B14F-4D97-AF65-F5344CB8AC3E}">
        <p14:creationId xmlns:p14="http://schemas.microsoft.com/office/powerpoint/2010/main" val="4246394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Create an exercise to focus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on the language objective</a:t>
            </a:r>
            <a:endParaRPr lang="en-US"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p:txBody>
          <a:bodyPr>
            <a:normAutofit/>
          </a:bodyPr>
          <a:lstStyle/>
          <a:p>
            <a:pPr marL="0" indent="0">
              <a:buNone/>
            </a:pPr>
            <a:r>
              <a:rPr lang="en-US" sz="2800" dirty="0" smtClean="0">
                <a:solidFill>
                  <a:srgbClr val="C00000"/>
                </a:solidFill>
                <a:latin typeface="Times New Roman" panose="02020603050405020304" pitchFamily="18" charset="0"/>
                <a:cs typeface="Times New Roman" panose="02020603050405020304" pitchFamily="18" charset="0"/>
              </a:rPr>
              <a:t>3. Make a claim and support it.</a:t>
            </a:r>
          </a:p>
          <a:p>
            <a:pPr marL="0" indent="0">
              <a:buNone/>
            </a:pPr>
            <a:endParaRPr lang="en-US" sz="2800" dirty="0">
              <a:solidFill>
                <a:srgbClr val="C00000"/>
              </a:solidFill>
              <a:latin typeface="Times New Roman" panose="02020603050405020304" pitchFamily="18" charset="0"/>
              <a:cs typeface="Times New Roman" panose="02020603050405020304" pitchFamily="18" charset="0"/>
            </a:endParaRPr>
          </a:p>
          <a:p>
            <a:pPr marL="0" indent="0">
              <a:buNone/>
            </a:pPr>
            <a:r>
              <a:rPr lang="en-US" sz="2800" dirty="0" smtClean="0">
                <a:solidFill>
                  <a:srgbClr val="C00000"/>
                </a:solidFill>
                <a:latin typeface="Times New Roman" panose="02020603050405020304" pitchFamily="18" charset="0"/>
                <a:cs typeface="Times New Roman" panose="02020603050405020304" pitchFamily="18" charset="0"/>
              </a:rPr>
              <a:t>The cells in Model 2 are more complex than the cells in Model 1. One reason for the greater complexity is ___________________. Another reason is ___________________. Finally, the cells in Model 2 are more complex because _________________. </a:t>
            </a:r>
          </a:p>
        </p:txBody>
      </p:sp>
    </p:spTree>
    <p:extLst>
      <p:ext uri="{BB962C8B-B14F-4D97-AF65-F5344CB8AC3E}">
        <p14:creationId xmlns:p14="http://schemas.microsoft.com/office/powerpoint/2010/main" val="2674582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Step 7</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457200" y="1512357"/>
            <a:ext cx="8229600" cy="4525963"/>
          </a:xfrm>
        </p:spPr>
        <p:txBody>
          <a:bodyPr>
            <a:normAutofit fontScale="92500" lnSpcReduction="10000"/>
          </a:bodyPr>
          <a:lstStyle/>
          <a:p>
            <a:pPr marL="0" indent="0">
              <a:buNone/>
            </a:pPr>
            <a:r>
              <a:rPr lang="en-US" b="1" dirty="0" smtClean="0">
                <a:latin typeface="Times New Roman" panose="02020603050405020304" pitchFamily="18" charset="0"/>
                <a:cs typeface="Times New Roman" panose="02020603050405020304" pitchFamily="18" charset="0"/>
              </a:rPr>
              <a:t>Check:</a:t>
            </a:r>
          </a:p>
          <a:p>
            <a:pPr marL="0" indent="0">
              <a:buNone/>
            </a:pPr>
            <a:r>
              <a:rPr lang="en-US" sz="2800" dirty="0" smtClean="0">
                <a:latin typeface="Times New Roman" panose="02020603050405020304" pitchFamily="18" charset="0"/>
                <a:cs typeface="Times New Roman" panose="02020603050405020304" pitchFamily="18" charset="0"/>
              </a:rPr>
              <a:t>Does the language work I created:</a:t>
            </a:r>
          </a:p>
          <a:p>
            <a:r>
              <a:rPr lang="en-US" sz="2800" dirty="0" smtClean="0">
                <a:latin typeface="Times New Roman" panose="02020603050405020304" pitchFamily="18" charset="0"/>
                <a:cs typeface="Times New Roman" panose="02020603050405020304" pitchFamily="18" charset="0"/>
              </a:rPr>
              <a:t>Come naturally from the content of the lesson?</a:t>
            </a:r>
          </a:p>
          <a:p>
            <a:r>
              <a:rPr lang="en-US" sz="2800" dirty="0" smtClean="0">
                <a:latin typeface="Times New Roman" panose="02020603050405020304" pitchFamily="18" charset="0"/>
                <a:cs typeface="Times New Roman" panose="02020603050405020304" pitchFamily="18" charset="0"/>
              </a:rPr>
              <a:t>Involve listening, speaking, reading, and/or writing English?</a:t>
            </a:r>
          </a:p>
          <a:p>
            <a:r>
              <a:rPr lang="en-US" sz="2800" dirty="0" smtClean="0">
                <a:latin typeface="Times New Roman" panose="02020603050405020304" pitchFamily="18" charset="0"/>
                <a:cs typeface="Times New Roman" panose="02020603050405020304" pitchFamily="18" charset="0"/>
              </a:rPr>
              <a:t>Promote useful English skills that can be used in other academic contexts?</a:t>
            </a:r>
          </a:p>
          <a:p>
            <a:r>
              <a:rPr lang="en-US" sz="2800" dirty="0" smtClean="0">
                <a:latin typeface="Times New Roman" panose="02020603050405020304" pitchFamily="18" charset="0"/>
                <a:cs typeface="Times New Roman" panose="02020603050405020304" pitchFamily="18" charset="0"/>
              </a:rPr>
              <a:t>Embed language in a meaningful context</a:t>
            </a:r>
            <a:r>
              <a:rPr lang="en-US" sz="2800" dirty="0" smtClean="0">
                <a:latin typeface="Times New Roman" panose="02020603050405020304" pitchFamily="18" charset="0"/>
                <a:cs typeface="Times New Roman" panose="02020603050405020304" pitchFamily="18" charset="0"/>
              </a:rPr>
              <a:t>?</a:t>
            </a:r>
          </a:p>
          <a:p>
            <a:pPr marL="0" indent="0">
              <a:buNone/>
            </a:pPr>
            <a:endParaRPr lang="en-US" sz="2800"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If so, try it!</a:t>
            </a:r>
            <a:endParaRPr lang="en-US"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68257"/>
          <a:stretch/>
        </p:blipFill>
        <p:spPr>
          <a:xfrm>
            <a:off x="601744" y="6096000"/>
            <a:ext cx="7940511" cy="698546"/>
          </a:xfrm>
          <a:prstGeom prst="rect">
            <a:avLst/>
          </a:prstGeom>
        </p:spPr>
      </p:pic>
      <p:pic>
        <p:nvPicPr>
          <p:cNvPr id="4" name="Picture 3" descr="http://www.huntingdonallsaints.org.uk/content/pages/uploaded_images/169.jpg"/>
          <p:cNvPicPr/>
          <p:nvPr/>
        </p:nvPicPr>
        <p:blipFill rotWithShape="1">
          <a:blip r:embed="rId3">
            <a:extLst>
              <a:ext uri="{28A0092B-C50C-407E-A947-70E740481C1C}">
                <a14:useLocalDpi xmlns:a14="http://schemas.microsoft.com/office/drawing/2010/main" val="0"/>
              </a:ext>
            </a:extLst>
          </a:blip>
          <a:srcRect l="128" t="23599" r="82047" b="37662"/>
          <a:stretch/>
        </p:blipFill>
        <p:spPr bwMode="auto">
          <a:xfrm rot="17705693">
            <a:off x="6096000" y="514668"/>
            <a:ext cx="1059180" cy="662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5358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Your turn!</a:t>
            </a:r>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p:txBody>
          <a:bodyPr>
            <a:normAutofit/>
          </a:bodyPr>
          <a:lstStyle/>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You will receive a lesson in either ELA, science, social studies, or math.</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Skim the lesson.</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Follow the steps for discovering linguistic demands and embedding language learning in the lesson.</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When you are finished, find a partner to </a:t>
            </a:r>
            <a:r>
              <a:rPr lang="en-US" sz="2800" dirty="0" smtClean="0">
                <a:latin typeface="Times New Roman" panose="02020603050405020304" pitchFamily="18" charset="0"/>
                <a:cs typeface="Times New Roman" panose="02020603050405020304" pitchFamily="18" charset="0"/>
              </a:rPr>
              <a:t>exchange lessons with. </a:t>
            </a:r>
            <a:r>
              <a:rPr lang="en-US" sz="2800" dirty="0">
                <a:latin typeface="Times New Roman" panose="02020603050405020304" pitchFamily="18" charset="0"/>
                <a:cs typeface="Times New Roman" panose="02020603050405020304" pitchFamily="18" charset="0"/>
              </a:rPr>
              <a:t>L</a:t>
            </a:r>
            <a:r>
              <a:rPr lang="en-US" sz="2800" dirty="0" smtClean="0">
                <a:latin typeface="Times New Roman" panose="02020603050405020304" pitchFamily="18" charset="0"/>
                <a:cs typeface="Times New Roman" panose="02020603050405020304" pitchFamily="18" charset="0"/>
              </a:rPr>
              <a:t>ook </a:t>
            </a:r>
            <a:r>
              <a:rPr lang="en-US" sz="2800" dirty="0" smtClean="0">
                <a:latin typeface="Times New Roman" panose="02020603050405020304" pitchFamily="18" charset="0"/>
                <a:cs typeface="Times New Roman" panose="02020603050405020304" pitchFamily="18" charset="0"/>
              </a:rPr>
              <a:t>over </a:t>
            </a:r>
            <a:r>
              <a:rPr lang="en-US" sz="2800" dirty="0" smtClean="0">
                <a:latin typeface="Times New Roman" panose="02020603050405020304" pitchFamily="18" charset="0"/>
                <a:cs typeface="Times New Roman" panose="02020603050405020304" pitchFamily="18" charset="0"/>
              </a:rPr>
              <a:t>thei</a:t>
            </a:r>
            <a:r>
              <a:rPr lang="en-US" sz="2800" dirty="0" smtClean="0">
                <a:latin typeface="Times New Roman" panose="02020603050405020304" pitchFamily="18" charset="0"/>
                <a:cs typeface="Times New Roman" panose="02020603050405020304" pitchFamily="18" charset="0"/>
              </a:rPr>
              <a:t>r </a:t>
            </a:r>
            <a:r>
              <a:rPr lang="en-US" sz="2800" dirty="0" smtClean="0">
                <a:latin typeface="Times New Roman" panose="02020603050405020304" pitchFamily="18" charset="0"/>
                <a:cs typeface="Times New Roman" panose="02020603050405020304" pitchFamily="18" charset="0"/>
              </a:rPr>
              <a:t>thoughts on language objectives and exercises to practice them</a:t>
            </a:r>
            <a:r>
              <a:rPr lang="en-US" sz="2800" dirty="0" smtClean="0">
                <a:latin typeface="Times New Roman" panose="02020603050405020304" pitchFamily="18" charset="0"/>
                <a:cs typeface="Times New Roman" panose="02020603050405020304" pitchFamily="18" charset="0"/>
              </a:rPr>
              <a:t>. Can you add anything?</a:t>
            </a:r>
            <a:endParaRPr lang="en-US"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68257"/>
          <a:stretch/>
        </p:blipFill>
        <p:spPr>
          <a:xfrm>
            <a:off x="601744" y="6019800"/>
            <a:ext cx="7940511" cy="698546"/>
          </a:xfrm>
          <a:prstGeom prst="rect">
            <a:avLst/>
          </a:prstGeom>
        </p:spPr>
      </p:pic>
    </p:spTree>
    <p:extLst>
      <p:ext uri="{BB962C8B-B14F-4D97-AF65-F5344CB8AC3E}">
        <p14:creationId xmlns:p14="http://schemas.microsoft.com/office/powerpoint/2010/main" val="2882511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Resources for ENL Strategies</a:t>
            </a:r>
            <a:endParaRPr lang="en-US"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p:txBody>
          <a:bodyPr>
            <a:normAutofit fontScale="55000" lnSpcReduction="20000"/>
          </a:bodyPr>
          <a:lstStyle/>
          <a:p>
            <a:pPr marL="0" indent="0">
              <a:buNone/>
            </a:pPr>
            <a:r>
              <a:rPr lang="en-US" dirty="0" err="1" smtClean="0">
                <a:latin typeface="Times New Roman" panose="02020603050405020304" pitchFamily="18" charset="0"/>
                <a:cs typeface="Times New Roman" panose="02020603050405020304" pitchFamily="18" charset="0"/>
              </a:rPr>
              <a:t>Colorincolorado</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hlinkClick r:id="rId2"/>
              </a:rPr>
              <a:t>www.colorincolorado.org</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Education Connection: </a:t>
            </a:r>
            <a:r>
              <a:rPr lang="en-US" dirty="0" smtClean="0">
                <a:latin typeface="Times New Roman" panose="02020603050405020304" pitchFamily="18" charset="0"/>
                <a:cs typeface="Times New Roman" panose="02020603050405020304" pitchFamily="18" charset="0"/>
                <a:hlinkClick r:id="rId3"/>
              </a:rPr>
              <a:t>www.obaverse.net</a:t>
            </a:r>
            <a:r>
              <a:rPr lang="en-US" dirty="0" smtClean="0">
                <a:latin typeface="Times New Roman" panose="02020603050405020304" pitchFamily="18" charset="0"/>
                <a:cs typeface="Times New Roman" panose="02020603050405020304" pitchFamily="18" charset="0"/>
              </a:rPr>
              <a:t> free website for teachers of ELLs; you have to sign up for an account; send weekly tips; archived strategy ideas; webinars</a:t>
            </a:r>
          </a:p>
          <a:p>
            <a:pPr marL="0" indent="0">
              <a:buNone/>
            </a:pPr>
            <a:endParaRPr lang="en-US" dirty="0" smtClean="0">
              <a:latin typeface="Times New Roman" panose="02020603050405020304" pitchFamily="18" charset="0"/>
              <a:cs typeface="Times New Roman" panose="02020603050405020304" pitchFamily="18" charset="0"/>
            </a:endParaRPr>
          </a:p>
          <a:p>
            <a:pPr marL="0" lvl="0" indent="-457200">
              <a:buNone/>
            </a:pPr>
            <a:r>
              <a:rPr lang="en-US" i="1" dirty="0">
                <a:solidFill>
                  <a:prstClr val="black"/>
                </a:solidFill>
                <a:latin typeface="Times New Roman" panose="02020603050405020304" pitchFamily="18" charset="0"/>
                <a:cs typeface="Times New Roman" panose="02020603050405020304" pitchFamily="18" charset="0"/>
              </a:rPr>
              <a:t>Fifty Strategies for Teaching English Language Learners. </a:t>
            </a:r>
            <a:r>
              <a:rPr lang="en-US" dirty="0" err="1">
                <a:solidFill>
                  <a:prstClr val="black"/>
                </a:solidFill>
                <a:latin typeface="Times New Roman" panose="02020603050405020304" pitchFamily="18" charset="0"/>
                <a:cs typeface="Times New Roman" panose="02020603050405020304" pitchFamily="18" charset="0"/>
              </a:rPr>
              <a:t>Herrell</a:t>
            </a:r>
            <a:r>
              <a:rPr lang="en-US" dirty="0">
                <a:solidFill>
                  <a:prstClr val="black"/>
                </a:solidFill>
                <a:latin typeface="Times New Roman" panose="02020603050405020304" pitchFamily="18" charset="0"/>
                <a:cs typeface="Times New Roman" panose="02020603050405020304" pitchFamily="18" charset="0"/>
              </a:rPr>
              <a:t> &amp; Jordan, </a:t>
            </a:r>
            <a:r>
              <a:rPr lang="en-US" dirty="0">
                <a:latin typeface="Times New Roman" panose="02020603050405020304" pitchFamily="18" charset="0"/>
                <a:cs typeface="Times New Roman" panose="02020603050405020304" pitchFamily="18" charset="0"/>
              </a:rPr>
              <a:t>Pearson, 2008.</a:t>
            </a:r>
          </a:p>
          <a:p>
            <a:pPr marL="0" lvl="0" indent="-457200">
              <a:buNone/>
            </a:pPr>
            <a:endParaRPr lang="en-US" dirty="0">
              <a:solidFill>
                <a:prstClr val="black"/>
              </a:solidFill>
              <a:latin typeface="Times New Roman" panose="02020603050405020304" pitchFamily="18" charset="0"/>
              <a:cs typeface="Times New Roman" panose="02020603050405020304" pitchFamily="18" charset="0"/>
            </a:endParaRPr>
          </a:p>
          <a:p>
            <a:pPr marL="0" indent="-457200">
              <a:buNone/>
            </a:pPr>
            <a:r>
              <a:rPr lang="en-US" i="1" dirty="0">
                <a:latin typeface="Times New Roman" panose="02020603050405020304" pitchFamily="18" charset="0"/>
                <a:cs typeface="Times New Roman" panose="02020603050405020304" pitchFamily="18" charset="0"/>
              </a:rPr>
              <a:t>The GO TO strategies: Scaffolding options for teachers of English language learners, K-12. </a:t>
            </a:r>
            <a:endParaRPr lang="en-US" dirty="0">
              <a:solidFill>
                <a:prstClr val="black"/>
              </a:solidFill>
              <a:latin typeface="Times New Roman" panose="02020603050405020304" pitchFamily="18" charset="0"/>
              <a:cs typeface="Times New Roman" panose="02020603050405020304" pitchFamily="18" charset="0"/>
            </a:endParaRPr>
          </a:p>
          <a:p>
            <a:pPr marL="0" lvl="0" indent="-457200">
              <a:buNone/>
            </a:pPr>
            <a:r>
              <a:rPr lang="en-US" dirty="0">
                <a:latin typeface="Times New Roman" panose="02020603050405020304" pitchFamily="18" charset="0"/>
                <a:cs typeface="Times New Roman" panose="02020603050405020304" pitchFamily="18" charset="0"/>
              </a:rPr>
              <a:t>Levine, Lukens, &amp; Smallwood, 2013. </a:t>
            </a:r>
            <a:endParaRPr lang="en-US" dirty="0" smtClean="0">
              <a:latin typeface="Times New Roman" panose="02020603050405020304" pitchFamily="18" charset="0"/>
              <a:cs typeface="Times New Roman" panose="02020603050405020304" pitchFamily="18" charset="0"/>
            </a:endParaRPr>
          </a:p>
          <a:p>
            <a:pPr marL="0" lvl="0" indent="-457200">
              <a:buNone/>
            </a:pPr>
            <a:endParaRPr lang="en-US" dirty="0">
              <a:latin typeface="Times New Roman" panose="02020603050405020304" pitchFamily="18" charset="0"/>
              <a:cs typeface="Times New Roman" panose="02020603050405020304" pitchFamily="18" charset="0"/>
            </a:endParaRPr>
          </a:p>
          <a:p>
            <a:pPr marL="0" lvl="0" indent="-457200">
              <a:buNone/>
            </a:pPr>
            <a:endParaRPr lang="en-US" dirty="0">
              <a:latin typeface="Times New Roman" panose="02020603050405020304" pitchFamily="18" charset="0"/>
              <a:cs typeface="Times New Roman" panose="02020603050405020304" pitchFamily="18" charset="0"/>
            </a:endParaRPr>
          </a:p>
          <a:p>
            <a:pPr marL="0" lvl="0" indent="-457200">
              <a:buNone/>
            </a:pPr>
            <a:r>
              <a:rPr lang="en-US" sz="2200" dirty="0">
                <a:latin typeface="Times New Roman" panose="02020603050405020304" pitchFamily="18" charset="0"/>
                <a:cs typeface="Times New Roman" panose="02020603050405020304" pitchFamily="18" charset="0"/>
                <a:hlinkClick r:id="rId4"/>
              </a:rPr>
              <a:t>http://www.ride.ri.gov/Portals/0/Uploads/Documents/Students-and-Families-Great-Schools/English-Language-Learners/go-to-strategies.pdf</a:t>
            </a:r>
            <a:endParaRPr lang="en-US" sz="2200" dirty="0">
              <a:latin typeface="Times New Roman" panose="02020603050405020304" pitchFamily="18" charset="0"/>
              <a:cs typeface="Times New Roman" panose="02020603050405020304" pitchFamily="18" charset="0"/>
            </a:endParaRPr>
          </a:p>
          <a:p>
            <a:pPr marL="0" lvl="0" indent="-457200">
              <a:buNone/>
            </a:pPr>
            <a:endParaRPr lang="en-US" sz="1700" dirty="0">
              <a:latin typeface="Times New Roman" panose="02020603050405020304" pitchFamily="18" charset="0"/>
              <a:cs typeface="Times New Roman" panose="02020603050405020304" pitchFamily="18" charset="0"/>
            </a:endParaRPr>
          </a:p>
          <a:p>
            <a:pPr marL="0" lvl="0" indent="-457200">
              <a:buNone/>
            </a:pPr>
            <a:endParaRPr lang="en-US" sz="2000" dirty="0">
              <a:solidFill>
                <a:prstClr val="black"/>
              </a:solidFill>
              <a:latin typeface="Times New Roman" panose="02020603050405020304" pitchFamily="18" charset="0"/>
              <a:cs typeface="Times New Roman" panose="02020603050405020304" pitchFamily="18" charset="0"/>
            </a:endParaRPr>
          </a:p>
          <a:p>
            <a:pPr marL="0" lvl="0" indent="-457200">
              <a:buNone/>
            </a:pPr>
            <a:r>
              <a:rPr lang="en-US" dirty="0" smtClean="0">
                <a:solidFill>
                  <a:prstClr val="black"/>
                </a:solidFill>
                <a:latin typeface="Times New Roman" panose="02020603050405020304" pitchFamily="18" charset="0"/>
                <a:cs typeface="Times New Roman" panose="02020603050405020304" pitchFamily="18" charset="0"/>
              </a:rPr>
              <a:t>Available </a:t>
            </a:r>
            <a:r>
              <a:rPr lang="en-US" dirty="0">
                <a:solidFill>
                  <a:prstClr val="black"/>
                </a:solidFill>
                <a:latin typeface="Times New Roman" panose="02020603050405020304" pitchFamily="18" charset="0"/>
                <a:cs typeface="Times New Roman" panose="02020603050405020304" pitchFamily="18" charset="0"/>
              </a:rPr>
              <a:t>online (free!) Search </a:t>
            </a:r>
            <a:r>
              <a:rPr lang="en-US" i="1" dirty="0">
                <a:solidFill>
                  <a:prstClr val="black"/>
                </a:solidFill>
                <a:latin typeface="Times New Roman" panose="02020603050405020304" pitchFamily="18" charset="0"/>
                <a:cs typeface="Times New Roman" panose="02020603050405020304" pitchFamily="18" charset="0"/>
              </a:rPr>
              <a:t>go to strategies pdf</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b="65514"/>
          <a:stretch/>
        </p:blipFill>
        <p:spPr>
          <a:xfrm>
            <a:off x="1564064" y="6283036"/>
            <a:ext cx="6015872" cy="574964"/>
          </a:xfrm>
          <a:prstGeom prst="rect">
            <a:avLst/>
          </a:prstGeom>
        </p:spPr>
      </p:pic>
    </p:spTree>
    <p:extLst>
      <p:ext uri="{BB962C8B-B14F-4D97-AF65-F5344CB8AC3E}">
        <p14:creationId xmlns:p14="http://schemas.microsoft.com/office/powerpoint/2010/main" val="1200967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Share and debrief</a:t>
            </a:r>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Using resources: don’t try to reinvent the wheel!</a:t>
            </a:r>
          </a:p>
          <a:p>
            <a:r>
              <a:rPr lang="en-US" dirty="0" smtClean="0">
                <a:latin typeface="Times New Roman" panose="02020603050405020304" pitchFamily="18" charset="0"/>
                <a:cs typeface="Times New Roman" panose="02020603050405020304" pitchFamily="18" charset="0"/>
              </a:rPr>
              <a:t>Use your colleagues: run your idea by a colleague or ask for ideas</a:t>
            </a:r>
          </a:p>
          <a:p>
            <a:r>
              <a:rPr lang="en-US" dirty="0" smtClean="0">
                <a:latin typeface="Times New Roman" panose="02020603050405020304" pitchFamily="18" charset="0"/>
                <a:cs typeface="Times New Roman" panose="02020603050405020304" pitchFamily="18" charset="0"/>
              </a:rPr>
              <a:t>Get to know the expectations of the standards and the school.</a:t>
            </a:r>
          </a:p>
          <a:p>
            <a:r>
              <a:rPr lang="en-US" dirty="0" smtClean="0">
                <a:latin typeface="Times New Roman" panose="02020603050405020304" pitchFamily="18" charset="0"/>
                <a:cs typeface="Times New Roman" panose="02020603050405020304" pitchFamily="18" charset="0"/>
              </a:rPr>
              <a:t>Be patient! It takes practice on the student’s part and on yours.</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68257"/>
          <a:stretch/>
        </p:blipFill>
        <p:spPr>
          <a:xfrm>
            <a:off x="601744" y="5959452"/>
            <a:ext cx="7940511" cy="698546"/>
          </a:xfrm>
          <a:prstGeom prst="rect">
            <a:avLst/>
          </a:prstGeom>
        </p:spPr>
      </p:pic>
    </p:spTree>
    <p:extLst>
      <p:ext uri="{BB962C8B-B14F-4D97-AF65-F5344CB8AC3E}">
        <p14:creationId xmlns:p14="http://schemas.microsoft.com/office/powerpoint/2010/main" val="3692183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Questions?</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3139" b="33430"/>
          <a:stretch/>
        </p:blipFill>
        <p:spPr>
          <a:xfrm>
            <a:off x="1295400" y="5715000"/>
            <a:ext cx="7115666" cy="659268"/>
          </a:xfrm>
          <a:prstGeom prst="rect">
            <a:avLst/>
          </a:prstGeom>
        </p:spPr>
      </p:pic>
    </p:spTree>
    <p:extLst>
      <p:ext uri="{BB962C8B-B14F-4D97-AF65-F5344CB8AC3E}">
        <p14:creationId xmlns:p14="http://schemas.microsoft.com/office/powerpoint/2010/main" val="1852713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Change in Regs for ELLs</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68257"/>
          <a:stretch/>
        </p:blipFill>
        <p:spPr>
          <a:xfrm>
            <a:off x="762000" y="5735782"/>
            <a:ext cx="7940511" cy="698546"/>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355" y="1147741"/>
            <a:ext cx="8229600" cy="460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083" y="1828800"/>
            <a:ext cx="1850317" cy="2382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60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Objectives for Today</a:t>
            </a:r>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1"/>
          </p:nvPr>
        </p:nvSpPr>
        <p:spPr>
          <a:xfrm>
            <a:off x="457200" y="1295400"/>
            <a:ext cx="4038600" cy="4830763"/>
          </a:xfrm>
        </p:spPr>
        <p:txBody>
          <a:bodyPr>
            <a:normAutofit fontScale="62500" lnSpcReduction="20000"/>
          </a:bodyPr>
          <a:lstStyle/>
          <a:p>
            <a:pPr marL="0" marR="0" indent="0" algn="ctr">
              <a:lnSpc>
                <a:spcPct val="115000"/>
              </a:lnSpc>
              <a:spcBef>
                <a:spcPts val="0"/>
              </a:spcBef>
              <a:spcAft>
                <a:spcPts val="0"/>
              </a:spcAft>
              <a:buNone/>
            </a:pPr>
            <a:r>
              <a:rPr lang="en-US" b="1" dirty="0" smtClean="0">
                <a:latin typeface="Garamond" panose="02020404030301010803" pitchFamily="18" charset="0"/>
                <a:ea typeface="Calibri" panose="020F0502020204030204" pitchFamily="34" charset="0"/>
                <a:cs typeface="Times New Roman" panose="02020603050405020304" pitchFamily="18" charset="0"/>
              </a:rPr>
              <a:t>Content Objectives</a:t>
            </a:r>
          </a:p>
          <a:p>
            <a:pPr marL="514350" marR="0" indent="-514350">
              <a:lnSpc>
                <a:spcPct val="115000"/>
              </a:lnSpc>
              <a:spcBef>
                <a:spcPts val="0"/>
              </a:spcBef>
              <a:spcAft>
                <a:spcPts val="0"/>
              </a:spcAft>
              <a:buFont typeface="+mj-lt"/>
              <a:buAutoNum type="arabicPeriod"/>
            </a:pPr>
            <a:endParaRPr lang="en-US" dirty="0">
              <a:latin typeface="Garamond" panose="02020404030301010803" pitchFamily="18"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Font typeface="+mj-lt"/>
              <a:buAutoNum type="arabicPeriod"/>
            </a:pPr>
            <a:r>
              <a:rPr lang="en-US" dirty="0" smtClean="0">
                <a:latin typeface="Times New Roman" panose="02020603050405020304" pitchFamily="18" charset="0"/>
                <a:ea typeface="Calibri" panose="020F0502020204030204" pitchFamily="34" charset="0"/>
                <a:cs typeface="Times New Roman" panose="02020603050405020304" pitchFamily="18" charset="0"/>
              </a:rPr>
              <a:t>Participants </a:t>
            </a:r>
            <a:r>
              <a:rPr lang="en-US" dirty="0">
                <a:latin typeface="Times New Roman" panose="02020603050405020304" pitchFamily="18" charset="0"/>
                <a:ea typeface="Calibri" panose="020F0502020204030204" pitchFamily="34" charset="0"/>
                <a:cs typeface="Times New Roman" panose="02020603050405020304" pitchFamily="18" charset="0"/>
              </a:rPr>
              <a:t>will examine a step-by-step framework for embedding English language development in high school content lessons.</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Font typeface="+mj-lt"/>
              <a:buAutoNum type="arabicPeriod" startAt="2"/>
            </a:pPr>
            <a:r>
              <a:rPr lang="en-US" dirty="0" smtClean="0">
                <a:latin typeface="Times New Roman" panose="02020603050405020304" pitchFamily="18" charset="0"/>
                <a:ea typeface="Calibri" panose="020F0502020204030204" pitchFamily="34" charset="0"/>
                <a:cs typeface="Times New Roman" panose="02020603050405020304" pitchFamily="18" charset="0"/>
              </a:rPr>
              <a:t>Participants </a:t>
            </a:r>
            <a:r>
              <a:rPr lang="en-US" dirty="0">
                <a:latin typeface="Times New Roman" panose="02020603050405020304" pitchFamily="18" charset="0"/>
                <a:ea typeface="Calibri" panose="020F0502020204030204" pitchFamily="34" charset="0"/>
                <a:cs typeface="Times New Roman" panose="02020603050405020304" pitchFamily="18" charset="0"/>
              </a:rPr>
              <a:t>will experience the framework through a model of language development in a Living Environment </a:t>
            </a:r>
            <a:r>
              <a:rPr lang="en-US" dirty="0" smtClean="0">
                <a:latin typeface="Times New Roman" panose="02020603050405020304" pitchFamily="18" charset="0"/>
                <a:ea typeface="Calibri" panose="020F0502020204030204" pitchFamily="34" charset="0"/>
                <a:cs typeface="Times New Roman" panose="02020603050405020304" pitchFamily="18" charset="0"/>
              </a:rPr>
              <a:t>lesson.</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Font typeface="+mj-lt"/>
              <a:buAutoNum type="arabicPeriod" startAt="2"/>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Font typeface="+mj-lt"/>
              <a:buAutoNum type="arabicPeriod" startAt="2"/>
            </a:pPr>
            <a:r>
              <a:rPr lang="en-US" dirty="0" smtClean="0">
                <a:latin typeface="Times New Roman" panose="02020603050405020304" pitchFamily="18" charset="0"/>
                <a:ea typeface="Calibri" panose="020F0502020204030204" pitchFamily="34" charset="0"/>
                <a:cs typeface="Times New Roman" panose="02020603050405020304" pitchFamily="18" charset="0"/>
              </a:rPr>
              <a:t>Participants </a:t>
            </a:r>
            <a:r>
              <a:rPr lang="en-US" dirty="0">
                <a:latin typeface="Times New Roman" panose="02020603050405020304" pitchFamily="18" charset="0"/>
                <a:ea typeface="Calibri" panose="020F0502020204030204" pitchFamily="34" charset="0"/>
                <a:cs typeface="Times New Roman" panose="02020603050405020304" pitchFamily="18" charset="0"/>
              </a:rPr>
              <a:t>will apply the framework to a high school content lesson (math, science, ELA or social studies) and peer-review a partner’s application of the framework.</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p:cNvSpPr>
            <a:spLocks noGrp="1"/>
          </p:cNvSpPr>
          <p:nvPr>
            <p:ph sz="half" idx="2"/>
          </p:nvPr>
        </p:nvSpPr>
        <p:spPr>
          <a:xfrm>
            <a:off x="4576354" y="1328375"/>
            <a:ext cx="4038600" cy="4525963"/>
          </a:xfrm>
        </p:spPr>
        <p:txBody>
          <a:bodyPr>
            <a:normAutofit fontScale="62500" lnSpcReduction="20000"/>
          </a:bodyPr>
          <a:lstStyle/>
          <a:p>
            <a:pPr marL="0" indent="0" algn="ctr">
              <a:buNone/>
            </a:pPr>
            <a:r>
              <a:rPr lang="en-US" b="1" dirty="0" smtClean="0">
                <a:latin typeface="Times New Roman" panose="02020603050405020304" pitchFamily="18" charset="0"/>
                <a:cs typeface="Times New Roman" panose="02020603050405020304" pitchFamily="18" charset="0"/>
              </a:rPr>
              <a:t>Language Objectives</a:t>
            </a:r>
          </a:p>
          <a:p>
            <a:pPr marL="0" indent="0">
              <a:buNone/>
            </a:pP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Participants will listen to the steps of the framework and read along.</a:t>
            </a:r>
          </a:p>
          <a:p>
            <a:pPr marL="514350" indent="-514350">
              <a:buFont typeface="+mj-lt"/>
              <a:buAutoNum type="arabicPeriod"/>
            </a:pP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dirty="0" smtClean="0">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Participants will skim a Living Environment lesson to analyze it for linguistic demands.</a:t>
            </a:r>
          </a:p>
          <a:p>
            <a:pPr marL="514350" indent="-514350">
              <a:buFont typeface="+mj-lt"/>
              <a:buAutoNum type="arabicPeriod"/>
            </a:pP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Participants will follow the steps of the framework to write a language objective and an exercise to practice it in a content lesson. They will read and comment on a peer’s objective.</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68257"/>
          <a:stretch/>
        </p:blipFill>
        <p:spPr>
          <a:xfrm>
            <a:off x="713632" y="6126163"/>
            <a:ext cx="7940511" cy="698546"/>
          </a:xfrm>
          <a:prstGeom prst="rect">
            <a:avLst/>
          </a:prstGeom>
        </p:spPr>
      </p:pic>
    </p:spTree>
    <p:extLst>
      <p:ext uri="{BB962C8B-B14F-4D97-AF65-F5344CB8AC3E}">
        <p14:creationId xmlns:p14="http://schemas.microsoft.com/office/powerpoint/2010/main" val="734671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s://www.clipartsgram.com/image/458894236-thank-you-different-languages-seamless-pattern-group-hand-drawn-people-holding-signs-62906051.jpg"/>
          <p:cNvPicPr/>
          <p:nvPr/>
        </p:nvPicPr>
        <p:blipFill rotWithShape="1">
          <a:blip r:embed="rId2">
            <a:extLst>
              <a:ext uri="{28A0092B-C50C-407E-A947-70E740481C1C}">
                <a14:useLocalDpi xmlns:a14="http://schemas.microsoft.com/office/drawing/2010/main" val="0"/>
              </a:ext>
            </a:extLst>
          </a:blip>
          <a:srcRect b="7121"/>
          <a:stretch/>
        </p:blipFill>
        <p:spPr bwMode="auto">
          <a:xfrm>
            <a:off x="304800" y="381000"/>
            <a:ext cx="5334000" cy="6172200"/>
          </a:xfrm>
          <a:prstGeom prst="rect">
            <a:avLst/>
          </a:prstGeom>
          <a:noFill/>
          <a:ln>
            <a:noFill/>
          </a:ln>
          <a:extLst>
            <a:ext uri="{53640926-AAD7-44D8-BBD7-CCE9431645EC}">
              <a14:shadowObscured xmlns:a14="http://schemas.microsoft.com/office/drawing/2010/main"/>
            </a:ext>
          </a:extLst>
        </p:spPr>
      </p:pic>
      <p:pic>
        <p:nvPicPr>
          <p:cNvPr id="7" name="Picture 6" descr="https://www.clipartsgram.com/image/458894236-thank-you-different-languages-seamless-pattern-group-hand-drawn-people-holding-signs-62906051.jpg"/>
          <p:cNvPicPr/>
          <p:nvPr/>
        </p:nvPicPr>
        <p:blipFill rotWithShape="1">
          <a:blip r:embed="rId2">
            <a:extLst>
              <a:ext uri="{28A0092B-C50C-407E-A947-70E740481C1C}">
                <a14:useLocalDpi xmlns:a14="http://schemas.microsoft.com/office/drawing/2010/main" val="0"/>
              </a:ext>
            </a:extLst>
          </a:blip>
          <a:srcRect r="36112" b="7121"/>
          <a:stretch/>
        </p:blipFill>
        <p:spPr bwMode="auto">
          <a:xfrm>
            <a:off x="5604235" y="381000"/>
            <a:ext cx="3407790" cy="6172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547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09173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3139" b="33430"/>
          <a:stretch/>
        </p:blipFill>
        <p:spPr>
          <a:xfrm>
            <a:off x="1295400" y="5715000"/>
            <a:ext cx="7115666" cy="659268"/>
          </a:xfrm>
          <a:prstGeom prst="rect">
            <a:avLst/>
          </a:prstGeom>
        </p:spPr>
      </p:pic>
    </p:spTree>
    <p:extLst>
      <p:ext uri="{BB962C8B-B14F-4D97-AF65-F5344CB8AC3E}">
        <p14:creationId xmlns:p14="http://schemas.microsoft.com/office/powerpoint/2010/main" val="15130654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68257"/>
          <a:stretch/>
        </p:blipFill>
        <p:spPr>
          <a:xfrm>
            <a:off x="762000" y="5735782"/>
            <a:ext cx="7940511" cy="698546"/>
          </a:xfrm>
          <a:prstGeom prst="rect">
            <a:avLst/>
          </a:prstGeom>
        </p:spPr>
      </p:pic>
    </p:spTree>
    <p:extLst>
      <p:ext uri="{BB962C8B-B14F-4D97-AF65-F5344CB8AC3E}">
        <p14:creationId xmlns:p14="http://schemas.microsoft.com/office/powerpoint/2010/main" val="6236727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65514"/>
          <a:stretch/>
        </p:blipFill>
        <p:spPr>
          <a:xfrm>
            <a:off x="1600200" y="5791200"/>
            <a:ext cx="6015872" cy="574964"/>
          </a:xfrm>
          <a:prstGeom prst="rect">
            <a:avLst/>
          </a:prstGeom>
        </p:spPr>
      </p:pic>
    </p:spTree>
    <p:extLst>
      <p:ext uri="{BB962C8B-B14F-4D97-AF65-F5344CB8AC3E}">
        <p14:creationId xmlns:p14="http://schemas.microsoft.com/office/powerpoint/2010/main" val="19224032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3139" b="33430"/>
          <a:stretch/>
        </p:blipFill>
        <p:spPr>
          <a:xfrm>
            <a:off x="1295400" y="5715000"/>
            <a:ext cx="7115666" cy="659268"/>
          </a:xfrm>
          <a:prstGeom prst="rect">
            <a:avLst/>
          </a:prstGeom>
        </p:spPr>
      </p:pic>
    </p:spTree>
    <p:extLst>
      <p:ext uri="{BB962C8B-B14F-4D97-AF65-F5344CB8AC3E}">
        <p14:creationId xmlns:p14="http://schemas.microsoft.com/office/powerpoint/2010/main" val="20157634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68257"/>
          <a:stretch/>
        </p:blipFill>
        <p:spPr>
          <a:xfrm>
            <a:off x="762000" y="5735782"/>
            <a:ext cx="7940511" cy="698546"/>
          </a:xfrm>
          <a:prstGeom prst="rect">
            <a:avLst/>
          </a:prstGeom>
        </p:spPr>
      </p:pic>
    </p:spTree>
    <p:extLst>
      <p:ext uri="{BB962C8B-B14F-4D97-AF65-F5344CB8AC3E}">
        <p14:creationId xmlns:p14="http://schemas.microsoft.com/office/powerpoint/2010/main" val="3712741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65514"/>
          <a:stretch/>
        </p:blipFill>
        <p:spPr>
          <a:xfrm>
            <a:off x="1600200" y="5791200"/>
            <a:ext cx="6015872" cy="574964"/>
          </a:xfrm>
          <a:prstGeom prst="rect">
            <a:avLst/>
          </a:prstGeom>
        </p:spPr>
      </p:pic>
    </p:spTree>
    <p:extLst>
      <p:ext uri="{BB962C8B-B14F-4D97-AF65-F5344CB8AC3E}">
        <p14:creationId xmlns:p14="http://schemas.microsoft.com/office/powerpoint/2010/main" val="2765159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3139" b="33430"/>
          <a:stretch/>
        </p:blipFill>
        <p:spPr>
          <a:xfrm>
            <a:off x="1295400" y="5715000"/>
            <a:ext cx="7115666" cy="659268"/>
          </a:xfrm>
          <a:prstGeom prst="rect">
            <a:avLst/>
          </a:prstGeom>
        </p:spPr>
      </p:pic>
    </p:spTree>
    <p:extLst>
      <p:ext uri="{BB962C8B-B14F-4D97-AF65-F5344CB8AC3E}">
        <p14:creationId xmlns:p14="http://schemas.microsoft.com/office/powerpoint/2010/main" val="557529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Principle 3</a:t>
            </a:r>
            <a:br>
              <a:rPr lang="en-US"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four rigorous instructional practices for ELLs </a:t>
            </a:r>
            <a:endParaRPr lang="en-US" sz="2400" i="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p:txBody>
          <a:bodyPr>
            <a:normAutofit fontScale="92500"/>
          </a:bodyPr>
          <a:lstStyle/>
          <a:p>
            <a:pPr marL="0" indent="0">
              <a:buNone/>
            </a:pPr>
            <a:r>
              <a:rPr lang="en-US" sz="2800" b="1" dirty="0" smtClean="0">
                <a:latin typeface="Times New Roman" panose="02020603050405020304" pitchFamily="18" charset="0"/>
                <a:cs typeface="Times New Roman" panose="02020603050405020304" pitchFamily="18" charset="0"/>
              </a:rPr>
              <a:t>Engage ELLs in instruction that is grade-appropriate, academically rigorous, and aligned with school/ district standards by:</a:t>
            </a:r>
          </a:p>
          <a:p>
            <a:pPr marL="514350" indent="-514350">
              <a:buFont typeface="+mj-lt"/>
              <a:buAutoNum type="arabicPeriod"/>
            </a:pPr>
            <a:r>
              <a:rPr lang="en-US" sz="2800" i="1" dirty="0" smtClean="0">
                <a:latin typeface="Times New Roman" panose="02020603050405020304" pitchFamily="18" charset="0"/>
                <a:cs typeface="Times New Roman" panose="02020603050405020304" pitchFamily="18" charset="0"/>
              </a:rPr>
              <a:t>Articulating specific content and language objectives.</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Providing opportunities for students to discuss content and problem-solve with peers.</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Anchoring instruction by using research-based practices: multimedia, visuals, graphic organizers, etc.</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Using academic-language and content-area supports to move ELLs along language development continuum</a:t>
            </a:r>
          </a:p>
          <a:p>
            <a:pPr marL="514350" indent="-514350">
              <a:buFont typeface="+mj-lt"/>
              <a:buAutoNum type="arabicPeriod"/>
            </a:pPr>
            <a:endParaRPr lang="en-US" sz="2800" dirty="0" smtClean="0">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65514"/>
          <a:stretch/>
        </p:blipFill>
        <p:spPr>
          <a:xfrm>
            <a:off x="1600200" y="6205699"/>
            <a:ext cx="6015872" cy="574964"/>
          </a:xfrm>
          <a:prstGeom prst="rect">
            <a:avLst/>
          </a:prstGeom>
        </p:spPr>
      </p:pic>
    </p:spTree>
    <p:extLst>
      <p:ext uri="{BB962C8B-B14F-4D97-AF65-F5344CB8AC3E}">
        <p14:creationId xmlns:p14="http://schemas.microsoft.com/office/powerpoint/2010/main" val="38984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68257"/>
          <a:stretch/>
        </p:blipFill>
        <p:spPr>
          <a:xfrm>
            <a:off x="762000" y="5735782"/>
            <a:ext cx="7940511" cy="698546"/>
          </a:xfrm>
          <a:prstGeom prst="rect">
            <a:avLst/>
          </a:prstGeom>
        </p:spPr>
      </p:pic>
    </p:spTree>
    <p:extLst>
      <p:ext uri="{BB962C8B-B14F-4D97-AF65-F5344CB8AC3E}">
        <p14:creationId xmlns:p14="http://schemas.microsoft.com/office/powerpoint/2010/main" val="2391004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65514"/>
          <a:stretch/>
        </p:blipFill>
        <p:spPr>
          <a:xfrm>
            <a:off x="1600200" y="5791200"/>
            <a:ext cx="6015872" cy="574964"/>
          </a:xfrm>
          <a:prstGeom prst="rect">
            <a:avLst/>
          </a:prstGeom>
        </p:spPr>
      </p:pic>
    </p:spTree>
    <p:extLst>
      <p:ext uri="{BB962C8B-B14F-4D97-AF65-F5344CB8AC3E}">
        <p14:creationId xmlns:p14="http://schemas.microsoft.com/office/powerpoint/2010/main" val="604148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3139" b="33430"/>
          <a:stretch/>
        </p:blipFill>
        <p:spPr>
          <a:xfrm>
            <a:off x="1295400" y="5715000"/>
            <a:ext cx="7115666" cy="659268"/>
          </a:xfrm>
          <a:prstGeom prst="rect">
            <a:avLst/>
          </a:prstGeom>
        </p:spPr>
      </p:pic>
    </p:spTree>
    <p:extLst>
      <p:ext uri="{BB962C8B-B14F-4D97-AF65-F5344CB8AC3E}">
        <p14:creationId xmlns:p14="http://schemas.microsoft.com/office/powerpoint/2010/main" val="47361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68257"/>
          <a:stretch/>
        </p:blipFill>
        <p:spPr>
          <a:xfrm>
            <a:off x="762000" y="5735782"/>
            <a:ext cx="7940511" cy="698546"/>
          </a:xfrm>
          <a:prstGeom prst="rect">
            <a:avLst/>
          </a:prstGeom>
        </p:spPr>
      </p:pic>
    </p:spTree>
    <p:extLst>
      <p:ext uri="{BB962C8B-B14F-4D97-AF65-F5344CB8AC3E}">
        <p14:creationId xmlns:p14="http://schemas.microsoft.com/office/powerpoint/2010/main" val="1538392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65514"/>
          <a:stretch/>
        </p:blipFill>
        <p:spPr>
          <a:xfrm>
            <a:off x="1600200" y="5791200"/>
            <a:ext cx="6015872" cy="574964"/>
          </a:xfrm>
          <a:prstGeom prst="rect">
            <a:avLst/>
          </a:prstGeom>
        </p:spPr>
      </p:pic>
    </p:spTree>
    <p:extLst>
      <p:ext uri="{BB962C8B-B14F-4D97-AF65-F5344CB8AC3E}">
        <p14:creationId xmlns:p14="http://schemas.microsoft.com/office/powerpoint/2010/main" val="1895287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3139" b="33430"/>
          <a:stretch/>
        </p:blipFill>
        <p:spPr>
          <a:xfrm>
            <a:off x="1295400" y="5715000"/>
            <a:ext cx="7115666" cy="659268"/>
          </a:xfrm>
          <a:prstGeom prst="rect">
            <a:avLst/>
          </a:prstGeom>
        </p:spPr>
      </p:pic>
    </p:spTree>
    <p:extLst>
      <p:ext uri="{BB962C8B-B14F-4D97-AF65-F5344CB8AC3E}">
        <p14:creationId xmlns:p14="http://schemas.microsoft.com/office/powerpoint/2010/main" val="23607935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68257"/>
          <a:stretch/>
        </p:blipFill>
        <p:spPr>
          <a:xfrm>
            <a:off x="762000" y="5735782"/>
            <a:ext cx="7940511" cy="698546"/>
          </a:xfrm>
          <a:prstGeom prst="rect">
            <a:avLst/>
          </a:prstGeom>
        </p:spPr>
      </p:pic>
    </p:spTree>
    <p:extLst>
      <p:ext uri="{BB962C8B-B14F-4D97-AF65-F5344CB8AC3E}">
        <p14:creationId xmlns:p14="http://schemas.microsoft.com/office/powerpoint/2010/main" val="3836024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Principle 3</a:t>
            </a:r>
            <a:br>
              <a:rPr lang="en-US"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four rigorous instructional practices for ELLs </a:t>
            </a:r>
            <a:endParaRPr lang="en-US" sz="2400" i="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p:txBody>
          <a:bodyPr>
            <a:normAutofit/>
          </a:bodyPr>
          <a:lstStyle/>
          <a:p>
            <a:pPr marL="0" indent="0">
              <a:buNone/>
            </a:pPr>
            <a:r>
              <a:rPr lang="en-US" sz="2800" dirty="0" smtClean="0">
                <a:latin typeface="Times New Roman" panose="02020603050405020304" pitchFamily="18" charset="0"/>
                <a:cs typeface="Times New Roman" panose="02020603050405020304" pitchFamily="18" charset="0"/>
              </a:rPr>
              <a:t>Engage ELLs in instruction that is grade-appropriate, academically rigorous, and aligned with school/ district standards by:</a:t>
            </a:r>
          </a:p>
          <a:p>
            <a:pPr marL="0" indent="0">
              <a:buNone/>
            </a:pPr>
            <a:endParaRPr lang="en-US" sz="2800" b="1" dirty="0">
              <a:latin typeface="Times New Roman" panose="02020603050405020304" pitchFamily="18" charset="0"/>
              <a:cs typeface="Times New Roman" panose="02020603050405020304" pitchFamily="18" charset="0"/>
            </a:endParaRPr>
          </a:p>
          <a:p>
            <a:pPr marL="0" indent="0">
              <a:buNone/>
            </a:pPr>
            <a:endParaRPr lang="en-US" sz="2800" b="1" dirty="0" smtClean="0">
              <a:latin typeface="Times New Roman" panose="02020603050405020304" pitchFamily="18" charset="0"/>
              <a:cs typeface="Times New Roman" panose="02020603050405020304" pitchFamily="18" charset="0"/>
            </a:endParaRPr>
          </a:p>
          <a:p>
            <a:pPr marL="0" indent="0" algn="ctr">
              <a:buNone/>
            </a:pPr>
            <a:r>
              <a:rPr lang="en-US" sz="2800" b="1" i="1" dirty="0" smtClean="0">
                <a:latin typeface="Times New Roman" panose="02020603050405020304" pitchFamily="18" charset="0"/>
                <a:cs typeface="Times New Roman" panose="02020603050405020304" pitchFamily="18" charset="0"/>
              </a:rPr>
              <a:t>Articulating specific content and language objectives.</a:t>
            </a:r>
          </a:p>
          <a:p>
            <a:pPr marL="0" indent="0">
              <a:buNone/>
            </a:pPr>
            <a:endParaRPr lang="en-US" sz="2800" dirty="0" smtClean="0">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65514"/>
          <a:stretch/>
        </p:blipFill>
        <p:spPr>
          <a:xfrm>
            <a:off x="1600200" y="6205699"/>
            <a:ext cx="6015872" cy="574964"/>
          </a:xfrm>
          <a:prstGeom prst="rect">
            <a:avLst/>
          </a:prstGeom>
        </p:spPr>
      </p:pic>
    </p:spTree>
    <p:extLst>
      <p:ext uri="{BB962C8B-B14F-4D97-AF65-F5344CB8AC3E}">
        <p14:creationId xmlns:p14="http://schemas.microsoft.com/office/powerpoint/2010/main" val="3567420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How do I embed English language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learning into content lessons?</a:t>
            </a:r>
            <a:endParaRPr lang="en-US" dirty="0">
              <a:latin typeface="Times New Roman" panose="02020603050405020304" pitchFamily="18" charset="0"/>
              <a:cs typeface="Times New Roman" panose="02020603050405020304" pitchFamily="18" charset="0"/>
            </a:endParaRPr>
          </a:p>
        </p:txBody>
      </p:sp>
      <p:pic>
        <p:nvPicPr>
          <p:cNvPr id="1030" name="Picture 6" descr="http://www.webretailer.com/lean-commerce/wp-content/uploads/2014/09/Colourful-baby-ste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7" y="1981200"/>
            <a:ext cx="7439025" cy="37147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54515" y="5539830"/>
            <a:ext cx="3810000" cy="769441"/>
          </a:xfrm>
          <a:prstGeom prst="rect">
            <a:avLst/>
          </a:prstGeom>
          <a:noFill/>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Step by step!</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044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Step 1</a:t>
            </a:r>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p:txBody>
          <a:bodyPr>
            <a:normAutofit fontScale="92500" lnSpcReduction="20000"/>
          </a:bodyPr>
          <a:lstStyle/>
          <a:p>
            <a:pPr marL="0" indent="0">
              <a:buNone/>
            </a:pPr>
            <a:r>
              <a:rPr lang="en-US" b="1" dirty="0" smtClean="0">
                <a:latin typeface="Times New Roman" panose="02020603050405020304" pitchFamily="18" charset="0"/>
                <a:cs typeface="Times New Roman" panose="02020603050405020304" pitchFamily="18" charset="0"/>
              </a:rPr>
              <a:t>Establish:</a:t>
            </a:r>
            <a:r>
              <a:rPr lang="en-US" dirty="0" smtClean="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W</a:t>
            </a:r>
            <a:r>
              <a:rPr lang="en-US" dirty="0" smtClean="0">
                <a:latin typeface="Times New Roman" panose="02020603050405020304" pitchFamily="18" charset="0"/>
                <a:cs typeface="Times New Roman" panose="02020603050405020304" pitchFamily="18" charset="0"/>
              </a:rPr>
              <a:t>hat is the content of the lesson?</a:t>
            </a: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What, exactly, are students learning about? </a:t>
            </a:r>
          </a:p>
          <a:p>
            <a:pPr marL="0" indent="0">
              <a:buNone/>
            </a:pPr>
            <a:r>
              <a:rPr lang="en-US" dirty="0" smtClean="0">
                <a:latin typeface="Times New Roman" panose="02020603050405020304" pitchFamily="18" charset="0"/>
                <a:cs typeface="Times New Roman" panose="02020603050405020304" pitchFamily="18" charset="0"/>
              </a:rPr>
              <a:t>What is the </a:t>
            </a:r>
            <a:r>
              <a:rPr lang="en-US" i="1" dirty="0" smtClean="0">
                <a:latin typeface="Times New Roman" panose="02020603050405020304" pitchFamily="18" charset="0"/>
                <a:cs typeface="Times New Roman" panose="02020603050405020304" pitchFamily="18" charset="0"/>
              </a:rPr>
              <a:t>essential</a:t>
            </a:r>
            <a:r>
              <a:rPr lang="en-US" dirty="0" smtClean="0">
                <a:latin typeface="Times New Roman" panose="02020603050405020304" pitchFamily="18" charset="0"/>
                <a:cs typeface="Times New Roman" panose="02020603050405020304" pitchFamily="18" charset="0"/>
              </a:rPr>
              <a:t> concept?</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Ex</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parts of a cell</a:t>
            </a:r>
          </a:p>
          <a:p>
            <a:pPr marL="0" indent="0">
              <a:buNone/>
            </a:pPr>
            <a:r>
              <a:rPr lang="en-US" dirty="0">
                <a:latin typeface="Times New Roman" panose="02020603050405020304" pitchFamily="18" charset="0"/>
                <a:cs typeface="Times New Roman" panose="02020603050405020304" pitchFamily="18" charset="0"/>
              </a:rPr>
              <a:t>	how to find the circumference of a circle</a:t>
            </a:r>
          </a:p>
          <a:p>
            <a:pPr marL="0" indent="0">
              <a:buNone/>
            </a:pPr>
            <a:r>
              <a:rPr lang="en-US" dirty="0">
                <a:latin typeface="Times New Roman" panose="02020603050405020304" pitchFamily="18" charset="0"/>
                <a:cs typeface="Times New Roman" panose="02020603050405020304" pitchFamily="18" charset="0"/>
              </a:rPr>
              <a:t>	what is a metaphor</a:t>
            </a:r>
          </a:p>
          <a:p>
            <a:pPr marL="0" indent="0">
              <a:buNone/>
            </a:pPr>
            <a:r>
              <a:rPr lang="en-US" dirty="0">
                <a:latin typeface="Times New Roman" panose="02020603050405020304" pitchFamily="18" charset="0"/>
                <a:cs typeface="Times New Roman" panose="02020603050405020304" pitchFamily="18" charset="0"/>
              </a:rPr>
              <a:t>	the causes of World War 1</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68257"/>
          <a:stretch/>
        </p:blipFill>
        <p:spPr>
          <a:xfrm>
            <a:off x="728662" y="5943600"/>
            <a:ext cx="7940511" cy="698546"/>
          </a:xfrm>
          <a:prstGeom prst="rect">
            <a:avLst/>
          </a:prstGeom>
        </p:spPr>
      </p:pic>
      <p:pic>
        <p:nvPicPr>
          <p:cNvPr id="5" name="Picture 4" descr="http://www.huntingdonallsaints.org.uk/content/pages/uploaded_images/169.jpg"/>
          <p:cNvPicPr/>
          <p:nvPr/>
        </p:nvPicPr>
        <p:blipFill rotWithShape="1">
          <a:blip r:embed="rId3">
            <a:extLst>
              <a:ext uri="{28A0092B-C50C-407E-A947-70E740481C1C}">
                <a14:useLocalDpi xmlns:a14="http://schemas.microsoft.com/office/drawing/2010/main" val="0"/>
              </a:ext>
            </a:extLst>
          </a:blip>
          <a:srcRect l="128" t="23599" r="82047" b="37662"/>
          <a:stretch/>
        </p:blipFill>
        <p:spPr bwMode="auto">
          <a:xfrm rot="17438533">
            <a:off x="5943600" y="543817"/>
            <a:ext cx="1059180" cy="662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3776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Step 2</a:t>
            </a:r>
            <a:endParaRPr lang="en-US"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p:txBody>
          <a:bodyPr>
            <a:normAutofit lnSpcReduction="10000"/>
          </a:bodyPr>
          <a:lstStyle/>
          <a:p>
            <a:pPr marL="0" indent="0">
              <a:buNone/>
            </a:pPr>
            <a:r>
              <a:rPr lang="en-US" b="1" dirty="0" smtClean="0">
                <a:latin typeface="Times New Roman" panose="02020603050405020304" pitchFamily="18" charset="0"/>
                <a:cs typeface="Times New Roman" panose="02020603050405020304" pitchFamily="18" charset="0"/>
              </a:rPr>
              <a:t>Ask yourself:</a:t>
            </a:r>
          </a:p>
          <a:p>
            <a:pPr marL="0" indent="0">
              <a:buNone/>
            </a:pPr>
            <a:r>
              <a:rPr lang="en-US" dirty="0" smtClean="0">
                <a:latin typeface="Times New Roman" panose="02020603050405020304" pitchFamily="18" charset="0"/>
                <a:cs typeface="Times New Roman" panose="02020603050405020304" pitchFamily="18" charset="0"/>
              </a:rPr>
              <a:t>What are the linguistic demands of the lesson?</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What will students be expected to do with language in order to learn the content? What will they be expected to do with language to show they learned the content? Do they need explicit instruction on those language skills, vocabulary, tasks, structures? </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65514"/>
          <a:stretch/>
        </p:blipFill>
        <p:spPr>
          <a:xfrm>
            <a:off x="1600200" y="6078682"/>
            <a:ext cx="6015872" cy="574964"/>
          </a:xfrm>
          <a:prstGeom prst="rect">
            <a:avLst/>
          </a:prstGeom>
        </p:spPr>
      </p:pic>
      <p:pic>
        <p:nvPicPr>
          <p:cNvPr id="6" name="Picture 5" descr="http://www.huntingdonallsaints.org.uk/content/pages/uploaded_images/169.jpg"/>
          <p:cNvPicPr/>
          <p:nvPr/>
        </p:nvPicPr>
        <p:blipFill rotWithShape="1">
          <a:blip r:embed="rId3">
            <a:extLst>
              <a:ext uri="{28A0092B-C50C-407E-A947-70E740481C1C}">
                <a14:useLocalDpi xmlns:a14="http://schemas.microsoft.com/office/drawing/2010/main" val="0"/>
              </a:ext>
            </a:extLst>
          </a:blip>
          <a:srcRect l="17568" t="33408" r="67298" b="15792"/>
          <a:stretch/>
        </p:blipFill>
        <p:spPr bwMode="auto">
          <a:xfrm rot="15340482">
            <a:off x="6599646" y="531819"/>
            <a:ext cx="898525" cy="8686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1952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Step 3</a:t>
            </a:r>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p:txBody>
          <a:bodyPr>
            <a:normAutofit/>
          </a:bodyPr>
          <a:lstStyle/>
          <a:p>
            <a:pPr marL="0" indent="0">
              <a:buNone/>
            </a:pPr>
            <a:r>
              <a:rPr lang="en-US" b="1" dirty="0" smtClean="0">
                <a:latin typeface="Times New Roman" panose="02020603050405020304" pitchFamily="18" charset="0"/>
                <a:cs typeface="Times New Roman" panose="02020603050405020304" pitchFamily="18" charset="0"/>
              </a:rPr>
              <a:t>Think:</a:t>
            </a:r>
          </a:p>
          <a:p>
            <a:pPr marL="0" indent="0">
              <a:buNone/>
            </a:pPr>
            <a:r>
              <a:rPr lang="en-US" dirty="0" smtClean="0">
                <a:latin typeface="Times New Roman" panose="02020603050405020304" pitchFamily="18" charset="0"/>
                <a:cs typeface="Times New Roman" panose="02020603050405020304" pitchFamily="18" charset="0"/>
              </a:rPr>
              <a:t>What are my student’s language needs?</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What is his/her proficiency level in English?</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What does he/she need to know how to do with English in the </a:t>
            </a:r>
            <a:r>
              <a:rPr lang="en-US" i="1" dirty="0" smtClean="0">
                <a:latin typeface="Times New Roman" panose="02020603050405020304" pitchFamily="18" charset="0"/>
                <a:cs typeface="Times New Roman" panose="02020603050405020304" pitchFamily="18" charset="0"/>
              </a:rPr>
              <a:t>context of this lesson </a:t>
            </a:r>
            <a:r>
              <a:rPr lang="en-US" dirty="0" smtClean="0">
                <a:latin typeface="Times New Roman" panose="02020603050405020304" pitchFamily="18" charset="0"/>
                <a:cs typeface="Times New Roman" panose="02020603050405020304" pitchFamily="18" charset="0"/>
              </a:rPr>
              <a:t>that will prove </a:t>
            </a:r>
            <a:r>
              <a:rPr lang="en-US" i="1" dirty="0" smtClean="0">
                <a:latin typeface="Times New Roman" panose="02020603050405020304" pitchFamily="18" charset="0"/>
                <a:cs typeface="Times New Roman" panose="02020603050405020304" pitchFamily="18" charset="0"/>
              </a:rPr>
              <a:t>useful in other contexts</a:t>
            </a:r>
            <a:r>
              <a:rPr lang="en-US" dirty="0" smtClean="0">
                <a:latin typeface="Times New Roman" panose="02020603050405020304" pitchFamily="18" charset="0"/>
                <a:cs typeface="Times New Roman" panose="02020603050405020304" pitchFamily="18" charset="0"/>
              </a:rPr>
              <a:t>? </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3139" b="33430"/>
          <a:stretch/>
        </p:blipFill>
        <p:spPr>
          <a:xfrm>
            <a:off x="1014167" y="6126163"/>
            <a:ext cx="7115666" cy="659268"/>
          </a:xfrm>
          <a:prstGeom prst="rect">
            <a:avLst/>
          </a:prstGeom>
        </p:spPr>
      </p:pic>
      <p:pic>
        <p:nvPicPr>
          <p:cNvPr id="5" name="Picture 4" descr="http://www.huntingdonallsaints.org.uk/content/pages/uploaded_images/169.jpg"/>
          <p:cNvPicPr/>
          <p:nvPr/>
        </p:nvPicPr>
        <p:blipFill rotWithShape="1">
          <a:blip r:embed="rId3">
            <a:extLst>
              <a:ext uri="{28A0092B-C50C-407E-A947-70E740481C1C}">
                <a14:useLocalDpi xmlns:a14="http://schemas.microsoft.com/office/drawing/2010/main" val="0"/>
              </a:ext>
            </a:extLst>
          </a:blip>
          <a:srcRect l="32444" t="19162" r="52166" b="33631"/>
          <a:stretch/>
        </p:blipFill>
        <p:spPr bwMode="auto">
          <a:xfrm rot="16788308">
            <a:off x="6248400" y="545010"/>
            <a:ext cx="913765" cy="8070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0071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995</TotalTime>
  <Words>1431</Words>
  <Application>Microsoft Office PowerPoint</Application>
  <PresentationFormat>On-screen Show (4:3)</PresentationFormat>
  <Paragraphs>208</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Garamond</vt:lpstr>
      <vt:lpstr>Times New Roman</vt:lpstr>
      <vt:lpstr>Office Theme</vt:lpstr>
      <vt:lpstr>Integrating Language Learning  into  High School Content Lessons</vt:lpstr>
      <vt:lpstr>Objectives for Today</vt:lpstr>
      <vt:lpstr>Change in Regs for ELLs</vt:lpstr>
      <vt:lpstr>Principle 3  four rigorous instructional practices for ELLs </vt:lpstr>
      <vt:lpstr>Principle 3  four rigorous instructional practices for ELLs </vt:lpstr>
      <vt:lpstr>How do I embed English language  learning into content lessons?</vt:lpstr>
      <vt:lpstr>Step 1</vt:lpstr>
      <vt:lpstr>Step 2</vt:lpstr>
      <vt:lpstr>Step 3</vt:lpstr>
      <vt:lpstr>Step 4</vt:lpstr>
      <vt:lpstr>Step 5 </vt:lpstr>
      <vt:lpstr>Step 6</vt:lpstr>
      <vt:lpstr>Step 7</vt:lpstr>
      <vt:lpstr>What does the seven-step framework look like in real life?</vt:lpstr>
      <vt:lpstr>Step 1</vt:lpstr>
      <vt:lpstr>Step 2</vt:lpstr>
      <vt:lpstr>Step 2</vt:lpstr>
      <vt:lpstr>Step 3</vt:lpstr>
      <vt:lpstr>Step 4</vt:lpstr>
      <vt:lpstr>Step 5 </vt:lpstr>
      <vt:lpstr>Step 6</vt:lpstr>
      <vt:lpstr>Create an exercise to focus  on the language objective</vt:lpstr>
      <vt:lpstr>Create an exercise to focus  on the language objective</vt:lpstr>
      <vt:lpstr>Create an exercise to focus  on the language objective</vt:lpstr>
      <vt:lpstr>Step 7</vt:lpstr>
      <vt:lpstr>Your turn!</vt:lpstr>
      <vt:lpstr>Resources for ENL Strategies</vt:lpstr>
      <vt:lpstr>Share and debrief</vt:lpstr>
      <vt:lpstr>Questions?</vt:lpstr>
      <vt:lpstr>Objectives for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Borssum, Alicia</dc:creator>
  <cp:lastModifiedBy>Van Borssum, Alicia</cp:lastModifiedBy>
  <cp:revision>29</cp:revision>
  <dcterms:created xsi:type="dcterms:W3CDTF">2015-06-13T12:56:46Z</dcterms:created>
  <dcterms:modified xsi:type="dcterms:W3CDTF">2016-11-23T19:26:58Z</dcterms:modified>
</cp:coreProperties>
</file>