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5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0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14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54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0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9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7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0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088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1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1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40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9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C9EECE5-E0AA-4898-BDFB-78F2695CFE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E4B4C7B-B339-4D14-B95B-DA85C5BA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8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nn.crotty@nysed.g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G:\Dec%201st%20Migrant%20Ed\Resources\Living_Environment_Lab_Review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zemanscience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dle.rae.es/?w=diccionari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Regents Prep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Living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24334"/>
            <a:ext cx="10018713" cy="4933665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Ecology</a:t>
            </a:r>
            <a:endParaRPr lang="en-US" dirty="0"/>
          </a:p>
          <a:p>
            <a:pPr lvl="2"/>
            <a:r>
              <a:rPr lang="en-US" dirty="0"/>
              <a:t>Biotic vs. Abiotic</a:t>
            </a:r>
          </a:p>
          <a:p>
            <a:pPr lvl="2"/>
            <a:r>
              <a:rPr lang="en-US" dirty="0"/>
              <a:t>Energy Flow</a:t>
            </a:r>
          </a:p>
          <a:p>
            <a:pPr lvl="2"/>
            <a:r>
              <a:rPr lang="en-US" dirty="0"/>
              <a:t>Material Cycles</a:t>
            </a:r>
          </a:p>
          <a:p>
            <a:pPr lvl="2"/>
            <a:r>
              <a:rPr lang="en-US" dirty="0"/>
              <a:t>Organism Relationships</a:t>
            </a:r>
          </a:p>
          <a:p>
            <a:pPr lvl="2"/>
            <a:r>
              <a:rPr lang="en-US" dirty="0"/>
              <a:t>Biodiversity</a:t>
            </a:r>
          </a:p>
          <a:p>
            <a:pPr lvl="2"/>
            <a:r>
              <a:rPr lang="en-US" dirty="0"/>
              <a:t>Ecological Succession 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Human Impact on the </a:t>
            </a:r>
            <a:r>
              <a:rPr lang="en-US" b="1" dirty="0" smtClean="0"/>
              <a:t>Environment</a:t>
            </a:r>
            <a:endParaRPr lang="en-US" dirty="0"/>
          </a:p>
          <a:p>
            <a:pPr lvl="2"/>
            <a:r>
              <a:rPr lang="en-US" dirty="0"/>
              <a:t>Interrelationships</a:t>
            </a:r>
          </a:p>
          <a:p>
            <a:pPr lvl="2"/>
            <a:r>
              <a:rPr lang="en-US" dirty="0"/>
              <a:t>Technological Developments</a:t>
            </a:r>
          </a:p>
          <a:p>
            <a:pPr lvl="2"/>
            <a:r>
              <a:rPr lang="en-US" dirty="0"/>
              <a:t>Improvements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92573"/>
            <a:ext cx="10018713" cy="4490114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Scientific Inquiry and Laboratory </a:t>
            </a:r>
            <a:r>
              <a:rPr lang="en-US" b="1" dirty="0" smtClean="0"/>
              <a:t>Techniques</a:t>
            </a:r>
            <a:endParaRPr lang="en-US" dirty="0"/>
          </a:p>
          <a:p>
            <a:pPr lvl="2"/>
            <a:r>
              <a:rPr lang="en-US" dirty="0"/>
              <a:t>Scientific Methods</a:t>
            </a:r>
          </a:p>
          <a:p>
            <a:pPr lvl="2"/>
            <a:r>
              <a:rPr lang="en-US" dirty="0"/>
              <a:t>Organization and Analysis of Data</a:t>
            </a:r>
          </a:p>
          <a:p>
            <a:pPr lvl="2"/>
            <a:r>
              <a:rPr lang="en-US" dirty="0"/>
              <a:t>Safety</a:t>
            </a:r>
          </a:p>
          <a:p>
            <a:pPr lvl="2"/>
            <a:r>
              <a:rPr lang="en-US" dirty="0"/>
              <a:t>Instrumentation</a:t>
            </a:r>
          </a:p>
          <a:p>
            <a:pPr lvl="2"/>
            <a:r>
              <a:rPr lang="en-US" dirty="0"/>
              <a:t>Measurement</a:t>
            </a:r>
          </a:p>
          <a:p>
            <a:pPr lvl="2"/>
            <a:r>
              <a:rPr lang="en-US" dirty="0"/>
              <a:t>Indicators</a:t>
            </a:r>
          </a:p>
          <a:p>
            <a:pPr lvl="2"/>
            <a:r>
              <a:rPr lang="en-US" dirty="0"/>
              <a:t>Dichotomous Keys</a:t>
            </a:r>
          </a:p>
          <a:p>
            <a:pPr lvl="2"/>
            <a:r>
              <a:rPr lang="en-US" dirty="0"/>
              <a:t>Dissection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7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is the subject matter weighted on the Living Environment Regents Exam?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8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66514"/>
              </p:ext>
            </p:extLst>
          </p:nvPr>
        </p:nvGraphicFramePr>
        <p:xfrm>
          <a:off x="334852" y="147623"/>
          <a:ext cx="11436437" cy="7008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47681"/>
                <a:gridCol w="2912993"/>
                <a:gridCol w="75763"/>
              </a:tblGrid>
              <a:tr h="483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Content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Approximate Weight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223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Standard 1 Laboratory Checklist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10-20%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2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22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Standard 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25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Idea 1: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Living things are both similar to and different from each other and from nonliving things.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13-17%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66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Idea 2: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Organisms inherit genetic information in a variety of ways that result in continuity of structure and function between parents and offspring.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9-13%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83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Idea 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Individual organisms and species change over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8-12%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25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Idea 4: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continuity of life is sustained through reproduction and 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6-10%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25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Idea 5: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Organisms maintain a dynamic equilibrium that sustains life.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13-17%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25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Idea 6: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Plants and animals depend on each other and their physical environment.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10-14%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25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Idea 7: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Human decisions and activities have had a profound impact on the physical and living environment.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11-13%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36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T</a:t>
            </a:r>
            <a:r>
              <a:rPr lang="en-US" dirty="0" smtClean="0"/>
              <a:t>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333768"/>
            <a:ext cx="10515600" cy="4688157"/>
          </a:xfrm>
        </p:spPr>
        <p:txBody>
          <a:bodyPr>
            <a:normAutofit/>
          </a:bodyPr>
          <a:lstStyle/>
          <a:p>
            <a:r>
              <a:rPr lang="en-US" dirty="0"/>
              <a:t>Know the material</a:t>
            </a:r>
          </a:p>
          <a:p>
            <a:pPr lvl="1"/>
            <a:r>
              <a:rPr lang="en-US" dirty="0"/>
              <a:t>Get a review book with answer </a:t>
            </a:r>
            <a:r>
              <a:rPr lang="en-US" dirty="0" smtClean="0"/>
              <a:t>key</a:t>
            </a:r>
            <a:endParaRPr lang="en-US" dirty="0"/>
          </a:p>
          <a:p>
            <a:pPr lvl="1"/>
            <a:r>
              <a:rPr lang="en-US" dirty="0"/>
              <a:t>Vocabulary</a:t>
            </a:r>
          </a:p>
          <a:p>
            <a:pPr lvl="2"/>
            <a:r>
              <a:rPr lang="en-US" dirty="0"/>
              <a:t>Often found in review book</a:t>
            </a:r>
          </a:p>
          <a:p>
            <a:pPr lvl="2"/>
            <a:r>
              <a:rPr lang="en-US" dirty="0"/>
              <a:t>Do a google </a:t>
            </a:r>
            <a:r>
              <a:rPr lang="en-US" dirty="0" smtClean="0"/>
              <a:t>search</a:t>
            </a:r>
            <a:endParaRPr lang="en-US" dirty="0"/>
          </a:p>
          <a:p>
            <a:pPr lvl="1"/>
            <a:r>
              <a:rPr lang="en-US" dirty="0" err="1"/>
              <a:t>Youtube</a:t>
            </a:r>
            <a:r>
              <a:rPr lang="en-US" dirty="0"/>
              <a:t> is great</a:t>
            </a:r>
          </a:p>
          <a:p>
            <a:pPr lvl="2"/>
            <a:r>
              <a:rPr lang="en-US" dirty="0"/>
              <a:t>Bozeman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Regents prep </a:t>
            </a:r>
            <a:r>
              <a:rPr lang="en-US" dirty="0" smtClean="0"/>
              <a:t>sites</a:t>
            </a:r>
            <a:endParaRPr lang="en-US" dirty="0"/>
          </a:p>
          <a:p>
            <a:pPr lvl="1"/>
            <a:r>
              <a:rPr lang="en-US" dirty="0"/>
              <a:t>Build personal resources </a:t>
            </a:r>
          </a:p>
          <a:p>
            <a:pPr lvl="2"/>
            <a:r>
              <a:rPr lang="en-US" dirty="0"/>
              <a:t>Paper copies</a:t>
            </a:r>
          </a:p>
          <a:p>
            <a:pPr lvl="2"/>
            <a:r>
              <a:rPr lang="en-US" dirty="0"/>
              <a:t>Electronic </a:t>
            </a:r>
            <a:r>
              <a:rPr lang="en-US" dirty="0" smtClean="0"/>
              <a:t>copies</a:t>
            </a:r>
            <a:endParaRPr lang="en-US" dirty="0"/>
          </a:p>
          <a:p>
            <a:pPr lvl="1"/>
            <a:r>
              <a:rPr lang="en-US" dirty="0"/>
              <a:t>Use NYS website for old Regents exams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your </a:t>
            </a:r>
            <a:r>
              <a:rPr lang="en-US" dirty="0" smtClean="0"/>
              <a:t>learner</a:t>
            </a:r>
          </a:p>
          <a:p>
            <a:pPr lvl="1"/>
            <a:r>
              <a:rPr lang="en-US" dirty="0"/>
              <a:t>Resources from school instructor?</a:t>
            </a:r>
          </a:p>
          <a:p>
            <a:pPr lvl="2"/>
            <a:r>
              <a:rPr lang="en-US" dirty="0"/>
              <a:t>Guides</a:t>
            </a:r>
          </a:p>
          <a:p>
            <a:pPr lvl="2"/>
            <a:r>
              <a:rPr lang="en-US" dirty="0"/>
              <a:t>Past assessments</a:t>
            </a:r>
          </a:p>
          <a:p>
            <a:pPr lvl="2"/>
            <a:r>
              <a:rPr lang="en-US" dirty="0"/>
              <a:t>Lab minutes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7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their skill base</a:t>
            </a:r>
          </a:p>
          <a:p>
            <a:pPr lvl="1"/>
            <a:r>
              <a:rPr lang="en-US" dirty="0"/>
              <a:t>Weakness and strengths</a:t>
            </a:r>
          </a:p>
          <a:p>
            <a:pPr lvl="2"/>
            <a:r>
              <a:rPr lang="en-US" dirty="0"/>
              <a:t>Writing</a:t>
            </a:r>
          </a:p>
          <a:p>
            <a:pPr lvl="2"/>
            <a:r>
              <a:rPr lang="en-US" dirty="0"/>
              <a:t>Lab skills</a:t>
            </a:r>
          </a:p>
          <a:p>
            <a:pPr lvl="2"/>
            <a:r>
              <a:rPr lang="en-US" dirty="0"/>
              <a:t>Knowledge</a:t>
            </a:r>
          </a:p>
          <a:p>
            <a:pPr lvl="2"/>
            <a:r>
              <a:rPr lang="en-US" dirty="0"/>
              <a:t>Comprehension</a:t>
            </a:r>
          </a:p>
          <a:p>
            <a:pPr lvl="2"/>
            <a:r>
              <a:rPr lang="en-US" dirty="0"/>
              <a:t>Reading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33516"/>
            <a:ext cx="10018713" cy="458564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Ask them!</a:t>
            </a:r>
          </a:p>
          <a:p>
            <a:pPr lvl="2"/>
            <a:r>
              <a:rPr lang="en-US" dirty="0"/>
              <a:t>Difficulties</a:t>
            </a:r>
          </a:p>
          <a:p>
            <a:pPr lvl="3"/>
            <a:r>
              <a:rPr lang="en-US" dirty="0"/>
              <a:t>Writing</a:t>
            </a:r>
          </a:p>
          <a:p>
            <a:pPr lvl="3"/>
            <a:r>
              <a:rPr lang="en-US" dirty="0"/>
              <a:t>Labs</a:t>
            </a:r>
          </a:p>
          <a:p>
            <a:pPr lvl="3"/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endParaRPr lang="en-US" dirty="0"/>
          </a:p>
          <a:p>
            <a:pPr lvl="1"/>
            <a:r>
              <a:rPr lang="en-US" dirty="0"/>
              <a:t>Give an old Regents</a:t>
            </a:r>
          </a:p>
          <a:p>
            <a:pPr lvl="2"/>
            <a:r>
              <a:rPr lang="en-US" dirty="0"/>
              <a:t>June version best</a:t>
            </a:r>
          </a:p>
          <a:p>
            <a:pPr lvl="2"/>
            <a:r>
              <a:rPr lang="en-US" dirty="0"/>
              <a:t>Pick sections to administer</a:t>
            </a:r>
          </a:p>
          <a:p>
            <a:pPr lvl="3"/>
            <a:r>
              <a:rPr lang="en-US" dirty="0"/>
              <a:t>Part B2 and C is challenging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65278"/>
            <a:ext cx="10018713" cy="4681181"/>
          </a:xfrm>
        </p:spPr>
        <p:txBody>
          <a:bodyPr>
            <a:normAutofit/>
          </a:bodyPr>
          <a:lstStyle/>
          <a:p>
            <a:r>
              <a:rPr lang="en-US" dirty="0"/>
              <a:t>Know the State Labs</a:t>
            </a:r>
          </a:p>
          <a:p>
            <a:pPr lvl="1"/>
            <a:r>
              <a:rPr lang="en-US" dirty="0"/>
              <a:t>Obtain copies</a:t>
            </a:r>
          </a:p>
          <a:p>
            <a:pPr lvl="2"/>
            <a:r>
              <a:rPr lang="en-US" dirty="0"/>
              <a:t>Call State Ed.  Not easy</a:t>
            </a:r>
          </a:p>
          <a:p>
            <a:pPr lvl="3"/>
            <a:r>
              <a:rPr lang="en-US" u="sng" dirty="0">
                <a:hlinkClick r:id="rId2"/>
              </a:rPr>
              <a:t>ann.crotty@nysed.gov</a:t>
            </a:r>
            <a:r>
              <a:rPr lang="en-US" dirty="0"/>
              <a:t> contact for </a:t>
            </a:r>
            <a:r>
              <a:rPr lang="en-US" dirty="0" smtClean="0"/>
              <a:t>labs, or call SED.</a:t>
            </a:r>
            <a:endParaRPr lang="en-US" dirty="0"/>
          </a:p>
          <a:p>
            <a:pPr lvl="2"/>
            <a:r>
              <a:rPr lang="en-US" dirty="0"/>
              <a:t>Keep paper copies</a:t>
            </a:r>
          </a:p>
          <a:p>
            <a:pPr lvl="2"/>
            <a:r>
              <a:rPr lang="en-US" dirty="0"/>
              <a:t>Not supposed to have them electronically </a:t>
            </a:r>
          </a:p>
          <a:p>
            <a:pPr lvl="1"/>
            <a:r>
              <a:rPr lang="en-US" dirty="0"/>
              <a:t>What language will they take test in?</a:t>
            </a:r>
          </a:p>
          <a:p>
            <a:pPr lvl="2"/>
            <a:r>
              <a:rPr lang="en-US" dirty="0"/>
              <a:t>I always had English and their native language for practice when available</a:t>
            </a:r>
          </a:p>
          <a:p>
            <a:pPr lvl="3"/>
            <a:r>
              <a:rPr lang="en-US" dirty="0"/>
              <a:t>Useful to find discrepancies in vocab and content.</a:t>
            </a:r>
          </a:p>
          <a:p>
            <a:pPr lvl="3"/>
            <a:r>
              <a:rPr lang="en-US" dirty="0"/>
              <a:t>Might have familiarity in native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92573"/>
            <a:ext cx="8825659" cy="486542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Guides</a:t>
            </a:r>
          </a:p>
          <a:p>
            <a:pPr lvl="2"/>
            <a:r>
              <a:rPr lang="en-US" sz="1900" dirty="0"/>
              <a:t>Survival guide</a:t>
            </a:r>
          </a:p>
          <a:p>
            <a:pPr lvl="2"/>
            <a:r>
              <a:rPr lang="en-US" sz="1900" dirty="0"/>
              <a:t>English words in Living Environment</a:t>
            </a:r>
          </a:p>
          <a:p>
            <a:pPr lvl="2"/>
            <a:r>
              <a:rPr lang="en-US" sz="1900" dirty="0"/>
              <a:t>Survival guide</a:t>
            </a:r>
          </a:p>
          <a:p>
            <a:pPr lvl="2"/>
            <a:r>
              <a:rPr lang="en-US" sz="1900" dirty="0"/>
              <a:t>English words in Living </a:t>
            </a:r>
            <a:r>
              <a:rPr lang="en-US" sz="1900" dirty="0" smtClean="0"/>
              <a:t>Environment</a:t>
            </a:r>
            <a:endParaRPr lang="en-US" dirty="0" smtClean="0"/>
          </a:p>
          <a:p>
            <a:r>
              <a:rPr lang="en-US" sz="2600" dirty="0" smtClean="0"/>
              <a:t>Copy </a:t>
            </a:r>
            <a:r>
              <a:rPr lang="en-US" sz="2600" dirty="0"/>
              <a:t>or scan resources provided by </a:t>
            </a:r>
            <a:r>
              <a:rPr lang="en-US" sz="2600" dirty="0" smtClean="0"/>
              <a:t>teachers</a:t>
            </a:r>
          </a:p>
          <a:p>
            <a:pPr lvl="2"/>
            <a:r>
              <a:rPr lang="en-US" sz="1900" dirty="0"/>
              <a:t>Guides</a:t>
            </a:r>
          </a:p>
          <a:p>
            <a:pPr lvl="2"/>
            <a:r>
              <a:rPr lang="en-US" sz="1900" dirty="0"/>
              <a:t>Review packets</a:t>
            </a:r>
          </a:p>
          <a:p>
            <a:pPr lvl="2"/>
            <a:r>
              <a:rPr lang="en-US" sz="1900" dirty="0"/>
              <a:t>Labs</a:t>
            </a:r>
          </a:p>
          <a:p>
            <a:pPr lvl="2"/>
            <a:r>
              <a:rPr lang="en-US" sz="1900" dirty="0" err="1"/>
              <a:t>Etc</a:t>
            </a:r>
            <a:r>
              <a:rPr lang="en-US" sz="1900" dirty="0" smtClean="0"/>
              <a:t>…</a:t>
            </a:r>
            <a:endParaRPr lang="en-US" dirty="0"/>
          </a:p>
          <a:p>
            <a:r>
              <a:rPr lang="en-US" sz="2400" dirty="0"/>
              <a:t>State </a:t>
            </a:r>
            <a:r>
              <a:rPr lang="en-US" sz="2400" dirty="0" smtClean="0"/>
              <a:t>Labs</a:t>
            </a:r>
          </a:p>
          <a:p>
            <a:pPr lvl="2"/>
            <a:r>
              <a:rPr lang="en-US" sz="1700" u="sng" dirty="0">
                <a:hlinkClick r:id="rId2"/>
              </a:rPr>
              <a:t>Resources\Living_Environment_Lab_Review.pdf</a:t>
            </a:r>
            <a:endParaRPr lang="en-US" sz="17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24334"/>
            <a:ext cx="10018713" cy="493366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ONLY one Regents course with Regents examination.	</a:t>
            </a:r>
          </a:p>
          <a:p>
            <a:pPr lvl="1"/>
            <a:r>
              <a:rPr lang="en-US" dirty="0"/>
              <a:t>Living Environment could be the only Regents to pass OR </a:t>
            </a:r>
          </a:p>
          <a:p>
            <a:pPr lvl="1"/>
            <a:r>
              <a:rPr lang="en-US" dirty="0"/>
              <a:t>Earth Science, Chemistry or Physics could be the only Regents to </a:t>
            </a:r>
            <a:r>
              <a:rPr lang="en-US" dirty="0" smtClean="0"/>
              <a:t>pass</a:t>
            </a:r>
          </a:p>
          <a:p>
            <a:pPr lvl="1"/>
            <a:r>
              <a:rPr lang="en-US" dirty="0"/>
              <a:t>MUST have 1200 lab minutes</a:t>
            </a:r>
          </a:p>
          <a:p>
            <a:pPr lvl="1"/>
            <a:endParaRPr lang="en-US" dirty="0"/>
          </a:p>
          <a:p>
            <a:pPr lvl="0"/>
            <a:r>
              <a:rPr lang="en-US" dirty="0" smtClean="0"/>
              <a:t>Examples of other non- Regents or laboratory science for credit</a:t>
            </a:r>
          </a:p>
          <a:p>
            <a:pPr lvl="1"/>
            <a:r>
              <a:rPr lang="en-US" dirty="0" smtClean="0"/>
              <a:t>ELECTIVES</a:t>
            </a:r>
          </a:p>
          <a:p>
            <a:pPr lvl="2"/>
            <a:r>
              <a:rPr lang="en-US" dirty="0" smtClean="0"/>
              <a:t>General chemistry</a:t>
            </a:r>
          </a:p>
          <a:p>
            <a:pPr lvl="2"/>
            <a:r>
              <a:rPr lang="en-US" dirty="0" smtClean="0"/>
              <a:t>General science</a:t>
            </a:r>
          </a:p>
          <a:p>
            <a:pPr lvl="2"/>
            <a:r>
              <a:rPr lang="en-US" dirty="0" smtClean="0"/>
              <a:t>Environmental science</a:t>
            </a:r>
          </a:p>
          <a:p>
            <a:pPr lvl="2"/>
            <a:r>
              <a:rPr lang="en-US" dirty="0" smtClean="0"/>
              <a:t>District designated electives</a:t>
            </a:r>
          </a:p>
          <a:p>
            <a:pPr lvl="1"/>
            <a:r>
              <a:rPr lang="en-US" dirty="0"/>
              <a:t>BOCES – Some courses embedded with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5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516" y="2438399"/>
            <a:ext cx="10018713" cy="4419601"/>
          </a:xfrm>
        </p:spPr>
        <p:txBody>
          <a:bodyPr>
            <a:normAutofit/>
          </a:bodyPr>
          <a:lstStyle/>
          <a:p>
            <a:r>
              <a:rPr lang="en-US" dirty="0" err="1" smtClean="0"/>
              <a:t>Youtube</a:t>
            </a:r>
            <a:endParaRPr lang="en-US" dirty="0" smtClean="0"/>
          </a:p>
          <a:p>
            <a:pPr lvl="1"/>
            <a:r>
              <a:rPr lang="en-US" dirty="0" smtClean="0"/>
              <a:t>Crash course biology </a:t>
            </a:r>
          </a:p>
          <a:p>
            <a:pPr lvl="2"/>
            <a:r>
              <a:rPr lang="en-US" dirty="0" smtClean="0"/>
              <a:t>Great resource</a:t>
            </a:r>
          </a:p>
          <a:p>
            <a:pPr lvl="1"/>
            <a:r>
              <a:rPr lang="en-US" dirty="0" smtClean="0"/>
              <a:t>Must filter content</a:t>
            </a:r>
          </a:p>
          <a:p>
            <a:endParaRPr lang="en-US" dirty="0" smtClean="0"/>
          </a:p>
          <a:p>
            <a:r>
              <a:rPr lang="en-US" smtClean="0"/>
              <a:t>Bozeman </a:t>
            </a:r>
            <a:r>
              <a:rPr lang="en-US" dirty="0" smtClean="0"/>
              <a:t>Science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best</a:t>
            </a:r>
          </a:p>
          <a:p>
            <a:pPr lvl="1"/>
            <a:r>
              <a:rPr lang="en-US" u="sng" dirty="0">
                <a:hlinkClick r:id="rId2"/>
              </a:rPr>
              <a:t>http://www.bozemanscience.com/</a:t>
            </a:r>
            <a:endParaRPr lang="en-US" dirty="0"/>
          </a:p>
          <a:p>
            <a:pPr lvl="1"/>
            <a:r>
              <a:rPr lang="en-US" dirty="0"/>
              <a:t>Can teach you</a:t>
            </a:r>
          </a:p>
          <a:p>
            <a:pPr lvl="2"/>
            <a:r>
              <a:rPr lang="en-US" dirty="0" smtClean="0"/>
              <a:t>Learn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911" y="2142699"/>
            <a:ext cx="8825659" cy="4517408"/>
          </a:xfrm>
        </p:spPr>
        <p:txBody>
          <a:bodyPr>
            <a:normAutofit/>
          </a:bodyPr>
          <a:lstStyle/>
          <a:p>
            <a:r>
              <a:rPr lang="en-US" dirty="0"/>
              <a:t>Kahn </a:t>
            </a:r>
            <a:r>
              <a:rPr lang="en-US" dirty="0" smtClean="0"/>
              <a:t>Academy</a:t>
            </a:r>
          </a:p>
          <a:p>
            <a:pPr lvl="1"/>
            <a:r>
              <a:rPr lang="en-US" u="sng" dirty="0" smtClean="0">
                <a:hlinkClick r:id="rId2"/>
              </a:rPr>
              <a:t>https://www.khanacademy.org/</a:t>
            </a:r>
            <a:endParaRPr lang="en-US" dirty="0" smtClean="0"/>
          </a:p>
          <a:p>
            <a:pPr lvl="2"/>
            <a:r>
              <a:rPr lang="en-US" dirty="0" smtClean="0"/>
              <a:t>Create account</a:t>
            </a:r>
          </a:p>
          <a:p>
            <a:pPr lvl="2"/>
            <a:r>
              <a:rPr lang="en-US" dirty="0" smtClean="0"/>
              <a:t>Search Biology</a:t>
            </a:r>
          </a:p>
          <a:p>
            <a:r>
              <a:rPr lang="en-US" dirty="0" smtClean="0"/>
              <a:t>GOOGLE</a:t>
            </a:r>
          </a:p>
          <a:p>
            <a:pPr lvl="1"/>
            <a:r>
              <a:rPr lang="en-US" dirty="0"/>
              <a:t>Search Teacher’s website</a:t>
            </a:r>
          </a:p>
          <a:p>
            <a:r>
              <a:rPr lang="en-US" dirty="0"/>
              <a:t>NYSED</a:t>
            </a:r>
          </a:p>
          <a:p>
            <a:pPr lvl="1"/>
            <a:r>
              <a:rPr lang="en-US" dirty="0"/>
              <a:t>Database of past Regents</a:t>
            </a:r>
          </a:p>
          <a:p>
            <a:pPr lvl="1"/>
            <a:r>
              <a:rPr lang="en-US" dirty="0"/>
              <a:t>Rating Guides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2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47165"/>
            <a:ext cx="10018713" cy="4067032"/>
          </a:xfrm>
        </p:spPr>
        <p:txBody>
          <a:bodyPr>
            <a:normAutofit/>
          </a:bodyPr>
          <a:lstStyle/>
          <a:p>
            <a:r>
              <a:rPr lang="en-US" sz="2000" dirty="0"/>
              <a:t>Review books</a:t>
            </a:r>
          </a:p>
          <a:p>
            <a:pPr lvl="1"/>
            <a:r>
              <a:rPr lang="en-US" sz="1800" dirty="0"/>
              <a:t>Recommend </a:t>
            </a:r>
          </a:p>
          <a:p>
            <a:pPr lvl="1"/>
            <a:r>
              <a:rPr lang="en-US" sz="1800" dirty="0"/>
              <a:t>Prentice Hall – The Living Environment</a:t>
            </a:r>
          </a:p>
          <a:p>
            <a:pPr marL="1143000" lvl="4"/>
            <a:r>
              <a:rPr lang="en-US" sz="1400" dirty="0" smtClean="0"/>
              <a:t>Simple</a:t>
            </a:r>
          </a:p>
          <a:p>
            <a:pPr marL="1143000" lvl="4"/>
            <a:r>
              <a:rPr lang="en-US" sz="1400" dirty="0" smtClean="0"/>
              <a:t>Practice questions</a:t>
            </a:r>
          </a:p>
          <a:p>
            <a:pPr marL="1143000" lvl="4"/>
            <a:r>
              <a:rPr lang="en-US" sz="1400" dirty="0" smtClean="0"/>
              <a:t>Regents </a:t>
            </a:r>
            <a:r>
              <a:rPr lang="en-US" sz="1400" dirty="0"/>
              <a:t>questions</a:t>
            </a:r>
          </a:p>
          <a:p>
            <a:pPr marL="282575" lvl="1"/>
            <a:r>
              <a:rPr lang="en-US" sz="2000" dirty="0"/>
              <a:t>Vocabulary definitions</a:t>
            </a:r>
          </a:p>
          <a:p>
            <a:pPr lvl="2"/>
            <a:r>
              <a:rPr lang="en-US" u="sng" dirty="0">
                <a:hlinkClick r:id="rId2"/>
              </a:rPr>
              <a:t>http://dle.rae.es/?w=diccionario</a:t>
            </a:r>
            <a:endParaRPr lang="en-US" dirty="0"/>
          </a:p>
          <a:p>
            <a:pPr lvl="2"/>
            <a:r>
              <a:rPr lang="en-US" u="sng" dirty="0">
                <a:hlinkClick r:id="rId3"/>
              </a:rPr>
              <a:t>http://www.dictionary.com/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4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51631"/>
            <a:ext cx="10018713" cy="4380930"/>
          </a:xfrm>
        </p:spPr>
        <p:txBody>
          <a:bodyPr/>
          <a:lstStyle/>
          <a:p>
            <a:pPr lvl="0"/>
            <a:r>
              <a:rPr lang="en-US" dirty="0"/>
              <a:t>Migrant students focus</a:t>
            </a:r>
          </a:p>
          <a:p>
            <a:pPr lvl="1"/>
            <a:r>
              <a:rPr lang="en-US" dirty="0"/>
              <a:t>Living Environment</a:t>
            </a:r>
          </a:p>
          <a:p>
            <a:pPr lvl="2"/>
            <a:r>
              <a:rPr lang="en-US" dirty="0"/>
              <a:t>May be the only Life Science available</a:t>
            </a:r>
          </a:p>
          <a:p>
            <a:pPr lvl="2"/>
            <a:r>
              <a:rPr lang="en-US" dirty="0"/>
              <a:t>More forgiving exam</a:t>
            </a:r>
          </a:p>
          <a:p>
            <a:pPr lvl="2"/>
            <a:r>
              <a:rPr lang="en-US" dirty="0"/>
              <a:t>MUST have completed 1200 minutes of lab time with a passing grade.</a:t>
            </a:r>
          </a:p>
          <a:p>
            <a:r>
              <a:rPr lang="en-US" dirty="0"/>
              <a:t>Passing is 65%. </a:t>
            </a:r>
          </a:p>
        </p:txBody>
      </p:sp>
    </p:spTree>
    <p:extLst>
      <p:ext uri="{BB962C8B-B14F-4D97-AF65-F5344CB8AC3E}">
        <p14:creationId xmlns:p14="http://schemas.microsoft.com/office/powerpoint/2010/main" val="137051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Assessment and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 Exam contents</a:t>
            </a:r>
          </a:p>
          <a:p>
            <a:pPr lvl="1"/>
            <a:r>
              <a:rPr lang="en-US" b="1" dirty="0"/>
              <a:t>Part A: </a:t>
            </a:r>
            <a:r>
              <a:rPr lang="en-US" dirty="0"/>
              <a:t>This section consists of 30 content-based multiple-choice questions. These questions are worth 1 credit each, for a total of 30 credits.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Part B – 1 &amp; B – 2: </a:t>
            </a:r>
            <a:r>
              <a:rPr lang="en-US" dirty="0"/>
              <a:t>This section consists of 25 content- and skill-based questions assessing your ability to apply, analyze, and evaluate material from the core curriculum. The items from Part B - 1 are multiple-choice and B – 2 are short constructed response questions (CRQ). The answer to each CRQ question may come from a document provided on the exam, or may require that you incorporate outside information that you learned while studying this subject.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/>
              <a:t>Part C: </a:t>
            </a:r>
            <a:r>
              <a:rPr lang="en-US" dirty="0"/>
              <a:t>This section consists of 8-9 content and application questions designed to assess your ability to apply your knowledge of science concepts and skills to address real-world situations. The items in this section are worth a total of 17 credits. The items from Part C may be either short constructed response questions (CRQ) or extended CRQs. Part C also includes experimental design. 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Part D: </a:t>
            </a:r>
            <a:r>
              <a:rPr lang="en-US" dirty="0"/>
              <a:t>Questions concerning the concepts and skills learned while performing the four lab activities that New York State requires:  </a:t>
            </a:r>
            <a:r>
              <a:rPr lang="en-US" b="1" dirty="0"/>
              <a:t>Making Connections, Diffusion through a Membrane, Beaks of Finches </a:t>
            </a:r>
            <a:r>
              <a:rPr lang="en-US" dirty="0"/>
              <a:t>and</a:t>
            </a:r>
            <a:r>
              <a:rPr lang="en-US" b="1" dirty="0"/>
              <a:t> Relationships and Biodiversity.</a:t>
            </a:r>
            <a:r>
              <a:rPr lang="en-US" dirty="0"/>
              <a:t> Multiple choice and open-ended questions (similar to the questions in Part B and C), will assess the concepts, content, and process skills associated with laboratory experiences in Living Environment that are aligned to the New York State Living Environment Core Curriculum. 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1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294218"/>
            <a:ext cx="8825659" cy="3416300"/>
          </a:xfrm>
        </p:spPr>
        <p:txBody>
          <a:bodyPr/>
          <a:lstStyle/>
          <a:p>
            <a:r>
              <a:rPr lang="en-US" sz="2400" b="1" dirty="0"/>
              <a:t>Point Structure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128093"/>
              </p:ext>
            </p:extLst>
          </p:nvPr>
        </p:nvGraphicFramePr>
        <p:xfrm>
          <a:off x="1429798" y="3019528"/>
          <a:ext cx="8550815" cy="3601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7545"/>
                <a:gridCol w="1963270"/>
              </a:tblGrid>
              <a:tr h="1056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Examination Part/Component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Point Value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98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Part </a:t>
                      </a:r>
                      <a:r>
                        <a:rPr lang="en-US" sz="2800" dirty="0">
                          <a:effectLst/>
                        </a:rPr>
                        <a:t>A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30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643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Part </a:t>
                      </a:r>
                      <a:r>
                        <a:rPr lang="en-US" sz="2800" dirty="0">
                          <a:effectLst/>
                        </a:rPr>
                        <a:t>B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25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838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Part </a:t>
                      </a:r>
                      <a:r>
                        <a:rPr lang="en-US" sz="2800" dirty="0">
                          <a:effectLst/>
                        </a:rPr>
                        <a:t>C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17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718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Part </a:t>
                      </a:r>
                      <a:r>
                        <a:rPr lang="en-US" sz="2800" dirty="0">
                          <a:effectLst/>
                        </a:rPr>
                        <a:t>D (lab portion – required </a:t>
                      </a:r>
                      <a:r>
                        <a:rPr lang="en-US" sz="2800" dirty="0" smtClean="0">
                          <a:effectLst/>
                        </a:rPr>
                        <a:t>  labs</a:t>
                      </a:r>
                      <a:r>
                        <a:rPr lang="en-US" sz="2800" dirty="0">
                          <a:effectLst/>
                        </a:rPr>
                        <a:t>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13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67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rmAutofit/>
          </a:bodyPr>
          <a:lstStyle/>
          <a:p>
            <a:r>
              <a:rPr lang="en-US" b="1" dirty="0"/>
              <a:t>Which is the subject matter included in the Biology Curriculum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Organization of Life </a:t>
            </a:r>
            <a:endParaRPr lang="en-US" dirty="0"/>
          </a:p>
          <a:p>
            <a:pPr lvl="2"/>
            <a:r>
              <a:rPr lang="en-US" dirty="0"/>
              <a:t>Living vs. Nonliving</a:t>
            </a:r>
          </a:p>
          <a:p>
            <a:pPr lvl="2"/>
            <a:r>
              <a:rPr lang="en-US" dirty="0"/>
              <a:t>Population Diversity</a:t>
            </a:r>
          </a:p>
          <a:p>
            <a:pPr lvl="2"/>
            <a:r>
              <a:rPr lang="en-US" dirty="0"/>
              <a:t>Organizational Levels</a:t>
            </a:r>
          </a:p>
          <a:p>
            <a:pPr lvl="2"/>
            <a:r>
              <a:rPr lang="en-US" dirty="0"/>
              <a:t>Cell Structure</a:t>
            </a:r>
          </a:p>
          <a:p>
            <a:pPr lvl="2"/>
            <a:r>
              <a:rPr lang="en-US" dirty="0"/>
              <a:t>Life Functions</a:t>
            </a:r>
          </a:p>
          <a:p>
            <a:pPr lvl="2"/>
            <a:r>
              <a:rPr lang="en-US" dirty="0"/>
              <a:t>Cellular Communication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92573"/>
            <a:ext cx="10018713" cy="4865427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Heredity and Genetics </a:t>
            </a:r>
            <a:endParaRPr lang="en-US" dirty="0" smtClean="0"/>
          </a:p>
          <a:p>
            <a:pPr lvl="2"/>
            <a:r>
              <a:rPr lang="en-US" dirty="0" smtClean="0"/>
              <a:t>DNA</a:t>
            </a:r>
          </a:p>
          <a:p>
            <a:pPr lvl="2"/>
            <a:r>
              <a:rPr lang="en-US" dirty="0" smtClean="0"/>
              <a:t>sexual </a:t>
            </a:r>
            <a:r>
              <a:rPr lang="en-US" dirty="0"/>
              <a:t>v. Sexual Heredity</a:t>
            </a:r>
          </a:p>
          <a:p>
            <a:pPr lvl="2"/>
            <a:r>
              <a:rPr lang="en-US" dirty="0"/>
              <a:t>Protein Synthesis</a:t>
            </a:r>
          </a:p>
          <a:p>
            <a:pPr lvl="2"/>
            <a:r>
              <a:rPr lang="en-US" dirty="0"/>
              <a:t>Genetic Engineering 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b="1" dirty="0"/>
              <a:t> Evolution: Change Over Time </a:t>
            </a:r>
            <a:endParaRPr lang="en-US" dirty="0"/>
          </a:p>
          <a:p>
            <a:pPr lvl="2"/>
            <a:r>
              <a:rPr lang="en-US" dirty="0" smtClean="0"/>
              <a:t>Natural </a:t>
            </a:r>
            <a:r>
              <a:rPr lang="en-US" dirty="0"/>
              <a:t>Selection</a:t>
            </a:r>
          </a:p>
          <a:p>
            <a:pPr lvl="2"/>
            <a:r>
              <a:rPr lang="en-US" dirty="0"/>
              <a:t>Mutations</a:t>
            </a:r>
          </a:p>
          <a:p>
            <a:pPr lvl="2"/>
            <a:r>
              <a:rPr lang="en-US" dirty="0"/>
              <a:t>Variation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3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47164"/>
            <a:ext cx="10018713" cy="4810835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Reproduction and </a:t>
            </a:r>
            <a:r>
              <a:rPr lang="en-US" b="1" dirty="0" smtClean="0"/>
              <a:t>Development</a:t>
            </a:r>
            <a:endParaRPr lang="en-US" dirty="0"/>
          </a:p>
          <a:p>
            <a:pPr lvl="2"/>
            <a:r>
              <a:rPr lang="en-US" dirty="0"/>
              <a:t>Asexual Reproduction</a:t>
            </a:r>
          </a:p>
          <a:p>
            <a:pPr lvl="2"/>
            <a:r>
              <a:rPr lang="en-US" dirty="0"/>
              <a:t>Sexual Reproduction</a:t>
            </a:r>
          </a:p>
          <a:p>
            <a:pPr lvl="2"/>
            <a:r>
              <a:rPr lang="en-US" dirty="0"/>
              <a:t>Human Reproductive System</a:t>
            </a:r>
          </a:p>
          <a:p>
            <a:pPr lvl="2"/>
            <a:r>
              <a:rPr lang="en-US" dirty="0"/>
              <a:t>Development 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 smtClean="0"/>
              <a:t>Homeostasis</a:t>
            </a:r>
            <a:endParaRPr lang="en-US" dirty="0"/>
          </a:p>
          <a:p>
            <a:pPr lvl="2"/>
            <a:r>
              <a:rPr lang="en-US" dirty="0"/>
              <a:t>Biochemical Processes</a:t>
            </a:r>
          </a:p>
          <a:p>
            <a:pPr lvl="2"/>
            <a:r>
              <a:rPr lang="en-US" dirty="0"/>
              <a:t>Disease</a:t>
            </a:r>
          </a:p>
          <a:p>
            <a:pPr lvl="2"/>
            <a:r>
              <a:rPr lang="en-US" dirty="0"/>
              <a:t>Feedback Mechanisms </a:t>
            </a:r>
          </a:p>
        </p:txBody>
      </p:sp>
    </p:spTree>
    <p:extLst>
      <p:ext uri="{BB962C8B-B14F-4D97-AF65-F5344CB8AC3E}">
        <p14:creationId xmlns:p14="http://schemas.microsoft.com/office/powerpoint/2010/main" val="111630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106</TotalTime>
  <Words>640</Words>
  <Application>Microsoft Office PowerPoint</Application>
  <PresentationFormat>Widescreen</PresentationFormat>
  <Paragraphs>221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Century Gothic</vt:lpstr>
      <vt:lpstr>Times New Roman</vt:lpstr>
      <vt:lpstr>Wingdings 2</vt:lpstr>
      <vt:lpstr>Quotable</vt:lpstr>
      <vt:lpstr>Regents Prep</vt:lpstr>
      <vt:lpstr>Requirements for Science</vt:lpstr>
      <vt:lpstr>Requirements for Science</vt:lpstr>
      <vt:lpstr>Course Assessment and Flow</vt:lpstr>
      <vt:lpstr>Course Assessment and Flow</vt:lpstr>
      <vt:lpstr>Course Assessment and Flow</vt:lpstr>
      <vt:lpstr>Course Assessment and Flow</vt:lpstr>
      <vt:lpstr>Course Assessment and Flow</vt:lpstr>
      <vt:lpstr>Course Assessment and Flow</vt:lpstr>
      <vt:lpstr>Course Assessment and Flow</vt:lpstr>
      <vt:lpstr>Course Assessment and Flow</vt:lpstr>
      <vt:lpstr>Course Assessment and Flow</vt:lpstr>
      <vt:lpstr>PowerPoint Presentation</vt:lpstr>
      <vt:lpstr>Instructional Tips</vt:lpstr>
      <vt:lpstr>Instructional Tips</vt:lpstr>
      <vt:lpstr>Instructional Tips</vt:lpstr>
      <vt:lpstr>Instructional Tips</vt:lpstr>
      <vt:lpstr>Instructional Tips</vt:lpstr>
      <vt:lpstr>Building Resources</vt:lpstr>
      <vt:lpstr>Building Resources</vt:lpstr>
      <vt:lpstr>Building Resources</vt:lpstr>
      <vt:lpstr>Building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Regents Prep</dc:title>
  <dc:creator>Pete Spence</dc:creator>
  <cp:lastModifiedBy>Pete Spence</cp:lastModifiedBy>
  <cp:revision>14</cp:revision>
  <dcterms:created xsi:type="dcterms:W3CDTF">2016-11-13T23:20:39Z</dcterms:created>
  <dcterms:modified xsi:type="dcterms:W3CDTF">2016-12-01T12:41:42Z</dcterms:modified>
</cp:coreProperties>
</file>