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3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618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1" y="1449147"/>
            <a:ext cx="10572000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EECE5-E0AA-4898-BDFB-78F2695CFEA6}" type="datetimeFigureOut">
              <a:rPr lang="en-US" smtClean="0"/>
              <a:t>12/1/2016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B4C7B-B339-4D14-B95B-DA85C5BAA3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18533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800600"/>
            <a:ext cx="10561418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12192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0000" y="5367338"/>
            <a:ext cx="10561418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EECE5-E0AA-4898-BDFB-78F2695CFEA6}" type="datetimeFigureOut">
              <a:rPr lang="en-US" smtClean="0"/>
              <a:t>12/1/2016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B4C7B-B339-4D14-B95B-DA85C5BAA3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34088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631697" y="1081456"/>
            <a:ext cx="6332416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985" y="1238502"/>
            <a:ext cx="589384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190" y="4443680"/>
            <a:ext cx="5891636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7574642" y="1081456"/>
            <a:ext cx="3810001" cy="407546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EECE5-E0AA-4898-BDFB-78F2695CFEA6}" type="datetimeFigureOut">
              <a:rPr lang="en-US" smtClean="0"/>
              <a:t>12/1/2016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B4C7B-B339-4D14-B95B-DA85C5BAA3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621416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1140884" y="2286585"/>
            <a:ext cx="4895115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357089" y="2435957"/>
            <a:ext cx="438252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156000" y="2286000"/>
            <a:ext cx="4880300" cy="229552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EECE5-E0AA-4898-BDFB-78F2695CFEA6}" type="datetimeFigureOut">
              <a:rPr lang="en-US" smtClean="0"/>
              <a:t>12/1/2016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B4C7B-B339-4D14-B95B-DA85C5BAA3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135405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EECE5-E0AA-4898-BDFB-78F2695CFEA6}" type="datetimeFigureOut">
              <a:rPr lang="en-US" smtClean="0"/>
              <a:t>12/1/2016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B4C7B-B339-4D14-B95B-DA85C5BAA3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820072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7669651" y="446089"/>
            <a:ext cx="4522349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83540" y="586171"/>
            <a:ext cx="2494791" cy="513479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0001" y="446089"/>
            <a:ext cx="6611540" cy="5414962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EECE5-E0AA-4898-BDFB-78F2695CFEA6}" type="datetimeFigureOut">
              <a:rPr lang="en-US" smtClean="0"/>
              <a:t>12/1/2016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B4C7B-B339-4D14-B95B-DA85C5BAA3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73936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EECE5-E0AA-4898-BDFB-78F2695CFEA6}" type="datetimeFigureOut">
              <a:rPr lang="en-US" smtClean="0"/>
              <a:t>12/1/2016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B4C7B-B339-4D14-B95B-DA85C5BAA3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16706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1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2951396"/>
            <a:ext cx="10561418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5281201"/>
            <a:ext cx="10561418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EECE5-E0AA-4898-BDFB-78F2695CFEA6}" type="datetimeFigureOut">
              <a:rPr lang="en-US" smtClean="0"/>
              <a:t>12/1/2016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B4C7B-B339-4D14-B95B-DA85C5BAA3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86019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8712" y="2222287"/>
            <a:ext cx="5185873" cy="3638763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7415" y="2222287"/>
            <a:ext cx="5194583" cy="3638764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EECE5-E0AA-4898-BDFB-78F2695CFEA6}" type="datetimeFigureOut">
              <a:rPr lang="en-US" smtClean="0"/>
              <a:t>12/1/2016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B4C7B-B339-4D14-B95B-DA85C5BAA3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290880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728" y="2174875"/>
            <a:ext cx="5189857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4729" y="2751138"/>
            <a:ext cx="5189856" cy="3109913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7415" y="2174875"/>
            <a:ext cx="519458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7415" y="2751138"/>
            <a:ext cx="5194583" cy="3109913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EECE5-E0AA-4898-BDFB-78F2695CFEA6}" type="datetimeFigureOut">
              <a:rPr lang="en-US" smtClean="0"/>
              <a:t>12/1/2016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B4C7B-B339-4D14-B95B-DA85C5BAA3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129129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EECE5-E0AA-4898-BDFB-78F2695CFEA6}" type="datetimeFigureOut">
              <a:rPr lang="en-US" smtClean="0"/>
              <a:t>12/1/2016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B4C7B-B339-4D14-B95B-DA85C5BAA3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82112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EECE5-E0AA-4898-BDFB-78F2695CFEA6}" type="datetimeFigureOut">
              <a:rPr lang="en-US" smtClean="0"/>
              <a:t>12/1/2016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B4C7B-B339-4D14-B95B-DA85C5BAA3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4446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1073151" y="446087"/>
            <a:ext cx="3547533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151" y="446088"/>
            <a:ext cx="3547533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446088"/>
            <a:ext cx="6252633" cy="5414963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3151" y="2260738"/>
            <a:ext cx="3547533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EECE5-E0AA-4898-BDFB-78F2695CFEA6}" type="datetimeFigureOut">
              <a:rPr lang="en-US" smtClean="0"/>
              <a:t>12/1/2016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B4C7B-B339-4D14-B95B-DA85C5BAA3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634033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728" y="727522"/>
            <a:ext cx="485298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6098117" y="0"/>
            <a:ext cx="6093883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4728" y="2344684"/>
            <a:ext cx="485298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5810" y="6041362"/>
            <a:ext cx="976879" cy="365125"/>
          </a:xfrm>
        </p:spPr>
        <p:txBody>
          <a:bodyPr/>
          <a:lstStyle/>
          <a:p>
            <a:fld id="{0C9EECE5-E0AA-4898-BDFB-78F2695CFEA6}" type="datetimeFigureOut">
              <a:rPr lang="en-US" smtClean="0"/>
              <a:t>12/1/2016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0396" y="6041362"/>
            <a:ext cx="329541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62689" y="5915888"/>
            <a:ext cx="1062155" cy="490599"/>
          </a:xfrm>
        </p:spPr>
        <p:txBody>
          <a:bodyPr/>
          <a:lstStyle/>
          <a:p>
            <a:fld id="{1E4B4C7B-B339-4D14-B95B-DA85C5BAA3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22939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2184401"/>
            <a:ext cx="10563285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0C9EECE5-E0AA-4898-BDFB-78F2695CFEA6}" type="datetimeFigureOut">
              <a:rPr lang="en-US" smtClean="0"/>
              <a:t>12/1/2016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1E4B4C7B-B339-4D14-B95B-DA85C5BAA3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941803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14" r:id="rId1"/>
    <p:sldLayoutId id="2147483815" r:id="rId2"/>
    <p:sldLayoutId id="2147483816" r:id="rId3"/>
    <p:sldLayoutId id="2147483817" r:id="rId4"/>
    <p:sldLayoutId id="2147483818" r:id="rId5"/>
    <p:sldLayoutId id="2147483819" r:id="rId6"/>
    <p:sldLayoutId id="2147483820" r:id="rId7"/>
    <p:sldLayoutId id="2147483821" r:id="rId8"/>
    <p:sldLayoutId id="2147483822" r:id="rId9"/>
    <p:sldLayoutId id="2147483823" r:id="rId10"/>
    <p:sldLayoutId id="2147483824" r:id="rId11"/>
    <p:sldLayoutId id="2147483825" r:id="rId12"/>
    <p:sldLayoutId id="2147483826" r:id="rId13"/>
    <p:sldLayoutId id="2147483827" r:id="rId14"/>
  </p:sldLayoutIdLst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mailto:ann.crotty@nysed.gov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file:///G:\Dec%201st%20Migrant%20Ed\Resources\Living_Environment_Lab_Review.pdf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bozemanscience.com/" TargetMode="Externa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khanacademy.org/" TargetMode="Externa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dictionary.com/" TargetMode="External"/><Relationship Id="rId2" Type="http://schemas.openxmlformats.org/officeDocument/2006/relationships/hyperlink" Target="http://dle.rae.es/?w=diccionario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Regents Prep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Living Environment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38300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Course Assessment and Flow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84310" y="1924334"/>
            <a:ext cx="10018713" cy="4933665"/>
          </a:xfrm>
        </p:spPr>
        <p:txBody>
          <a:bodyPr>
            <a:normAutofit/>
          </a:bodyPr>
          <a:lstStyle/>
          <a:p>
            <a:pPr lvl="1"/>
            <a:r>
              <a:rPr lang="en-US" b="1" dirty="0"/>
              <a:t>Ecology</a:t>
            </a:r>
            <a:endParaRPr lang="en-US" dirty="0"/>
          </a:p>
          <a:p>
            <a:pPr lvl="2"/>
            <a:r>
              <a:rPr lang="en-US" dirty="0"/>
              <a:t>Biotic vs. Abiotic</a:t>
            </a:r>
          </a:p>
          <a:p>
            <a:pPr lvl="2"/>
            <a:r>
              <a:rPr lang="en-US" dirty="0"/>
              <a:t>Energy Flow</a:t>
            </a:r>
          </a:p>
          <a:p>
            <a:pPr lvl="2"/>
            <a:r>
              <a:rPr lang="en-US" dirty="0"/>
              <a:t>Material Cycles</a:t>
            </a:r>
          </a:p>
          <a:p>
            <a:pPr lvl="2"/>
            <a:r>
              <a:rPr lang="en-US" dirty="0"/>
              <a:t>Organism Relationships</a:t>
            </a:r>
          </a:p>
          <a:p>
            <a:pPr lvl="2"/>
            <a:r>
              <a:rPr lang="en-US" dirty="0"/>
              <a:t>Biodiversity</a:t>
            </a:r>
          </a:p>
          <a:p>
            <a:pPr lvl="2"/>
            <a:r>
              <a:rPr lang="en-US" dirty="0"/>
              <a:t>Ecological Succession </a:t>
            </a:r>
          </a:p>
          <a:p>
            <a:pPr marL="0" indent="0">
              <a:buNone/>
            </a:pPr>
            <a:endParaRPr lang="en-US" dirty="0"/>
          </a:p>
          <a:p>
            <a:pPr lvl="1"/>
            <a:r>
              <a:rPr lang="en-US" b="1" dirty="0"/>
              <a:t>Human Impact on the </a:t>
            </a:r>
            <a:r>
              <a:rPr lang="en-US" b="1" dirty="0" smtClean="0"/>
              <a:t>Environment</a:t>
            </a:r>
            <a:endParaRPr lang="en-US" dirty="0"/>
          </a:p>
          <a:p>
            <a:pPr lvl="2"/>
            <a:r>
              <a:rPr lang="en-US" dirty="0"/>
              <a:t>Interrelationships</a:t>
            </a:r>
          </a:p>
          <a:p>
            <a:pPr lvl="2"/>
            <a:r>
              <a:rPr lang="en-US" dirty="0"/>
              <a:t>Technological Developments</a:t>
            </a:r>
          </a:p>
          <a:p>
            <a:pPr lvl="2"/>
            <a:r>
              <a:rPr lang="en-US" dirty="0"/>
              <a:t>Improvements 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5994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Course Assessment and Flow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84310" y="1992573"/>
            <a:ext cx="10018713" cy="4490114"/>
          </a:xfrm>
        </p:spPr>
        <p:txBody>
          <a:bodyPr>
            <a:normAutofit/>
          </a:bodyPr>
          <a:lstStyle/>
          <a:p>
            <a:pPr lvl="1"/>
            <a:r>
              <a:rPr lang="en-US" b="1" dirty="0"/>
              <a:t>Scientific Inquiry and Laboratory </a:t>
            </a:r>
            <a:r>
              <a:rPr lang="en-US" b="1" dirty="0" smtClean="0"/>
              <a:t>Techniques</a:t>
            </a:r>
            <a:endParaRPr lang="en-US" dirty="0"/>
          </a:p>
          <a:p>
            <a:pPr lvl="2"/>
            <a:r>
              <a:rPr lang="en-US" dirty="0"/>
              <a:t>Scientific Methods</a:t>
            </a:r>
          </a:p>
          <a:p>
            <a:pPr lvl="2"/>
            <a:r>
              <a:rPr lang="en-US" dirty="0"/>
              <a:t>Organization and Analysis of Data</a:t>
            </a:r>
          </a:p>
          <a:p>
            <a:pPr lvl="2"/>
            <a:r>
              <a:rPr lang="en-US" dirty="0"/>
              <a:t>Safety</a:t>
            </a:r>
          </a:p>
          <a:p>
            <a:pPr lvl="2"/>
            <a:r>
              <a:rPr lang="en-US" dirty="0"/>
              <a:t>Instrumentation</a:t>
            </a:r>
          </a:p>
          <a:p>
            <a:pPr lvl="2"/>
            <a:r>
              <a:rPr lang="en-US" dirty="0"/>
              <a:t>Measurement</a:t>
            </a:r>
          </a:p>
          <a:p>
            <a:pPr lvl="2"/>
            <a:r>
              <a:rPr lang="en-US" dirty="0"/>
              <a:t>Indicators</a:t>
            </a:r>
          </a:p>
          <a:p>
            <a:pPr lvl="2"/>
            <a:r>
              <a:rPr lang="en-US" dirty="0"/>
              <a:t>Dichotomous Keys</a:t>
            </a:r>
          </a:p>
          <a:p>
            <a:pPr lvl="2"/>
            <a:r>
              <a:rPr lang="en-US" dirty="0"/>
              <a:t>Dissection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10791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Course Assessment and Flow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How is the subject matter weighted on the Living Environment Regents Exam?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0086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99566514"/>
              </p:ext>
            </p:extLst>
          </p:nvPr>
        </p:nvGraphicFramePr>
        <p:xfrm>
          <a:off x="334852" y="147623"/>
          <a:ext cx="11436437" cy="700868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447681"/>
                <a:gridCol w="2912993"/>
                <a:gridCol w="75763"/>
              </a:tblGrid>
              <a:tr h="48333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Content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Approximate Weight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9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  <a:tr h="272233">
                <a:tc rowSpan="2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Standard 1 Laboratory Checklist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10-20% 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9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  <a:tr h="27223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9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  <a:tr h="27223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Standard 4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8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9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  <a:tr h="72500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Key Idea 1: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Living things are both similar to and different from each other and from nonliving things.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13-17% 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9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  <a:tr h="96666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Key Idea 2: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Organisms inherit genetic information in a variety of ways that result in continuity of structure and function between parents and offspring.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9-13% 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9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  <a:tr h="48333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Key Idea 3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Individual organisms and species change over time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8-12% 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9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  <a:tr h="72500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Key Idea 4: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The continuity of life is sustained through reproduction and development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6-10% 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9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  <a:tr h="72500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Key Idea 5: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Organisms maintain a dynamic equilibrium that sustains life.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13-17% 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9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  <a:tr h="72500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Key Idea 6: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Plants and animals depend on each other and their physical environment.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10-14% 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9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  <a:tr h="72500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Key Idea 7: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Human decisions and activities have had a profound impact on the physical and living environment.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11-13% 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9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253632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Instructional T</a:t>
            </a:r>
            <a:r>
              <a:rPr lang="en-US" dirty="0" smtClean="0"/>
              <a:t>ips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84311" y="2333768"/>
            <a:ext cx="10515600" cy="4688157"/>
          </a:xfrm>
        </p:spPr>
        <p:txBody>
          <a:bodyPr>
            <a:normAutofit/>
          </a:bodyPr>
          <a:lstStyle/>
          <a:p>
            <a:r>
              <a:rPr lang="en-US" dirty="0"/>
              <a:t>Know the material</a:t>
            </a:r>
          </a:p>
          <a:p>
            <a:pPr lvl="1"/>
            <a:r>
              <a:rPr lang="en-US" dirty="0"/>
              <a:t>Get a review book with answer </a:t>
            </a:r>
            <a:r>
              <a:rPr lang="en-US" dirty="0" smtClean="0"/>
              <a:t>key</a:t>
            </a:r>
            <a:endParaRPr lang="en-US" dirty="0"/>
          </a:p>
          <a:p>
            <a:pPr lvl="1"/>
            <a:r>
              <a:rPr lang="en-US" dirty="0"/>
              <a:t>Vocabulary</a:t>
            </a:r>
          </a:p>
          <a:p>
            <a:pPr lvl="2"/>
            <a:r>
              <a:rPr lang="en-US" dirty="0"/>
              <a:t>Often found in review book</a:t>
            </a:r>
          </a:p>
          <a:p>
            <a:pPr lvl="2"/>
            <a:r>
              <a:rPr lang="en-US" dirty="0"/>
              <a:t>Do a google </a:t>
            </a:r>
            <a:r>
              <a:rPr lang="en-US" dirty="0" smtClean="0"/>
              <a:t>search</a:t>
            </a:r>
            <a:endParaRPr lang="en-US" dirty="0"/>
          </a:p>
          <a:p>
            <a:pPr lvl="1"/>
            <a:r>
              <a:rPr lang="en-US" dirty="0" err="1"/>
              <a:t>Youtube</a:t>
            </a:r>
            <a:r>
              <a:rPr lang="en-US" dirty="0"/>
              <a:t> is great</a:t>
            </a:r>
          </a:p>
          <a:p>
            <a:pPr lvl="2"/>
            <a:r>
              <a:rPr lang="en-US" dirty="0"/>
              <a:t>Bozeman </a:t>
            </a:r>
            <a:r>
              <a:rPr lang="en-US" dirty="0" smtClean="0"/>
              <a:t>Science</a:t>
            </a:r>
            <a:endParaRPr lang="en-US" dirty="0"/>
          </a:p>
          <a:p>
            <a:pPr lvl="1"/>
            <a:r>
              <a:rPr lang="en-US" dirty="0"/>
              <a:t>Regents prep </a:t>
            </a:r>
            <a:r>
              <a:rPr lang="en-US" dirty="0" smtClean="0"/>
              <a:t>sites</a:t>
            </a:r>
            <a:endParaRPr lang="en-US" dirty="0"/>
          </a:p>
          <a:p>
            <a:pPr lvl="1"/>
            <a:r>
              <a:rPr lang="en-US" dirty="0"/>
              <a:t>Build personal resources </a:t>
            </a:r>
          </a:p>
          <a:p>
            <a:pPr lvl="2"/>
            <a:r>
              <a:rPr lang="en-US" dirty="0"/>
              <a:t>Paper copies</a:t>
            </a:r>
          </a:p>
          <a:p>
            <a:pPr lvl="2"/>
            <a:r>
              <a:rPr lang="en-US" dirty="0"/>
              <a:t>Electronic </a:t>
            </a:r>
            <a:r>
              <a:rPr lang="en-US" dirty="0" smtClean="0"/>
              <a:t>copies</a:t>
            </a:r>
            <a:endParaRPr lang="en-US" dirty="0"/>
          </a:p>
          <a:p>
            <a:pPr lvl="1"/>
            <a:r>
              <a:rPr lang="en-US" dirty="0"/>
              <a:t>Use NYS website for old Regents exams</a:t>
            </a:r>
          </a:p>
          <a:p>
            <a:pPr lvl="1"/>
            <a:endParaRPr lang="en-US" dirty="0" smtClean="0"/>
          </a:p>
          <a:p>
            <a:pPr lvl="2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08349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Instructional Tips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Know your </a:t>
            </a:r>
            <a:r>
              <a:rPr lang="en-US" dirty="0" smtClean="0"/>
              <a:t>learner</a:t>
            </a:r>
          </a:p>
          <a:p>
            <a:pPr lvl="1"/>
            <a:r>
              <a:rPr lang="en-US" dirty="0"/>
              <a:t>Resources from school instructor?</a:t>
            </a:r>
          </a:p>
          <a:p>
            <a:pPr lvl="2"/>
            <a:r>
              <a:rPr lang="en-US" dirty="0"/>
              <a:t>Guides</a:t>
            </a:r>
          </a:p>
          <a:p>
            <a:pPr lvl="2"/>
            <a:r>
              <a:rPr lang="en-US" dirty="0"/>
              <a:t>Past assessments</a:t>
            </a:r>
          </a:p>
          <a:p>
            <a:pPr lvl="2"/>
            <a:r>
              <a:rPr lang="en-US" dirty="0"/>
              <a:t>Lab minutes</a:t>
            </a:r>
          </a:p>
          <a:p>
            <a:pPr lvl="1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15769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Instructional Tips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Assess their skill base</a:t>
            </a:r>
          </a:p>
          <a:p>
            <a:pPr lvl="1"/>
            <a:r>
              <a:rPr lang="en-US" dirty="0"/>
              <a:t>Weakness and strengths</a:t>
            </a:r>
          </a:p>
          <a:p>
            <a:pPr lvl="2"/>
            <a:r>
              <a:rPr lang="en-US" dirty="0"/>
              <a:t>Writing</a:t>
            </a:r>
          </a:p>
          <a:p>
            <a:pPr lvl="2"/>
            <a:r>
              <a:rPr lang="en-US" dirty="0"/>
              <a:t>Lab skills</a:t>
            </a:r>
          </a:p>
          <a:p>
            <a:pPr lvl="2"/>
            <a:r>
              <a:rPr lang="en-US" dirty="0"/>
              <a:t>Knowledge</a:t>
            </a:r>
          </a:p>
          <a:p>
            <a:pPr lvl="2"/>
            <a:r>
              <a:rPr lang="en-US" dirty="0"/>
              <a:t>Comprehension</a:t>
            </a:r>
          </a:p>
          <a:p>
            <a:pPr lvl="2"/>
            <a:r>
              <a:rPr lang="en-US" dirty="0"/>
              <a:t>Reading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3715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Instructional Tips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84310" y="2033516"/>
            <a:ext cx="10018713" cy="4585647"/>
          </a:xfrm>
        </p:spPr>
        <p:txBody>
          <a:bodyPr>
            <a:normAutofit/>
          </a:bodyPr>
          <a:lstStyle/>
          <a:p>
            <a:pPr lvl="1"/>
            <a:r>
              <a:rPr lang="en-US" dirty="0"/>
              <a:t>Ask them!</a:t>
            </a:r>
          </a:p>
          <a:p>
            <a:pPr lvl="2"/>
            <a:r>
              <a:rPr lang="en-US" dirty="0"/>
              <a:t>Difficulties</a:t>
            </a:r>
          </a:p>
          <a:p>
            <a:pPr lvl="3"/>
            <a:r>
              <a:rPr lang="en-US" dirty="0"/>
              <a:t>Writing</a:t>
            </a:r>
          </a:p>
          <a:p>
            <a:pPr lvl="3"/>
            <a:r>
              <a:rPr lang="en-US" dirty="0"/>
              <a:t>Labs</a:t>
            </a:r>
          </a:p>
          <a:p>
            <a:pPr lvl="3"/>
            <a:r>
              <a:rPr lang="en-US" dirty="0" err="1"/>
              <a:t>Etc</a:t>
            </a:r>
            <a:r>
              <a:rPr lang="en-US" dirty="0"/>
              <a:t>…</a:t>
            </a:r>
          </a:p>
          <a:p>
            <a:endParaRPr lang="en-US" dirty="0"/>
          </a:p>
          <a:p>
            <a:pPr lvl="1"/>
            <a:r>
              <a:rPr lang="en-US" dirty="0"/>
              <a:t>Give an old Regents</a:t>
            </a:r>
          </a:p>
          <a:p>
            <a:pPr lvl="2"/>
            <a:r>
              <a:rPr lang="en-US" dirty="0"/>
              <a:t>June version best</a:t>
            </a:r>
          </a:p>
          <a:p>
            <a:pPr lvl="2"/>
            <a:r>
              <a:rPr lang="en-US" dirty="0"/>
              <a:t>Pick sections to administer</a:t>
            </a:r>
          </a:p>
          <a:p>
            <a:pPr lvl="3"/>
            <a:r>
              <a:rPr lang="en-US" dirty="0"/>
              <a:t>Part B2 and C is challenging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8899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Instructional Tips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84310" y="1965278"/>
            <a:ext cx="10018713" cy="4681181"/>
          </a:xfrm>
        </p:spPr>
        <p:txBody>
          <a:bodyPr>
            <a:normAutofit/>
          </a:bodyPr>
          <a:lstStyle/>
          <a:p>
            <a:r>
              <a:rPr lang="en-US" dirty="0"/>
              <a:t>Know the State Labs</a:t>
            </a:r>
          </a:p>
          <a:p>
            <a:pPr lvl="1"/>
            <a:r>
              <a:rPr lang="en-US" dirty="0"/>
              <a:t>Obtain copies</a:t>
            </a:r>
          </a:p>
          <a:p>
            <a:pPr lvl="2"/>
            <a:r>
              <a:rPr lang="en-US" dirty="0"/>
              <a:t>Call State Ed.  Not easy</a:t>
            </a:r>
          </a:p>
          <a:p>
            <a:pPr lvl="3"/>
            <a:r>
              <a:rPr lang="en-US" u="sng" dirty="0">
                <a:hlinkClick r:id="rId2"/>
              </a:rPr>
              <a:t>ann.crotty@nysed.gov</a:t>
            </a:r>
            <a:r>
              <a:rPr lang="en-US" dirty="0"/>
              <a:t> contact for </a:t>
            </a:r>
            <a:r>
              <a:rPr lang="en-US" dirty="0" smtClean="0"/>
              <a:t>labs, or call SED.</a:t>
            </a:r>
            <a:endParaRPr lang="en-US" dirty="0"/>
          </a:p>
          <a:p>
            <a:pPr lvl="2"/>
            <a:r>
              <a:rPr lang="en-US" dirty="0"/>
              <a:t>Keep paper copies</a:t>
            </a:r>
          </a:p>
          <a:p>
            <a:pPr lvl="2"/>
            <a:r>
              <a:rPr lang="en-US" dirty="0"/>
              <a:t>Not supposed to have them electronically </a:t>
            </a:r>
          </a:p>
          <a:p>
            <a:pPr lvl="1"/>
            <a:r>
              <a:rPr lang="en-US" dirty="0"/>
              <a:t>What language will they take test in?</a:t>
            </a:r>
          </a:p>
          <a:p>
            <a:pPr lvl="2"/>
            <a:r>
              <a:rPr lang="en-US" dirty="0"/>
              <a:t>I always had English and their native language for practice when available</a:t>
            </a:r>
          </a:p>
          <a:p>
            <a:pPr lvl="3"/>
            <a:r>
              <a:rPr lang="en-US" dirty="0"/>
              <a:t>Useful to find discrepancies in vocab and content.</a:t>
            </a:r>
          </a:p>
          <a:p>
            <a:pPr lvl="3"/>
            <a:r>
              <a:rPr lang="en-US" dirty="0"/>
              <a:t>Might have familiarity in native language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0592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Building Resources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84311" y="1992573"/>
            <a:ext cx="8825659" cy="4865427"/>
          </a:xfrm>
        </p:spPr>
        <p:txBody>
          <a:bodyPr>
            <a:normAutofit fontScale="92500" lnSpcReduction="10000"/>
          </a:bodyPr>
          <a:lstStyle/>
          <a:p>
            <a:r>
              <a:rPr lang="en-US" sz="2600" dirty="0" smtClean="0"/>
              <a:t>Guides</a:t>
            </a:r>
          </a:p>
          <a:p>
            <a:pPr lvl="2"/>
            <a:r>
              <a:rPr lang="en-US" sz="1900" dirty="0"/>
              <a:t>Survival guide</a:t>
            </a:r>
          </a:p>
          <a:p>
            <a:pPr lvl="2"/>
            <a:r>
              <a:rPr lang="en-US" sz="1900" dirty="0"/>
              <a:t>English words in Living Environment</a:t>
            </a:r>
          </a:p>
          <a:p>
            <a:pPr lvl="2"/>
            <a:r>
              <a:rPr lang="en-US" sz="1900" dirty="0"/>
              <a:t>Survival guide</a:t>
            </a:r>
          </a:p>
          <a:p>
            <a:pPr lvl="2"/>
            <a:r>
              <a:rPr lang="en-US" sz="1900" dirty="0"/>
              <a:t>English words in Living </a:t>
            </a:r>
            <a:r>
              <a:rPr lang="en-US" sz="1900" dirty="0" smtClean="0"/>
              <a:t>Environment</a:t>
            </a:r>
            <a:endParaRPr lang="en-US" dirty="0" smtClean="0"/>
          </a:p>
          <a:p>
            <a:r>
              <a:rPr lang="en-US" sz="2600" dirty="0" smtClean="0"/>
              <a:t>Copy </a:t>
            </a:r>
            <a:r>
              <a:rPr lang="en-US" sz="2600" dirty="0"/>
              <a:t>or scan resources provided by </a:t>
            </a:r>
            <a:r>
              <a:rPr lang="en-US" sz="2600" dirty="0" smtClean="0"/>
              <a:t>teachers</a:t>
            </a:r>
          </a:p>
          <a:p>
            <a:pPr lvl="2"/>
            <a:r>
              <a:rPr lang="en-US" sz="1900" dirty="0"/>
              <a:t>Guides</a:t>
            </a:r>
          </a:p>
          <a:p>
            <a:pPr lvl="2"/>
            <a:r>
              <a:rPr lang="en-US" sz="1900" dirty="0"/>
              <a:t>Review packets</a:t>
            </a:r>
          </a:p>
          <a:p>
            <a:pPr lvl="2"/>
            <a:r>
              <a:rPr lang="en-US" sz="1900" dirty="0"/>
              <a:t>Labs</a:t>
            </a:r>
          </a:p>
          <a:p>
            <a:pPr lvl="2"/>
            <a:r>
              <a:rPr lang="en-US" sz="1900" dirty="0" err="1"/>
              <a:t>Etc</a:t>
            </a:r>
            <a:r>
              <a:rPr lang="en-US" sz="1900" dirty="0" smtClean="0"/>
              <a:t>…</a:t>
            </a:r>
            <a:endParaRPr lang="en-US" dirty="0"/>
          </a:p>
          <a:p>
            <a:r>
              <a:rPr lang="en-US" sz="2400" dirty="0"/>
              <a:t>State </a:t>
            </a:r>
            <a:r>
              <a:rPr lang="en-US" sz="2400" dirty="0" smtClean="0"/>
              <a:t>Labs</a:t>
            </a:r>
          </a:p>
          <a:p>
            <a:pPr lvl="2"/>
            <a:r>
              <a:rPr lang="en-US" sz="1700" u="sng" dirty="0">
                <a:hlinkClick r:id="rId2"/>
              </a:rPr>
              <a:t>Resources\Living_Environment_Lab_Review.pdf</a:t>
            </a:r>
            <a:endParaRPr lang="en-US" sz="1700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5915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Requirements for Science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84310" y="1924334"/>
            <a:ext cx="10018713" cy="4933665"/>
          </a:xfrm>
        </p:spPr>
        <p:txBody>
          <a:bodyPr>
            <a:normAutofit/>
          </a:bodyPr>
          <a:lstStyle/>
          <a:p>
            <a:pPr lvl="0"/>
            <a:r>
              <a:rPr lang="en-US" dirty="0"/>
              <a:t>ONLY one Regents course with Regents examination.	</a:t>
            </a:r>
          </a:p>
          <a:p>
            <a:pPr lvl="1"/>
            <a:r>
              <a:rPr lang="en-US" dirty="0"/>
              <a:t>Living Environment could be the only Regents to pass OR </a:t>
            </a:r>
          </a:p>
          <a:p>
            <a:pPr lvl="1"/>
            <a:r>
              <a:rPr lang="en-US" dirty="0"/>
              <a:t>Earth Science, Chemistry or Physics could be the only Regents to </a:t>
            </a:r>
            <a:r>
              <a:rPr lang="en-US" dirty="0" smtClean="0"/>
              <a:t>pass</a:t>
            </a:r>
          </a:p>
          <a:p>
            <a:pPr lvl="1"/>
            <a:r>
              <a:rPr lang="en-US" dirty="0"/>
              <a:t>MUST have 1200 lab minutes</a:t>
            </a:r>
          </a:p>
          <a:p>
            <a:pPr lvl="1"/>
            <a:endParaRPr lang="en-US" dirty="0"/>
          </a:p>
          <a:p>
            <a:pPr lvl="0"/>
            <a:r>
              <a:rPr lang="en-US" dirty="0" smtClean="0"/>
              <a:t>Examples of other non- Regents or laboratory science for credit</a:t>
            </a:r>
          </a:p>
          <a:p>
            <a:pPr lvl="1"/>
            <a:r>
              <a:rPr lang="en-US" dirty="0" smtClean="0"/>
              <a:t>ELECTIVES</a:t>
            </a:r>
          </a:p>
          <a:p>
            <a:pPr lvl="2"/>
            <a:r>
              <a:rPr lang="en-US" dirty="0" smtClean="0"/>
              <a:t>General chemistry</a:t>
            </a:r>
          </a:p>
          <a:p>
            <a:pPr lvl="2"/>
            <a:r>
              <a:rPr lang="en-US" dirty="0" smtClean="0"/>
              <a:t>General science</a:t>
            </a:r>
          </a:p>
          <a:p>
            <a:pPr lvl="2"/>
            <a:r>
              <a:rPr lang="en-US" dirty="0" smtClean="0"/>
              <a:t>Environmental science</a:t>
            </a:r>
          </a:p>
          <a:p>
            <a:pPr lvl="2"/>
            <a:r>
              <a:rPr lang="en-US" dirty="0" smtClean="0"/>
              <a:t>District designated electives</a:t>
            </a:r>
          </a:p>
          <a:p>
            <a:pPr lvl="1"/>
            <a:r>
              <a:rPr lang="en-US" dirty="0"/>
              <a:t>BOCES – Some courses embedded with Science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81560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Building Resources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57516" y="2438399"/>
            <a:ext cx="10018713" cy="4419601"/>
          </a:xfrm>
        </p:spPr>
        <p:txBody>
          <a:bodyPr>
            <a:normAutofit/>
          </a:bodyPr>
          <a:lstStyle/>
          <a:p>
            <a:r>
              <a:rPr lang="en-US" dirty="0" err="1" smtClean="0"/>
              <a:t>Youtube</a:t>
            </a:r>
            <a:endParaRPr lang="en-US" dirty="0" smtClean="0"/>
          </a:p>
          <a:p>
            <a:pPr lvl="1"/>
            <a:r>
              <a:rPr lang="en-US" dirty="0" smtClean="0"/>
              <a:t>Crash course biology </a:t>
            </a:r>
          </a:p>
          <a:p>
            <a:pPr lvl="2"/>
            <a:r>
              <a:rPr lang="en-US" dirty="0" smtClean="0"/>
              <a:t>Great resource</a:t>
            </a:r>
          </a:p>
          <a:p>
            <a:pPr lvl="1"/>
            <a:r>
              <a:rPr lang="en-US" dirty="0" smtClean="0"/>
              <a:t>Must filter content</a:t>
            </a:r>
          </a:p>
          <a:p>
            <a:endParaRPr lang="en-US" dirty="0" smtClean="0"/>
          </a:p>
          <a:p>
            <a:r>
              <a:rPr lang="en-US" smtClean="0"/>
              <a:t>Bozeman </a:t>
            </a:r>
            <a:r>
              <a:rPr lang="en-US" dirty="0" smtClean="0"/>
              <a:t>Science</a:t>
            </a:r>
          </a:p>
          <a:p>
            <a:pPr lvl="1"/>
            <a:r>
              <a:rPr lang="en-US" dirty="0"/>
              <a:t>The </a:t>
            </a:r>
            <a:r>
              <a:rPr lang="en-US" dirty="0" smtClean="0"/>
              <a:t>best</a:t>
            </a:r>
          </a:p>
          <a:p>
            <a:pPr lvl="1"/>
            <a:r>
              <a:rPr lang="en-US" u="sng" dirty="0">
                <a:hlinkClick r:id="rId2"/>
              </a:rPr>
              <a:t>http://www.bozemanscience.com/</a:t>
            </a:r>
            <a:endParaRPr lang="en-US" dirty="0"/>
          </a:p>
          <a:p>
            <a:pPr lvl="1"/>
            <a:r>
              <a:rPr lang="en-US" dirty="0"/>
              <a:t>Can teach you</a:t>
            </a:r>
          </a:p>
          <a:p>
            <a:pPr lvl="2"/>
            <a:r>
              <a:rPr lang="en-US" dirty="0" smtClean="0"/>
              <a:t>Learn</a:t>
            </a:r>
            <a:endParaRPr lang="en-US" dirty="0"/>
          </a:p>
          <a:p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9400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Building Resources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27911" y="2142699"/>
            <a:ext cx="8825659" cy="4517408"/>
          </a:xfrm>
        </p:spPr>
        <p:txBody>
          <a:bodyPr>
            <a:normAutofit/>
          </a:bodyPr>
          <a:lstStyle/>
          <a:p>
            <a:r>
              <a:rPr lang="en-US" dirty="0"/>
              <a:t>Kahn </a:t>
            </a:r>
            <a:r>
              <a:rPr lang="en-US" dirty="0" smtClean="0"/>
              <a:t>Academy</a:t>
            </a:r>
          </a:p>
          <a:p>
            <a:pPr lvl="1"/>
            <a:r>
              <a:rPr lang="en-US" u="sng" dirty="0" smtClean="0">
                <a:hlinkClick r:id="rId2"/>
              </a:rPr>
              <a:t>https://www.khanacademy.org/</a:t>
            </a:r>
            <a:endParaRPr lang="en-US" dirty="0" smtClean="0"/>
          </a:p>
          <a:p>
            <a:pPr lvl="2"/>
            <a:r>
              <a:rPr lang="en-US" dirty="0" smtClean="0"/>
              <a:t>Create account</a:t>
            </a:r>
          </a:p>
          <a:p>
            <a:pPr lvl="2"/>
            <a:r>
              <a:rPr lang="en-US" dirty="0" smtClean="0"/>
              <a:t>Search Biology</a:t>
            </a:r>
          </a:p>
          <a:p>
            <a:r>
              <a:rPr lang="en-US" dirty="0" smtClean="0"/>
              <a:t>GOOGLE</a:t>
            </a:r>
          </a:p>
          <a:p>
            <a:pPr lvl="1"/>
            <a:r>
              <a:rPr lang="en-US" dirty="0"/>
              <a:t>Search Teacher’s website</a:t>
            </a:r>
          </a:p>
          <a:p>
            <a:r>
              <a:rPr lang="en-US" dirty="0"/>
              <a:t>NYSED</a:t>
            </a:r>
          </a:p>
          <a:p>
            <a:pPr lvl="1"/>
            <a:r>
              <a:rPr lang="en-US" dirty="0"/>
              <a:t>Database of past Regents</a:t>
            </a:r>
          </a:p>
          <a:p>
            <a:pPr lvl="1"/>
            <a:r>
              <a:rPr lang="en-US" dirty="0"/>
              <a:t>Rating Guides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1426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Building Resources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84310" y="2047165"/>
            <a:ext cx="10018713" cy="4067032"/>
          </a:xfrm>
        </p:spPr>
        <p:txBody>
          <a:bodyPr>
            <a:normAutofit/>
          </a:bodyPr>
          <a:lstStyle/>
          <a:p>
            <a:r>
              <a:rPr lang="en-US" sz="2000" dirty="0"/>
              <a:t>Review books</a:t>
            </a:r>
          </a:p>
          <a:p>
            <a:pPr lvl="1"/>
            <a:r>
              <a:rPr lang="en-US" sz="1800" dirty="0"/>
              <a:t>Recommend </a:t>
            </a:r>
          </a:p>
          <a:p>
            <a:pPr lvl="1"/>
            <a:r>
              <a:rPr lang="en-US" sz="1800" dirty="0"/>
              <a:t>Prentice Hall – The Living Environment</a:t>
            </a:r>
          </a:p>
          <a:p>
            <a:pPr marL="1143000" lvl="4"/>
            <a:r>
              <a:rPr lang="en-US" sz="1400" dirty="0" smtClean="0"/>
              <a:t>Simple</a:t>
            </a:r>
          </a:p>
          <a:p>
            <a:pPr marL="1143000" lvl="4"/>
            <a:r>
              <a:rPr lang="en-US" sz="1400" dirty="0" smtClean="0"/>
              <a:t>Practice questions</a:t>
            </a:r>
          </a:p>
          <a:p>
            <a:pPr marL="1143000" lvl="4"/>
            <a:r>
              <a:rPr lang="en-US" sz="1400" dirty="0" smtClean="0"/>
              <a:t>Regents </a:t>
            </a:r>
            <a:r>
              <a:rPr lang="en-US" sz="1400" dirty="0"/>
              <a:t>questions</a:t>
            </a:r>
          </a:p>
          <a:p>
            <a:pPr marL="282575" lvl="1"/>
            <a:r>
              <a:rPr lang="en-US" sz="2000" dirty="0"/>
              <a:t>Vocabulary definitions</a:t>
            </a:r>
          </a:p>
          <a:p>
            <a:pPr lvl="2"/>
            <a:r>
              <a:rPr lang="en-US" u="sng" dirty="0">
                <a:hlinkClick r:id="rId2"/>
              </a:rPr>
              <a:t>http://dle.rae.es/?w=diccionario</a:t>
            </a:r>
            <a:endParaRPr lang="en-US" dirty="0"/>
          </a:p>
          <a:p>
            <a:pPr lvl="2"/>
            <a:r>
              <a:rPr lang="en-US" u="sng" dirty="0">
                <a:hlinkClick r:id="rId3"/>
              </a:rPr>
              <a:t>http://www.dictionary.com/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44433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Requirements for Science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84310" y="1951631"/>
            <a:ext cx="10018713" cy="4380930"/>
          </a:xfrm>
        </p:spPr>
        <p:txBody>
          <a:bodyPr/>
          <a:lstStyle/>
          <a:p>
            <a:pPr lvl="0"/>
            <a:r>
              <a:rPr lang="en-US" dirty="0"/>
              <a:t>Migrant students focus</a:t>
            </a:r>
          </a:p>
          <a:p>
            <a:pPr lvl="1"/>
            <a:r>
              <a:rPr lang="en-US" dirty="0"/>
              <a:t>Living Environment</a:t>
            </a:r>
          </a:p>
          <a:p>
            <a:pPr lvl="2"/>
            <a:r>
              <a:rPr lang="en-US" dirty="0"/>
              <a:t>May be the only Life Science available</a:t>
            </a:r>
          </a:p>
          <a:p>
            <a:pPr lvl="2"/>
            <a:r>
              <a:rPr lang="en-US" dirty="0"/>
              <a:t>More forgiving exam</a:t>
            </a:r>
          </a:p>
          <a:p>
            <a:pPr lvl="2"/>
            <a:r>
              <a:rPr lang="en-US" dirty="0"/>
              <a:t>MUST have completed 1200 minutes of lab time with a passing grade.</a:t>
            </a:r>
          </a:p>
          <a:p>
            <a:r>
              <a:rPr lang="en-US" dirty="0"/>
              <a:t>Passing is 65%. </a:t>
            </a:r>
          </a:p>
        </p:txBody>
      </p:sp>
    </p:spTree>
    <p:extLst>
      <p:ext uri="{BB962C8B-B14F-4D97-AF65-F5344CB8AC3E}">
        <p14:creationId xmlns:p14="http://schemas.microsoft.com/office/powerpoint/2010/main" val="13705103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Course Assessment and </a:t>
            </a:r>
            <a:r>
              <a:rPr lang="en-US" dirty="0" smtClean="0"/>
              <a:t>Flow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LE Exam contents</a:t>
            </a:r>
          </a:p>
          <a:p>
            <a:pPr lvl="1"/>
            <a:r>
              <a:rPr lang="en-US" b="1" dirty="0"/>
              <a:t>Part A: </a:t>
            </a:r>
            <a:r>
              <a:rPr lang="en-US" dirty="0"/>
              <a:t>This section consists of 30 content-based multiple-choice questions. These questions are worth 1 credit each, for a total of 30 credits.</a:t>
            </a:r>
          </a:p>
          <a:p>
            <a:pPr marL="0" indent="0">
              <a:buNone/>
            </a:pPr>
            <a:endParaRPr lang="en-US" dirty="0"/>
          </a:p>
          <a:p>
            <a:pPr lvl="1"/>
            <a:r>
              <a:rPr lang="en-US" b="1" dirty="0"/>
              <a:t>Part B – 1 &amp; B – 2: </a:t>
            </a:r>
            <a:r>
              <a:rPr lang="en-US" dirty="0"/>
              <a:t>This section consists of 25 content- and skill-based questions assessing your ability to apply, analyze, and evaluate material from the core curriculum. The items from Part B - 1 are multiple-choice and B – 2 are short constructed response questions (CRQ). The answer to each CRQ question may come from a document provided on the exam, or may require that you incorporate outside information that you learned while studying this subject.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0691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Course Assessment and Flow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en-US" b="1" dirty="0"/>
              <a:t>Part C: </a:t>
            </a:r>
            <a:r>
              <a:rPr lang="en-US" dirty="0"/>
              <a:t>This section consists of 8-9 content and application questions designed to assess your ability to apply your knowledge of science concepts and skills to address real-world situations. The items in this section are worth a total of 17 credits. The items from Part C may be either short constructed response questions (CRQ) or extended CRQs. Part C also includes experimental design.  </a:t>
            </a:r>
          </a:p>
          <a:p>
            <a:pPr marL="0" indent="0">
              <a:buNone/>
            </a:pPr>
            <a:endParaRPr lang="en-US" dirty="0"/>
          </a:p>
          <a:p>
            <a:pPr lvl="1"/>
            <a:r>
              <a:rPr lang="en-US" b="1" dirty="0"/>
              <a:t>Part D: </a:t>
            </a:r>
            <a:r>
              <a:rPr lang="en-US" dirty="0"/>
              <a:t>Questions concerning the concepts and skills learned while performing the four lab activities that New York State requires:  </a:t>
            </a:r>
            <a:r>
              <a:rPr lang="en-US" b="1" dirty="0"/>
              <a:t>Making Connections, Diffusion through a Membrane, Beaks of Finches </a:t>
            </a:r>
            <a:r>
              <a:rPr lang="en-US" dirty="0"/>
              <a:t>and</a:t>
            </a:r>
            <a:r>
              <a:rPr lang="en-US" b="1" dirty="0"/>
              <a:t> Relationships and Biodiversity.</a:t>
            </a:r>
            <a:r>
              <a:rPr lang="en-US" dirty="0"/>
              <a:t> Multiple choice and open-ended questions (similar to the questions in Part B and C), will assess the concepts, content, and process skills associated with laboratory experiences in Living Environment that are aligned to the New York State Living Environment Core Curriculum. 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36121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Course Assessment and Flow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0708" y="2294218"/>
            <a:ext cx="8825659" cy="3416300"/>
          </a:xfrm>
        </p:spPr>
        <p:txBody>
          <a:bodyPr/>
          <a:lstStyle/>
          <a:p>
            <a:r>
              <a:rPr lang="en-US" sz="2400" b="1" dirty="0"/>
              <a:t>Point Structure</a:t>
            </a:r>
            <a:endParaRPr lang="en-US" sz="2400" dirty="0"/>
          </a:p>
          <a:p>
            <a:pPr marL="0" indent="0">
              <a:buNone/>
            </a:pPr>
            <a:r>
              <a:rPr lang="en-US" dirty="0" smtClean="0"/>
              <a:t>	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16128093"/>
              </p:ext>
            </p:extLst>
          </p:nvPr>
        </p:nvGraphicFramePr>
        <p:xfrm>
          <a:off x="1429798" y="3019528"/>
          <a:ext cx="8550815" cy="360118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587545"/>
                <a:gridCol w="1963270"/>
              </a:tblGrid>
              <a:tr h="105623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800" dirty="0">
                          <a:effectLst/>
                        </a:rPr>
                        <a:t>Examination Part/Component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800" dirty="0">
                          <a:effectLst/>
                        </a:rPr>
                        <a:t>Point Value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</a:tr>
              <a:tr h="59881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800" dirty="0" smtClean="0">
                          <a:effectLst/>
                        </a:rPr>
                        <a:t> Part </a:t>
                      </a:r>
                      <a:r>
                        <a:rPr lang="en-US" sz="2800" dirty="0">
                          <a:effectLst/>
                        </a:rPr>
                        <a:t>A 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800" dirty="0">
                          <a:effectLst/>
                        </a:rPr>
                        <a:t>30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</a:tr>
              <a:tr h="64372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800" dirty="0" smtClean="0">
                          <a:effectLst/>
                        </a:rPr>
                        <a:t> Part </a:t>
                      </a:r>
                      <a:r>
                        <a:rPr lang="en-US" sz="2800" dirty="0">
                          <a:effectLst/>
                        </a:rPr>
                        <a:t>B 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800" dirty="0">
                          <a:effectLst/>
                        </a:rPr>
                        <a:t>25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</a:tr>
              <a:tr h="58384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800" dirty="0" smtClean="0">
                          <a:effectLst/>
                        </a:rPr>
                        <a:t> Part </a:t>
                      </a:r>
                      <a:r>
                        <a:rPr lang="en-US" sz="2800" dirty="0">
                          <a:effectLst/>
                        </a:rPr>
                        <a:t>C 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800" dirty="0">
                          <a:effectLst/>
                        </a:rPr>
                        <a:t>17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</a:tr>
              <a:tr h="71857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800" dirty="0" smtClean="0">
                          <a:effectLst/>
                        </a:rPr>
                        <a:t> Part </a:t>
                      </a:r>
                      <a:r>
                        <a:rPr lang="en-US" sz="2800" dirty="0">
                          <a:effectLst/>
                        </a:rPr>
                        <a:t>D (lab portion – required </a:t>
                      </a:r>
                      <a:r>
                        <a:rPr lang="en-US" sz="2800" dirty="0" smtClean="0">
                          <a:effectLst/>
                        </a:rPr>
                        <a:t>  labs</a:t>
                      </a:r>
                      <a:r>
                        <a:rPr lang="en-US" sz="2800" dirty="0">
                          <a:effectLst/>
                        </a:rPr>
                        <a:t>)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800" dirty="0">
                          <a:effectLst/>
                        </a:rPr>
                        <a:t>13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286758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Course Assessment and Flow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84310" y="2666999"/>
            <a:ext cx="10018713" cy="4191001"/>
          </a:xfrm>
        </p:spPr>
        <p:txBody>
          <a:bodyPr>
            <a:normAutofit/>
          </a:bodyPr>
          <a:lstStyle/>
          <a:p>
            <a:r>
              <a:rPr lang="en-US" b="1" dirty="0"/>
              <a:t>Which is the subject matter included in the Biology Curriculum</a:t>
            </a:r>
            <a:r>
              <a:rPr lang="en-US" b="1" dirty="0" smtClean="0"/>
              <a:t>?</a:t>
            </a:r>
          </a:p>
          <a:p>
            <a:pPr marL="0" indent="0">
              <a:buNone/>
            </a:pPr>
            <a:endParaRPr lang="en-US" dirty="0"/>
          </a:p>
          <a:p>
            <a:pPr lvl="1"/>
            <a:r>
              <a:rPr lang="en-US" b="1" dirty="0"/>
              <a:t>Organization of Life </a:t>
            </a:r>
            <a:endParaRPr lang="en-US" dirty="0"/>
          </a:p>
          <a:p>
            <a:pPr lvl="2"/>
            <a:r>
              <a:rPr lang="en-US" dirty="0"/>
              <a:t>Living vs. Nonliving</a:t>
            </a:r>
          </a:p>
          <a:p>
            <a:pPr lvl="2"/>
            <a:r>
              <a:rPr lang="en-US" dirty="0"/>
              <a:t>Population Diversity</a:t>
            </a:r>
          </a:p>
          <a:p>
            <a:pPr lvl="2"/>
            <a:r>
              <a:rPr lang="en-US" dirty="0"/>
              <a:t>Organizational Levels</a:t>
            </a:r>
          </a:p>
          <a:p>
            <a:pPr lvl="2"/>
            <a:r>
              <a:rPr lang="en-US" dirty="0"/>
              <a:t>Cell Structure</a:t>
            </a:r>
          </a:p>
          <a:p>
            <a:pPr lvl="2"/>
            <a:r>
              <a:rPr lang="en-US" dirty="0"/>
              <a:t>Life Functions</a:t>
            </a:r>
          </a:p>
          <a:p>
            <a:pPr lvl="2"/>
            <a:r>
              <a:rPr lang="en-US" dirty="0"/>
              <a:t>Cellular Communication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53892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Course Assessment and Flow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84310" y="1992573"/>
            <a:ext cx="10018713" cy="4865427"/>
          </a:xfrm>
        </p:spPr>
        <p:txBody>
          <a:bodyPr>
            <a:normAutofit/>
          </a:bodyPr>
          <a:lstStyle/>
          <a:p>
            <a:pPr lvl="1"/>
            <a:r>
              <a:rPr lang="en-US" b="1" dirty="0"/>
              <a:t>Heredity and Genetics </a:t>
            </a:r>
            <a:endParaRPr lang="en-US" dirty="0" smtClean="0"/>
          </a:p>
          <a:p>
            <a:pPr lvl="2"/>
            <a:r>
              <a:rPr lang="en-US" dirty="0" smtClean="0"/>
              <a:t>DNA</a:t>
            </a:r>
          </a:p>
          <a:p>
            <a:pPr lvl="2"/>
            <a:r>
              <a:rPr lang="en-US" dirty="0" smtClean="0"/>
              <a:t>sexual </a:t>
            </a:r>
            <a:r>
              <a:rPr lang="en-US" dirty="0"/>
              <a:t>v. Sexual Heredity</a:t>
            </a:r>
          </a:p>
          <a:p>
            <a:pPr lvl="2"/>
            <a:r>
              <a:rPr lang="en-US" dirty="0"/>
              <a:t>Protein Synthesis</a:t>
            </a:r>
          </a:p>
          <a:p>
            <a:pPr lvl="2"/>
            <a:r>
              <a:rPr lang="en-US" dirty="0"/>
              <a:t>Genetic Engineering </a:t>
            </a:r>
            <a:endParaRPr lang="en-US" dirty="0" smtClean="0"/>
          </a:p>
          <a:p>
            <a:pPr marL="914400" lvl="2" indent="0">
              <a:buNone/>
            </a:pPr>
            <a:endParaRPr lang="en-US" dirty="0"/>
          </a:p>
          <a:p>
            <a:pPr lvl="1"/>
            <a:r>
              <a:rPr lang="en-US" b="1" dirty="0"/>
              <a:t> Evolution: Change Over Time </a:t>
            </a:r>
            <a:endParaRPr lang="en-US" dirty="0"/>
          </a:p>
          <a:p>
            <a:pPr lvl="2"/>
            <a:r>
              <a:rPr lang="en-US" dirty="0" smtClean="0"/>
              <a:t>Natural </a:t>
            </a:r>
            <a:r>
              <a:rPr lang="en-US" dirty="0"/>
              <a:t>Selection</a:t>
            </a:r>
          </a:p>
          <a:p>
            <a:pPr lvl="2"/>
            <a:r>
              <a:rPr lang="en-US" dirty="0"/>
              <a:t>Mutations</a:t>
            </a:r>
          </a:p>
          <a:p>
            <a:pPr lvl="2"/>
            <a:r>
              <a:rPr lang="en-US" dirty="0"/>
              <a:t>Variation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39361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Course Assessment and Flow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84310" y="2047164"/>
            <a:ext cx="10018713" cy="4810835"/>
          </a:xfrm>
        </p:spPr>
        <p:txBody>
          <a:bodyPr>
            <a:normAutofit/>
          </a:bodyPr>
          <a:lstStyle/>
          <a:p>
            <a:pPr lvl="1"/>
            <a:r>
              <a:rPr lang="en-US" b="1" dirty="0"/>
              <a:t>Reproduction and </a:t>
            </a:r>
            <a:r>
              <a:rPr lang="en-US" b="1" dirty="0" smtClean="0"/>
              <a:t>Development</a:t>
            </a:r>
            <a:endParaRPr lang="en-US" dirty="0"/>
          </a:p>
          <a:p>
            <a:pPr lvl="2"/>
            <a:r>
              <a:rPr lang="en-US" dirty="0"/>
              <a:t>Asexual Reproduction</a:t>
            </a:r>
          </a:p>
          <a:p>
            <a:pPr lvl="2"/>
            <a:r>
              <a:rPr lang="en-US" dirty="0"/>
              <a:t>Sexual Reproduction</a:t>
            </a:r>
          </a:p>
          <a:p>
            <a:pPr lvl="2"/>
            <a:r>
              <a:rPr lang="en-US" dirty="0"/>
              <a:t>Human Reproductive System</a:t>
            </a:r>
          </a:p>
          <a:p>
            <a:pPr lvl="2"/>
            <a:r>
              <a:rPr lang="en-US" dirty="0"/>
              <a:t>Development </a:t>
            </a:r>
          </a:p>
          <a:p>
            <a:pPr marL="0" indent="0">
              <a:buNone/>
            </a:pPr>
            <a:endParaRPr lang="en-US" dirty="0"/>
          </a:p>
          <a:p>
            <a:pPr lvl="1"/>
            <a:r>
              <a:rPr lang="en-US" b="1" dirty="0" smtClean="0"/>
              <a:t>Homeostasis</a:t>
            </a:r>
            <a:endParaRPr lang="en-US" dirty="0"/>
          </a:p>
          <a:p>
            <a:pPr lvl="2"/>
            <a:r>
              <a:rPr lang="en-US" dirty="0"/>
              <a:t>Biochemical Processes</a:t>
            </a:r>
          </a:p>
          <a:p>
            <a:pPr lvl="2"/>
            <a:r>
              <a:rPr lang="en-US" dirty="0"/>
              <a:t>Disease</a:t>
            </a:r>
          </a:p>
          <a:p>
            <a:pPr lvl="2"/>
            <a:r>
              <a:rPr lang="en-US" dirty="0"/>
              <a:t>Feedback Mechanisms </a:t>
            </a:r>
          </a:p>
        </p:txBody>
      </p:sp>
    </p:spTree>
    <p:extLst>
      <p:ext uri="{BB962C8B-B14F-4D97-AF65-F5344CB8AC3E}">
        <p14:creationId xmlns:p14="http://schemas.microsoft.com/office/powerpoint/2010/main" val="11163031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6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6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6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6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6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6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25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6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28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6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31" dur="2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Quotable">
  <a:themeElements>
    <a:clrScheme name="Quotable">
      <a:dk1>
        <a:sysClr val="windowText" lastClr="000000"/>
      </a:dk1>
      <a:lt1>
        <a:sysClr val="window" lastClr="FFFFFF"/>
      </a:lt1>
      <a:dk2>
        <a:srgbClr val="212121"/>
      </a:dk2>
      <a:lt2>
        <a:srgbClr val="636363"/>
      </a:lt2>
      <a:accent1>
        <a:srgbClr val="9ECD33"/>
      </a:accent1>
      <a:accent2>
        <a:srgbClr val="E19933"/>
      </a:accent2>
      <a:accent3>
        <a:srgbClr val="DC5D3D"/>
      </a:accent3>
      <a:accent4>
        <a:srgbClr val="A967CB"/>
      </a:accent4>
      <a:accent5>
        <a:srgbClr val="5EA5DD"/>
      </a:accent5>
      <a:accent6>
        <a:srgbClr val="44BEA9"/>
      </a:accent6>
      <a:hlink>
        <a:srgbClr val="8F8F8F"/>
      </a:hlink>
      <a:folHlink>
        <a:srgbClr val="A5A5A5"/>
      </a:folHlink>
    </a:clrScheme>
    <a:fontScheme name="Quotabl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Quotable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table" id="{39EC5628-30ED-4578-ACD8-9820EDB8E15A}" vid="{98D1675B-7325-48AD-994B-0DEF3379A98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TM03457503[[fn=Quotable]]</Template>
  <TotalTime>106</TotalTime>
  <Words>640</Words>
  <Application>Microsoft Office PowerPoint</Application>
  <PresentationFormat>Widescreen</PresentationFormat>
  <Paragraphs>221</Paragraphs>
  <Slides>22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7" baseType="lpstr">
      <vt:lpstr>Calibri</vt:lpstr>
      <vt:lpstr>Century Gothic</vt:lpstr>
      <vt:lpstr>Times New Roman</vt:lpstr>
      <vt:lpstr>Wingdings 2</vt:lpstr>
      <vt:lpstr>Quotable</vt:lpstr>
      <vt:lpstr>Regents Prep</vt:lpstr>
      <vt:lpstr>Requirements for Science</vt:lpstr>
      <vt:lpstr>Requirements for Science</vt:lpstr>
      <vt:lpstr>Course Assessment and Flow</vt:lpstr>
      <vt:lpstr>Course Assessment and Flow</vt:lpstr>
      <vt:lpstr>Course Assessment and Flow</vt:lpstr>
      <vt:lpstr>Course Assessment and Flow</vt:lpstr>
      <vt:lpstr>Course Assessment and Flow</vt:lpstr>
      <vt:lpstr>Course Assessment and Flow</vt:lpstr>
      <vt:lpstr>Course Assessment and Flow</vt:lpstr>
      <vt:lpstr>Course Assessment and Flow</vt:lpstr>
      <vt:lpstr>Course Assessment and Flow</vt:lpstr>
      <vt:lpstr>PowerPoint Presentation</vt:lpstr>
      <vt:lpstr>Instructional Tips</vt:lpstr>
      <vt:lpstr>Instructional Tips</vt:lpstr>
      <vt:lpstr>Instructional Tips</vt:lpstr>
      <vt:lpstr>Instructional Tips</vt:lpstr>
      <vt:lpstr>Instructional Tips</vt:lpstr>
      <vt:lpstr>Building Resources</vt:lpstr>
      <vt:lpstr>Building Resources</vt:lpstr>
      <vt:lpstr>Building Resources</vt:lpstr>
      <vt:lpstr>Building Resources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Regents Prep</dc:title>
  <dc:creator>Pete Spence</dc:creator>
  <cp:lastModifiedBy>Pete Spence</cp:lastModifiedBy>
  <cp:revision>14</cp:revision>
  <dcterms:created xsi:type="dcterms:W3CDTF">2016-11-13T23:20:39Z</dcterms:created>
  <dcterms:modified xsi:type="dcterms:W3CDTF">2016-12-01T12:41:42Z</dcterms:modified>
</cp:coreProperties>
</file>