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8"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28" d="100"/>
          <a:sy n="128" d="100"/>
        </p:scale>
        <p:origin x="200" y="240"/>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D65FFA-FE38-48F7-B07A-0F5396E971EE}" type="datetimeFigureOut">
              <a:rPr lang="en-US" smtClean="0"/>
              <a:t>11/17/16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72D01B-8C64-4EE9-87ED-D3D8681E336B}" type="slidenum">
              <a:rPr lang="en-US" smtClean="0"/>
              <a:t>‹#›</a:t>
            </a:fld>
            <a:endParaRPr lang="en-US"/>
          </a:p>
        </p:txBody>
      </p:sp>
    </p:spTree>
    <p:extLst>
      <p:ext uri="{BB962C8B-B14F-4D97-AF65-F5344CB8AC3E}">
        <p14:creationId xmlns:p14="http://schemas.microsoft.com/office/powerpoint/2010/main" val="154704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smtClean="0"/>
              <a:t>Common</a:t>
            </a:r>
            <a:r>
              <a:rPr lang="en-US" baseline="0" noProof="0" dirty="0" smtClean="0"/>
              <a:t> complaints about the PLP</a:t>
            </a:r>
            <a:endParaRPr lang="en-US" noProof="0" dirty="0"/>
          </a:p>
        </p:txBody>
      </p:sp>
      <p:sp>
        <p:nvSpPr>
          <p:cNvPr id="4" name="Slide Number Placeholder 3"/>
          <p:cNvSpPr>
            <a:spLocks noGrp="1"/>
          </p:cNvSpPr>
          <p:nvPr>
            <p:ph type="sldNum" sz="quarter" idx="10"/>
          </p:nvPr>
        </p:nvSpPr>
        <p:spPr/>
        <p:txBody>
          <a:bodyPr/>
          <a:lstStyle/>
          <a:p>
            <a:fld id="{514BCC03-4B87-4C6D-9826-035AF751ADBB}" type="slidenum">
              <a:rPr lang="es-MX" smtClean="0"/>
              <a:t>11</a:t>
            </a:fld>
            <a:endParaRPr lang="es-MX"/>
          </a:p>
        </p:txBody>
      </p:sp>
    </p:spTree>
    <p:extLst>
      <p:ext uri="{BB962C8B-B14F-4D97-AF65-F5344CB8AC3E}">
        <p14:creationId xmlns:p14="http://schemas.microsoft.com/office/powerpoint/2010/main" val="1450120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21</a:t>
            </a:fld>
            <a:endParaRPr lang="es-MX"/>
          </a:p>
        </p:txBody>
      </p:sp>
    </p:spTree>
    <p:extLst>
      <p:ext uri="{BB962C8B-B14F-4D97-AF65-F5344CB8AC3E}">
        <p14:creationId xmlns:p14="http://schemas.microsoft.com/office/powerpoint/2010/main" val="1971119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overall student goal is “Own my own business- learn English” The first step is “Be able to have a full conversation with an English-speaking </a:t>
            </a:r>
            <a:r>
              <a:rPr lang="en-US" baseline="0" smtClean="0"/>
              <a:t>coworker”</a:t>
            </a:r>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22</a:t>
            </a:fld>
            <a:endParaRPr lang="es-MX"/>
          </a:p>
        </p:txBody>
      </p:sp>
    </p:spTree>
    <p:extLst>
      <p:ext uri="{BB962C8B-B14F-4D97-AF65-F5344CB8AC3E}">
        <p14:creationId xmlns:p14="http://schemas.microsoft.com/office/powerpoint/2010/main" val="1197803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23</a:t>
            </a:fld>
            <a:endParaRPr lang="es-MX"/>
          </a:p>
        </p:txBody>
      </p:sp>
    </p:spTree>
    <p:extLst>
      <p:ext uri="{BB962C8B-B14F-4D97-AF65-F5344CB8AC3E}">
        <p14:creationId xmlns:p14="http://schemas.microsoft.com/office/powerpoint/2010/main" val="3268220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24</a:t>
            </a:fld>
            <a:endParaRPr lang="es-MX"/>
          </a:p>
        </p:txBody>
      </p:sp>
    </p:spTree>
    <p:extLst>
      <p:ext uri="{BB962C8B-B14F-4D97-AF65-F5344CB8AC3E}">
        <p14:creationId xmlns:p14="http://schemas.microsoft.com/office/powerpoint/2010/main" val="1276369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25</a:t>
            </a:fld>
            <a:endParaRPr lang="es-MX"/>
          </a:p>
        </p:txBody>
      </p:sp>
    </p:spTree>
    <p:extLst>
      <p:ext uri="{BB962C8B-B14F-4D97-AF65-F5344CB8AC3E}">
        <p14:creationId xmlns:p14="http://schemas.microsoft.com/office/powerpoint/2010/main" val="40437690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26</a:t>
            </a:fld>
            <a:endParaRPr lang="es-MX"/>
          </a:p>
        </p:txBody>
      </p:sp>
    </p:spTree>
    <p:extLst>
      <p:ext uri="{BB962C8B-B14F-4D97-AF65-F5344CB8AC3E}">
        <p14:creationId xmlns:p14="http://schemas.microsoft.com/office/powerpoint/2010/main" val="1341654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32</a:t>
            </a:fld>
            <a:endParaRPr lang="es-MX"/>
          </a:p>
        </p:txBody>
      </p:sp>
    </p:spTree>
    <p:extLst>
      <p:ext uri="{BB962C8B-B14F-4D97-AF65-F5344CB8AC3E}">
        <p14:creationId xmlns:p14="http://schemas.microsoft.com/office/powerpoint/2010/main" val="4004973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*Story about </a:t>
            </a:r>
            <a:r>
              <a:rPr lang="en-US" dirty="0" err="1" smtClean="0"/>
              <a:t>Shila’s</a:t>
            </a:r>
            <a:r>
              <a:rPr lang="en-US" dirty="0" smtClean="0"/>
              <a:t> computer</a:t>
            </a:r>
            <a:r>
              <a:rPr lang="en-US" baseline="0" dirty="0" smtClean="0"/>
              <a:t> student</a:t>
            </a:r>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12</a:t>
            </a:fld>
            <a:endParaRPr lang="es-MX"/>
          </a:p>
        </p:txBody>
      </p:sp>
    </p:spTree>
    <p:extLst>
      <p:ext uri="{BB962C8B-B14F-4D97-AF65-F5344CB8AC3E}">
        <p14:creationId xmlns:p14="http://schemas.microsoft.com/office/powerpoint/2010/main" val="2007814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terms “long term” and “short</a:t>
            </a:r>
            <a:r>
              <a:rPr lang="en-US" baseline="0" dirty="0" smtClean="0"/>
              <a:t> term” goal may be confusing for student.</a:t>
            </a:r>
          </a:p>
          <a:p>
            <a:r>
              <a:rPr lang="en-US" baseline="0" dirty="0" smtClean="0"/>
              <a:t>Instead of saying what are your long term and what are your short term goals, try to think of other ways to start the goal setting discussion.</a:t>
            </a:r>
          </a:p>
          <a:p>
            <a:r>
              <a:rPr lang="en-US" baseline="0" dirty="0" smtClean="0"/>
              <a:t>Start talking about their overall goal(s).</a:t>
            </a:r>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13</a:t>
            </a:fld>
            <a:endParaRPr lang="es-MX"/>
          </a:p>
        </p:txBody>
      </p:sp>
    </p:spTree>
    <p:extLst>
      <p:ext uri="{BB962C8B-B14F-4D97-AF65-F5344CB8AC3E}">
        <p14:creationId xmlns:p14="http://schemas.microsoft.com/office/powerpoint/2010/main" val="2138148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about what they need to do to meet their overall goal- many times one of these steps</a:t>
            </a:r>
            <a:r>
              <a:rPr lang="en-US" baseline="0" dirty="0" smtClean="0"/>
              <a:t> will end up being their short term goal</a:t>
            </a:r>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15</a:t>
            </a:fld>
            <a:endParaRPr lang="es-MX"/>
          </a:p>
        </p:txBody>
      </p:sp>
    </p:spTree>
    <p:extLst>
      <p:ext uri="{BB962C8B-B14F-4D97-AF65-F5344CB8AC3E}">
        <p14:creationId xmlns:p14="http://schemas.microsoft.com/office/powerpoint/2010/main" val="559144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Sometimes the steps to</a:t>
            </a:r>
            <a:r>
              <a:rPr lang="en-US" baseline="0" dirty="0" smtClean="0"/>
              <a:t> meet overall goal become long term goals themselves- choose one and break it down into short term goals. Talk to the student about what he/she can do while they are here to work toward their overall goal. </a:t>
            </a:r>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16</a:t>
            </a:fld>
            <a:endParaRPr lang="es-MX"/>
          </a:p>
        </p:txBody>
      </p:sp>
    </p:spTree>
    <p:extLst>
      <p:ext uri="{BB962C8B-B14F-4D97-AF65-F5344CB8AC3E}">
        <p14:creationId xmlns:p14="http://schemas.microsoft.com/office/powerpoint/2010/main" val="751232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17</a:t>
            </a:fld>
            <a:endParaRPr lang="es-MX"/>
          </a:p>
        </p:txBody>
      </p:sp>
    </p:spTree>
    <p:extLst>
      <p:ext uri="{BB962C8B-B14F-4D97-AF65-F5344CB8AC3E}">
        <p14:creationId xmlns:p14="http://schemas.microsoft.com/office/powerpoint/2010/main" val="1789836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Scenario:</a:t>
            </a:r>
            <a:r>
              <a:rPr lang="en-US" baseline="0" dirty="0" smtClean="0"/>
              <a:t> You begin to have a discussion about goals with a young OSY student. He tells you that his goal is to move back to Mexico one day and open his own business- maybe a small grocery or electronics store. Now that you know this is the student’s overall goal, what are some of the things he needs to learn/steps he needs to take in order to reach it?</a:t>
            </a:r>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18</a:t>
            </a:fld>
            <a:endParaRPr lang="es-MX"/>
          </a:p>
        </p:txBody>
      </p:sp>
    </p:spTree>
    <p:extLst>
      <p:ext uri="{BB962C8B-B14F-4D97-AF65-F5344CB8AC3E}">
        <p14:creationId xmlns:p14="http://schemas.microsoft.com/office/powerpoint/2010/main" val="3474955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Are these long term or short term goals? Long term- choose</a:t>
            </a:r>
            <a:r>
              <a:rPr lang="en-US" baseline="0" dirty="0" smtClean="0"/>
              <a:t> one and let’s break it down more. Often we are going to be choosing “Learn English.” Important that the STUDENT chooses this, and we help them realize how it can help them reach their goal.</a:t>
            </a:r>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19</a:t>
            </a:fld>
            <a:endParaRPr lang="es-MX"/>
          </a:p>
        </p:txBody>
      </p:sp>
    </p:spTree>
    <p:extLst>
      <p:ext uri="{BB962C8B-B14F-4D97-AF65-F5344CB8AC3E}">
        <p14:creationId xmlns:p14="http://schemas.microsoft.com/office/powerpoint/2010/main" val="2120693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a:t>
            </a:r>
            <a:r>
              <a:rPr lang="en-US" baseline="0" dirty="0" smtClean="0"/>
              <a:t> that learning English is a long process. Ask questions like: </a:t>
            </a:r>
          </a:p>
          <a:p>
            <a:r>
              <a:rPr lang="en-US" baseline="0" dirty="0" smtClean="0"/>
              <a:t>What do you want to learn first? </a:t>
            </a:r>
          </a:p>
          <a:p>
            <a:r>
              <a:rPr lang="en-US" baseline="0" dirty="0" smtClean="0"/>
              <a:t>What do you want to learn while you are here?</a:t>
            </a:r>
          </a:p>
          <a:p>
            <a:r>
              <a:rPr lang="en-US" baseline="0" dirty="0" smtClean="0"/>
              <a:t>What should we prioritize? What is most important to learn first (work vocabulary, how to order a pizza, how to ask for things at the store, etc.)</a:t>
            </a:r>
          </a:p>
          <a:p>
            <a:endParaRPr lang="en-US" dirty="0"/>
          </a:p>
        </p:txBody>
      </p:sp>
      <p:sp>
        <p:nvSpPr>
          <p:cNvPr id="4" name="Slide Number Placeholder 3"/>
          <p:cNvSpPr>
            <a:spLocks noGrp="1"/>
          </p:cNvSpPr>
          <p:nvPr>
            <p:ph type="sldNum" sz="quarter" idx="10"/>
          </p:nvPr>
        </p:nvSpPr>
        <p:spPr/>
        <p:txBody>
          <a:bodyPr/>
          <a:lstStyle/>
          <a:p>
            <a:fld id="{514BCC03-4B87-4C6D-9826-035AF751ADBB}" type="slidenum">
              <a:rPr lang="es-MX" smtClean="0"/>
              <a:t>20</a:t>
            </a:fld>
            <a:endParaRPr lang="es-MX"/>
          </a:p>
        </p:txBody>
      </p:sp>
    </p:spTree>
    <p:extLst>
      <p:ext uri="{BB962C8B-B14F-4D97-AF65-F5344CB8AC3E}">
        <p14:creationId xmlns:p14="http://schemas.microsoft.com/office/powerpoint/2010/main" val="1942480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11/17/16</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11/17/16</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11/17/16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11/17/16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11/17/16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11/17/16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11/17/16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11/17/16</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5.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a:t>PLP and Goal Setting</a:t>
            </a:r>
            <a:endParaRPr lang="en-US" dirty="0"/>
          </a:p>
        </p:txBody>
      </p:sp>
      <p:sp>
        <p:nvSpPr>
          <p:cNvPr id="3" name="Subtitle 2"/>
          <p:cNvSpPr>
            <a:spLocks noGrp="1"/>
          </p:cNvSpPr>
          <p:nvPr>
            <p:ph type="subTitle" idx="1"/>
          </p:nvPr>
        </p:nvSpPr>
        <p:spPr>
          <a:xfrm>
            <a:off x="2032000" y="3956279"/>
            <a:ext cx="8077200" cy="1288821"/>
          </a:xfrm>
        </p:spPr>
        <p:txBody>
          <a:bodyPr>
            <a:normAutofit fontScale="85000" lnSpcReduction="20000"/>
          </a:bodyPr>
          <a:lstStyle/>
          <a:p>
            <a:pPr algn="l"/>
            <a:r>
              <a:rPr lang="en-US" b="1" dirty="0" smtClean="0"/>
              <a:t>Emily Hanehan</a:t>
            </a:r>
            <a:r>
              <a:rPr lang="en-US" dirty="0" smtClean="0"/>
              <a:t>      Outreach </a:t>
            </a:r>
            <a:r>
              <a:rPr lang="en-US" dirty="0"/>
              <a:t>Service Coordinator- Brockport </a:t>
            </a:r>
            <a:r>
              <a:rPr lang="en-US" dirty="0" smtClean="0"/>
              <a:t>METS</a:t>
            </a:r>
            <a:endParaRPr lang="en-US" dirty="0"/>
          </a:p>
          <a:p>
            <a:pPr algn="l"/>
            <a:r>
              <a:rPr lang="en-US" dirty="0" smtClean="0"/>
              <a:t>                                NYS MEP </a:t>
            </a:r>
            <a:r>
              <a:rPr lang="en-US" dirty="0"/>
              <a:t>Recruiter- Genesee </a:t>
            </a:r>
            <a:r>
              <a:rPr lang="en-US" dirty="0" smtClean="0"/>
              <a:t>County</a:t>
            </a:r>
          </a:p>
          <a:p>
            <a:pPr algn="l"/>
            <a:endParaRPr lang="en-US" dirty="0" smtClean="0"/>
          </a:p>
          <a:p>
            <a:pPr algn="l"/>
            <a:r>
              <a:rPr lang="en-US" b="1" dirty="0" smtClean="0"/>
              <a:t>Mike Reho</a:t>
            </a:r>
            <a:r>
              <a:rPr lang="en-US" dirty="0" smtClean="0"/>
              <a:t>              Senior Education Specialist, NYS MEP/ID&amp;R</a:t>
            </a:r>
            <a:endParaRPr lang="en-US" dirty="0"/>
          </a:p>
          <a:p>
            <a:endParaRPr lang="en-US" dirty="0"/>
          </a:p>
        </p:txBody>
      </p:sp>
    </p:spTree>
    <p:extLst>
      <p:ext uri="{BB962C8B-B14F-4D97-AF65-F5344CB8AC3E}">
        <p14:creationId xmlns:p14="http://schemas.microsoft.com/office/powerpoint/2010/main" val="1342773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400300" y="279400"/>
            <a:ext cx="7823200" cy="6210300"/>
          </a:xfrm>
          <a:prstGeom prst="rect">
            <a:avLst/>
          </a:prstGeom>
        </p:spPr>
      </p:pic>
    </p:spTree>
    <p:extLst>
      <p:ext uri="{BB962C8B-B14F-4D97-AF65-F5344CB8AC3E}">
        <p14:creationId xmlns:p14="http://schemas.microsoft.com/office/powerpoint/2010/main" val="3461170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have to use the PLP?</a:t>
            </a:r>
            <a:endParaRPr lang="en-US" dirty="0"/>
          </a:p>
        </p:txBody>
      </p:sp>
      <p:sp>
        <p:nvSpPr>
          <p:cNvPr id="3" name="Content Placeholder 2"/>
          <p:cNvSpPr>
            <a:spLocks noGrp="1"/>
          </p:cNvSpPr>
          <p:nvPr>
            <p:ph idx="1"/>
          </p:nvPr>
        </p:nvSpPr>
        <p:spPr>
          <a:xfrm>
            <a:off x="1371600" y="2286000"/>
            <a:ext cx="5752769" cy="3581400"/>
          </a:xfrm>
        </p:spPr>
        <p:txBody>
          <a:bodyPr/>
          <a:lstStyle/>
          <a:p>
            <a:r>
              <a:rPr lang="en-US" dirty="0" smtClean="0"/>
              <a:t>“It’s just more paperwork for us to fill out.”</a:t>
            </a:r>
          </a:p>
          <a:p>
            <a:r>
              <a:rPr lang="en-US" dirty="0" smtClean="0"/>
              <a:t>“It takes up time that could be used for instruction.”</a:t>
            </a:r>
          </a:p>
          <a:p>
            <a:r>
              <a:rPr lang="en-US" dirty="0" smtClean="0"/>
              <a:t>“My OSY students don’t understand the difference between long and short term goals.”</a:t>
            </a:r>
            <a:endParaRPr lang="en-US" dirty="0"/>
          </a:p>
        </p:txBody>
      </p:sp>
      <p:pic>
        <p:nvPicPr>
          <p:cNvPr id="5122" name="Picture 2" descr="Image result for confused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67522" y="2015656"/>
            <a:ext cx="3068888" cy="3391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059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a:t>
            </a:r>
            <a:r>
              <a:rPr lang="en-US" u="sng" dirty="0" smtClean="0"/>
              <a:t>benefits</a:t>
            </a:r>
            <a:r>
              <a:rPr lang="en-US" dirty="0" smtClean="0"/>
              <a:t> of the PLP?</a:t>
            </a:r>
            <a:endParaRPr lang="en-US" dirty="0"/>
          </a:p>
        </p:txBody>
      </p:sp>
      <p:sp>
        <p:nvSpPr>
          <p:cNvPr id="3" name="Content Placeholder 2"/>
          <p:cNvSpPr>
            <a:spLocks noGrp="1"/>
          </p:cNvSpPr>
          <p:nvPr>
            <p:ph idx="1"/>
          </p:nvPr>
        </p:nvSpPr>
        <p:spPr>
          <a:xfrm>
            <a:off x="1371600" y="2286000"/>
            <a:ext cx="6007210" cy="3581400"/>
          </a:xfrm>
        </p:spPr>
        <p:txBody>
          <a:bodyPr/>
          <a:lstStyle/>
          <a:p>
            <a:r>
              <a:rPr lang="en-US" dirty="0" smtClean="0"/>
              <a:t>Allow the OSY student to think about his/her future</a:t>
            </a:r>
          </a:p>
          <a:p>
            <a:r>
              <a:rPr lang="en-US" dirty="0" smtClean="0"/>
              <a:t>Tailor instruction to the student’s needs</a:t>
            </a:r>
          </a:p>
          <a:p>
            <a:r>
              <a:rPr lang="en-US" dirty="0" smtClean="0"/>
              <a:t>Assessment tool for services that are difficult to measure</a:t>
            </a:r>
          </a:p>
          <a:p>
            <a:pPr marL="0" indent="0">
              <a:buNone/>
            </a:pPr>
            <a:endParaRPr lang="en-US" dirty="0"/>
          </a:p>
        </p:txBody>
      </p:sp>
      <p:pic>
        <p:nvPicPr>
          <p:cNvPr id="6146" name="Picture 2" descr="Image result for happy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9398" y="2286000"/>
            <a:ext cx="3885730" cy="3078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526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Setting Process</a:t>
            </a:r>
            <a:endParaRPr lang="en-US" dirty="0"/>
          </a:p>
        </p:txBody>
      </p:sp>
      <p:sp>
        <p:nvSpPr>
          <p:cNvPr id="3" name="Content Placeholder 2"/>
          <p:cNvSpPr>
            <a:spLocks noGrp="1"/>
          </p:cNvSpPr>
          <p:nvPr>
            <p:ph idx="1"/>
          </p:nvPr>
        </p:nvSpPr>
        <p:spPr/>
        <p:txBody>
          <a:bodyPr>
            <a:normAutofit/>
          </a:bodyPr>
          <a:lstStyle/>
          <a:p>
            <a:pPr marL="0" indent="0" algn="ctr">
              <a:buNone/>
            </a:pPr>
            <a:endParaRPr lang="en-US" sz="2800" dirty="0" smtClean="0"/>
          </a:p>
          <a:p>
            <a:pPr marL="0" indent="0" algn="ctr">
              <a:buNone/>
            </a:pPr>
            <a:r>
              <a:rPr lang="en-US" sz="2800" dirty="0" smtClean="0"/>
              <a:t>How do you begin the goal discussion with your OSY students?</a:t>
            </a:r>
            <a:endParaRPr lang="en-US" sz="2800" dirty="0"/>
          </a:p>
        </p:txBody>
      </p:sp>
      <p:pic>
        <p:nvPicPr>
          <p:cNvPr id="1026" name="Picture 2" descr="Image result for conversation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4049" y="3927873"/>
            <a:ext cx="3596502" cy="231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900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Setting Process- Overall Goal</a:t>
            </a:r>
            <a:endParaRPr lang="en-US" dirty="0"/>
          </a:p>
        </p:txBody>
      </p:sp>
      <p:sp>
        <p:nvSpPr>
          <p:cNvPr id="3" name="Content Placeholder 2"/>
          <p:cNvSpPr>
            <a:spLocks noGrp="1"/>
          </p:cNvSpPr>
          <p:nvPr>
            <p:ph idx="1"/>
          </p:nvPr>
        </p:nvSpPr>
        <p:spPr/>
        <p:txBody>
          <a:bodyPr/>
          <a:lstStyle/>
          <a:p>
            <a:r>
              <a:rPr lang="en-US" dirty="0" smtClean="0"/>
              <a:t>What are your goals for the future?</a:t>
            </a:r>
          </a:p>
          <a:p>
            <a:r>
              <a:rPr lang="en-US" dirty="0" smtClean="0"/>
              <a:t>What is your dream career?</a:t>
            </a:r>
          </a:p>
          <a:p>
            <a:r>
              <a:rPr lang="en-US" dirty="0" smtClean="0"/>
              <a:t>Do you want to return to your home country someday?</a:t>
            </a:r>
          </a:p>
          <a:p>
            <a:r>
              <a:rPr lang="en-US" dirty="0" smtClean="0"/>
              <a:t>What do you want to do when you return to your home country?</a:t>
            </a:r>
          </a:p>
          <a:p>
            <a:r>
              <a:rPr lang="en-US" dirty="0" smtClean="0"/>
              <a:t>Do you want to do farm work forever? If not, what would you like to do?</a:t>
            </a:r>
          </a:p>
          <a:p>
            <a:r>
              <a:rPr lang="en-US" dirty="0" smtClean="0"/>
              <a:t>Where do you see yourself in ten years?</a:t>
            </a:r>
          </a:p>
          <a:p>
            <a:endParaRPr lang="en-US" dirty="0"/>
          </a:p>
        </p:txBody>
      </p:sp>
    </p:spTree>
    <p:extLst>
      <p:ext uri="{BB962C8B-B14F-4D97-AF65-F5344CB8AC3E}">
        <p14:creationId xmlns:p14="http://schemas.microsoft.com/office/powerpoint/2010/main" val="62193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Setting Process- Steps to Meet Goal</a:t>
            </a:r>
            <a:endParaRPr lang="en-US" dirty="0"/>
          </a:p>
        </p:txBody>
      </p:sp>
      <p:sp>
        <p:nvSpPr>
          <p:cNvPr id="3" name="Content Placeholder 2"/>
          <p:cNvSpPr>
            <a:spLocks noGrp="1"/>
          </p:cNvSpPr>
          <p:nvPr>
            <p:ph idx="1"/>
          </p:nvPr>
        </p:nvSpPr>
        <p:spPr/>
        <p:txBody>
          <a:bodyPr/>
          <a:lstStyle/>
          <a:p>
            <a:r>
              <a:rPr lang="en-US" dirty="0" smtClean="0"/>
              <a:t>What do you have to do to meet your goal?</a:t>
            </a:r>
          </a:p>
          <a:p>
            <a:r>
              <a:rPr lang="en-US" dirty="0" smtClean="0"/>
              <a:t>What can I do to help you meet your goal? </a:t>
            </a:r>
          </a:p>
          <a:p>
            <a:r>
              <a:rPr lang="en-US" dirty="0" smtClean="0"/>
              <a:t>What do you need to know to meet your goal? What education is required?</a:t>
            </a:r>
          </a:p>
          <a:p>
            <a:r>
              <a:rPr lang="en-US" dirty="0" smtClean="0"/>
              <a:t>What can you do here to help meet your goal?</a:t>
            </a:r>
          </a:p>
          <a:p>
            <a:r>
              <a:rPr lang="en-US" dirty="0" smtClean="0"/>
              <a:t>What can you do when you return to your home country to help meet your goal?</a:t>
            </a:r>
          </a:p>
          <a:p>
            <a:endParaRPr lang="en-US" dirty="0"/>
          </a:p>
        </p:txBody>
      </p:sp>
    </p:spTree>
    <p:extLst>
      <p:ext uri="{BB962C8B-B14F-4D97-AF65-F5344CB8AC3E}">
        <p14:creationId xmlns:p14="http://schemas.microsoft.com/office/powerpoint/2010/main" val="12861357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Setting Process- Short Term Goal</a:t>
            </a:r>
            <a:endParaRPr lang="en-US" dirty="0"/>
          </a:p>
        </p:txBody>
      </p:sp>
      <p:sp>
        <p:nvSpPr>
          <p:cNvPr id="3" name="Content Placeholder 2"/>
          <p:cNvSpPr>
            <a:spLocks noGrp="1"/>
          </p:cNvSpPr>
          <p:nvPr>
            <p:ph idx="1"/>
          </p:nvPr>
        </p:nvSpPr>
        <p:spPr/>
        <p:txBody>
          <a:bodyPr/>
          <a:lstStyle/>
          <a:p>
            <a:r>
              <a:rPr lang="en-US" dirty="0" smtClean="0"/>
              <a:t>What are your goals for the time you are here?</a:t>
            </a:r>
          </a:p>
          <a:p>
            <a:r>
              <a:rPr lang="en-US" dirty="0" smtClean="0"/>
              <a:t>What is your goal for the next week, month, etc.?</a:t>
            </a:r>
          </a:p>
          <a:p>
            <a:r>
              <a:rPr lang="en-US" dirty="0" smtClean="0"/>
              <a:t>How do these goals relate to your overall goal?</a:t>
            </a:r>
          </a:p>
          <a:p>
            <a:r>
              <a:rPr lang="en-US" dirty="0" smtClean="0"/>
              <a:t>What can I teach you that will help you meet your goal? </a:t>
            </a:r>
          </a:p>
          <a:p>
            <a:r>
              <a:rPr lang="en-US" dirty="0" smtClean="0"/>
              <a:t>What can you do outside of class to achieve your goal?</a:t>
            </a:r>
          </a:p>
          <a:p>
            <a:endParaRPr lang="en-US" dirty="0"/>
          </a:p>
        </p:txBody>
      </p:sp>
    </p:spTree>
    <p:extLst>
      <p:ext uri="{BB962C8B-B14F-4D97-AF65-F5344CB8AC3E}">
        <p14:creationId xmlns:p14="http://schemas.microsoft.com/office/powerpoint/2010/main" val="40892232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Attainable, Measurable Goals</a:t>
            </a:r>
            <a:endParaRPr lang="en-US" dirty="0"/>
          </a:p>
        </p:txBody>
      </p:sp>
      <p:sp>
        <p:nvSpPr>
          <p:cNvPr id="3" name="Content Placeholder 2"/>
          <p:cNvSpPr>
            <a:spLocks noGrp="1"/>
          </p:cNvSpPr>
          <p:nvPr>
            <p:ph idx="1"/>
          </p:nvPr>
        </p:nvSpPr>
        <p:spPr/>
        <p:txBody>
          <a:bodyPr/>
          <a:lstStyle/>
          <a:p>
            <a:r>
              <a:rPr lang="en-US" dirty="0" smtClean="0"/>
              <a:t>The goal you select for the PLP should relate to the student’s overall goal</a:t>
            </a:r>
          </a:p>
          <a:p>
            <a:r>
              <a:rPr lang="en-US" dirty="0" smtClean="0"/>
              <a:t>The goal should be something that the student will be able to complete </a:t>
            </a:r>
            <a:r>
              <a:rPr lang="en-US" i="1" dirty="0" smtClean="0"/>
              <a:t>short term- </a:t>
            </a:r>
            <a:r>
              <a:rPr lang="en-US" dirty="0" smtClean="0"/>
              <a:t>preferably in the amount of time that he/she will be residing in your area</a:t>
            </a:r>
          </a:p>
          <a:p>
            <a:r>
              <a:rPr lang="en-US" dirty="0" smtClean="0"/>
              <a:t>The goal should be measurable</a:t>
            </a:r>
          </a:p>
          <a:p>
            <a:pPr lvl="1"/>
            <a:r>
              <a:rPr lang="en-US" i="0" dirty="0" smtClean="0"/>
              <a:t>Example</a:t>
            </a:r>
            <a:r>
              <a:rPr lang="en-US" dirty="0" smtClean="0"/>
              <a:t>: Student would like to feel more comfortable speaking with English speaking friends- </a:t>
            </a:r>
            <a:r>
              <a:rPr lang="en-US" i="0" dirty="0" smtClean="0"/>
              <a:t>difficult to measure</a:t>
            </a:r>
          </a:p>
          <a:p>
            <a:pPr lvl="1"/>
            <a:r>
              <a:rPr lang="en-US" dirty="0" smtClean="0"/>
              <a:t>Student would like to learn 10 different English greetings that he/she can use to communicate with English speaking friends- </a:t>
            </a:r>
            <a:r>
              <a:rPr lang="en-US" i="0" dirty="0" smtClean="0"/>
              <a:t>measurable</a:t>
            </a:r>
          </a:p>
          <a:p>
            <a:pPr lvl="1"/>
            <a:endParaRPr lang="en-US" dirty="0" smtClean="0"/>
          </a:p>
          <a:p>
            <a:pPr lvl="1"/>
            <a:endParaRPr lang="en-US" dirty="0" smtClean="0"/>
          </a:p>
          <a:p>
            <a:pPr marL="0" indent="0">
              <a:buNone/>
            </a:pPr>
            <a:endParaRPr lang="en-US" dirty="0"/>
          </a:p>
        </p:txBody>
      </p:sp>
    </p:spTree>
    <p:extLst>
      <p:ext uri="{BB962C8B-B14F-4D97-AF65-F5344CB8AC3E}">
        <p14:creationId xmlns:p14="http://schemas.microsoft.com/office/powerpoint/2010/main" val="1607041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Attainable, Measurable Goals</a:t>
            </a:r>
            <a:endParaRPr lang="en-US" dirty="0"/>
          </a:p>
        </p:txBody>
      </p:sp>
      <p:sp>
        <p:nvSpPr>
          <p:cNvPr id="3" name="Content Placeholder 2"/>
          <p:cNvSpPr>
            <a:spLocks noGrp="1"/>
          </p:cNvSpPr>
          <p:nvPr>
            <p:ph idx="1"/>
          </p:nvPr>
        </p:nvSpPr>
        <p:spPr/>
        <p:txBody>
          <a:bodyPr/>
          <a:lstStyle/>
          <a:p>
            <a:r>
              <a:rPr lang="en-US" sz="2800" dirty="0" smtClean="0"/>
              <a:t>“I want to open my own business.”</a:t>
            </a:r>
          </a:p>
          <a:p>
            <a:pPr marL="530352" lvl="1" indent="0">
              <a:buNone/>
            </a:pPr>
            <a:endParaRPr lang="en-US" dirty="0" smtClean="0"/>
          </a:p>
          <a:p>
            <a:pPr marL="0" indent="0">
              <a:buNone/>
            </a:pPr>
            <a:endParaRPr lang="en-US" dirty="0"/>
          </a:p>
        </p:txBody>
      </p:sp>
      <p:pic>
        <p:nvPicPr>
          <p:cNvPr id="2056" name="Picture 8" descr="Pictogramas ARASAAC - Carnicería.: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0698" y="3686657"/>
            <a:ext cx="1202731" cy="1202731"/>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Image result for thinking clip art"/>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13358" y="3404723"/>
            <a:ext cx="3087728" cy="3096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05909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Attainable, Measurable Goals</a:t>
            </a:r>
            <a:endParaRPr lang="en-US" dirty="0"/>
          </a:p>
        </p:txBody>
      </p:sp>
      <p:sp>
        <p:nvSpPr>
          <p:cNvPr id="3" name="Content Placeholder 2"/>
          <p:cNvSpPr>
            <a:spLocks noGrp="1"/>
          </p:cNvSpPr>
          <p:nvPr>
            <p:ph idx="1"/>
          </p:nvPr>
        </p:nvSpPr>
        <p:spPr/>
        <p:txBody>
          <a:bodyPr/>
          <a:lstStyle/>
          <a:p>
            <a:r>
              <a:rPr lang="en-US" sz="2800" dirty="0" smtClean="0"/>
              <a:t>“I want to open my own business.”</a:t>
            </a:r>
          </a:p>
          <a:p>
            <a:pPr lvl="1"/>
            <a:r>
              <a:rPr lang="en-US" dirty="0" smtClean="0"/>
              <a:t>Improve math skills.</a:t>
            </a:r>
          </a:p>
          <a:p>
            <a:pPr lvl="1"/>
            <a:r>
              <a:rPr lang="en-US" dirty="0" smtClean="0"/>
              <a:t>Learn about finances.</a:t>
            </a:r>
          </a:p>
          <a:p>
            <a:pPr lvl="1"/>
            <a:r>
              <a:rPr lang="en-US" dirty="0"/>
              <a:t>Learn English</a:t>
            </a:r>
            <a:r>
              <a:rPr lang="en-US" dirty="0" smtClean="0"/>
              <a:t>.</a:t>
            </a:r>
          </a:p>
          <a:p>
            <a:pPr lvl="1"/>
            <a:r>
              <a:rPr lang="en-US" dirty="0" smtClean="0"/>
              <a:t>Research educational opportunities. </a:t>
            </a:r>
          </a:p>
          <a:p>
            <a:pPr marL="530352" lvl="1" indent="0">
              <a:buNone/>
            </a:pPr>
            <a:endParaRPr lang="en-US" dirty="0" smtClean="0"/>
          </a:p>
          <a:p>
            <a:pPr lvl="1"/>
            <a:endParaRPr lang="en-US" dirty="0" smtClean="0"/>
          </a:p>
          <a:p>
            <a:pPr marL="0" indent="0">
              <a:buNone/>
            </a:pPr>
            <a:endParaRPr lang="en-US" dirty="0"/>
          </a:p>
        </p:txBody>
      </p:sp>
      <p:pic>
        <p:nvPicPr>
          <p:cNvPr id="4" name="Picture 8" descr="Pictogramas ARASAAC - Carnicería.: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1304" y="2454205"/>
            <a:ext cx="3021496" cy="3021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5751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for today’s workshop …</a:t>
            </a:r>
            <a:endParaRPr lang="en-US" dirty="0"/>
          </a:p>
        </p:txBody>
      </p:sp>
      <p:sp>
        <p:nvSpPr>
          <p:cNvPr id="3" name="Content Placeholder 2"/>
          <p:cNvSpPr>
            <a:spLocks noGrp="1"/>
          </p:cNvSpPr>
          <p:nvPr>
            <p:ph idx="1"/>
          </p:nvPr>
        </p:nvSpPr>
        <p:spPr>
          <a:xfrm>
            <a:off x="1371600" y="1727200"/>
            <a:ext cx="10185400" cy="4140200"/>
          </a:xfrm>
        </p:spPr>
        <p:txBody>
          <a:bodyPr>
            <a:normAutofit lnSpcReduction="10000"/>
          </a:bodyPr>
          <a:lstStyle/>
          <a:p>
            <a:pPr lvl="0"/>
            <a:r>
              <a:rPr lang="en-US" b="1" dirty="0"/>
              <a:t>All participants will gain an understanding of the new Service Delivery Plan as it pertains to the Out of School Youth requirements</a:t>
            </a:r>
            <a:r>
              <a:rPr lang="en-US" b="1" dirty="0" smtClean="0"/>
              <a:t>.</a:t>
            </a:r>
          </a:p>
          <a:p>
            <a:pPr marL="0" lvl="0" indent="0">
              <a:buNone/>
            </a:pPr>
            <a:endParaRPr lang="en-US" dirty="0"/>
          </a:p>
          <a:p>
            <a:pPr lvl="0"/>
            <a:r>
              <a:rPr lang="en-US" b="1" dirty="0"/>
              <a:t>All participants will gain an understanding of the new Personal Learning Plan and how to use it for both OSY growth and MEP reporting</a:t>
            </a:r>
            <a:r>
              <a:rPr lang="en-US" b="1" dirty="0" smtClean="0"/>
              <a:t>.</a:t>
            </a:r>
          </a:p>
          <a:p>
            <a:pPr marL="0" lvl="0" indent="0">
              <a:buNone/>
            </a:pPr>
            <a:endParaRPr lang="en-US" dirty="0"/>
          </a:p>
          <a:p>
            <a:pPr lvl="0"/>
            <a:r>
              <a:rPr lang="en-US" b="1" dirty="0"/>
              <a:t>All participants will gain an understanding and application of a Goal Setting Process; leaving with models and an actual plan based on current caseload</a:t>
            </a:r>
            <a:r>
              <a:rPr lang="en-US" b="1" dirty="0" smtClean="0"/>
              <a:t>.</a:t>
            </a:r>
          </a:p>
          <a:p>
            <a:pPr marL="0" lvl="0" indent="0">
              <a:buNone/>
            </a:pPr>
            <a:endParaRPr lang="en-US" dirty="0"/>
          </a:p>
          <a:p>
            <a:pPr lvl="0"/>
            <a:r>
              <a:rPr lang="en-US" b="1" dirty="0"/>
              <a:t>All participants will take part in hands-on activities and discuss and/or share real-life examples of different goals that have been set and/or achieved by OSY students.</a:t>
            </a:r>
            <a:endParaRPr lang="en-US" dirty="0"/>
          </a:p>
          <a:p>
            <a:endParaRPr lang="en-US" dirty="0"/>
          </a:p>
        </p:txBody>
      </p:sp>
    </p:spTree>
    <p:extLst>
      <p:ext uri="{BB962C8B-B14F-4D97-AF65-F5344CB8AC3E}">
        <p14:creationId xmlns:p14="http://schemas.microsoft.com/office/powerpoint/2010/main" val="2230793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Attainable, Measurable Goals</a:t>
            </a:r>
            <a:endParaRPr lang="en-US" dirty="0"/>
          </a:p>
        </p:txBody>
      </p:sp>
      <p:sp>
        <p:nvSpPr>
          <p:cNvPr id="3" name="Content Placeholder 2"/>
          <p:cNvSpPr>
            <a:spLocks noGrp="1"/>
          </p:cNvSpPr>
          <p:nvPr>
            <p:ph idx="1"/>
          </p:nvPr>
        </p:nvSpPr>
        <p:spPr/>
        <p:txBody>
          <a:bodyPr/>
          <a:lstStyle/>
          <a:p>
            <a:r>
              <a:rPr lang="en-US" sz="2800" dirty="0" smtClean="0"/>
              <a:t>“I want to learn English.”</a:t>
            </a:r>
          </a:p>
          <a:p>
            <a:pPr lvl="1"/>
            <a:r>
              <a:rPr lang="en-US" dirty="0" smtClean="0"/>
              <a:t>What questions would you ask to help the OSY break this down into measurable, short term goals or steps?</a:t>
            </a:r>
          </a:p>
          <a:p>
            <a:pPr lvl="1"/>
            <a:r>
              <a:rPr lang="en-US" dirty="0" smtClean="0"/>
              <a:t>What are some examples of short term goals related to learning English?</a:t>
            </a:r>
          </a:p>
          <a:p>
            <a:pPr marL="457200" lvl="1" indent="0">
              <a:buNone/>
            </a:pPr>
            <a:endParaRPr lang="en-US" dirty="0" smtClean="0"/>
          </a:p>
          <a:p>
            <a:pPr marL="0" indent="0">
              <a:buNone/>
            </a:pPr>
            <a:endParaRPr lang="en-US" dirty="0"/>
          </a:p>
        </p:txBody>
      </p:sp>
    </p:spTree>
    <p:extLst>
      <p:ext uri="{BB962C8B-B14F-4D97-AF65-F5344CB8AC3E}">
        <p14:creationId xmlns:p14="http://schemas.microsoft.com/office/powerpoint/2010/main" val="36413205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Attainable, Measurable Goals</a:t>
            </a:r>
            <a:endParaRPr lang="en-US" dirty="0"/>
          </a:p>
        </p:txBody>
      </p:sp>
      <p:sp>
        <p:nvSpPr>
          <p:cNvPr id="3" name="Content Placeholder 2"/>
          <p:cNvSpPr>
            <a:spLocks noGrp="1"/>
          </p:cNvSpPr>
          <p:nvPr>
            <p:ph idx="1"/>
          </p:nvPr>
        </p:nvSpPr>
        <p:spPr/>
        <p:txBody>
          <a:bodyPr/>
          <a:lstStyle/>
          <a:p>
            <a:r>
              <a:rPr lang="en-US" sz="2800" dirty="0" smtClean="0"/>
              <a:t>“I want to learn English.”</a:t>
            </a:r>
          </a:p>
          <a:p>
            <a:pPr lvl="1"/>
            <a:r>
              <a:rPr lang="en-US" dirty="0" smtClean="0"/>
              <a:t>Be able to ask boss for a day off in English. </a:t>
            </a:r>
          </a:p>
          <a:p>
            <a:pPr lvl="1"/>
            <a:r>
              <a:rPr lang="en-US" dirty="0" smtClean="0"/>
              <a:t>Be able to have a full conversation in English with a co-worker.</a:t>
            </a:r>
          </a:p>
          <a:p>
            <a:pPr lvl="1"/>
            <a:r>
              <a:rPr lang="en-US" dirty="0" smtClean="0"/>
              <a:t>Learn 10 different dairy farm vocabulary words. </a:t>
            </a:r>
          </a:p>
          <a:p>
            <a:pPr lvl="1"/>
            <a:r>
              <a:rPr lang="en-US" dirty="0" smtClean="0"/>
              <a:t>Be able to leave a voicemail in English.</a:t>
            </a:r>
          </a:p>
          <a:p>
            <a:pPr lvl="1"/>
            <a:r>
              <a:rPr lang="en-US" dirty="0" smtClean="0"/>
              <a:t>Learn how to fill out a job application in English.</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20988347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Goal Planning Worksheet</a:t>
            </a:r>
            <a:endParaRPr lang="en-US" dirty="0"/>
          </a:p>
        </p:txBody>
      </p:sp>
      <p:sp>
        <p:nvSpPr>
          <p:cNvPr id="3" name="Content Placeholder 2"/>
          <p:cNvSpPr>
            <a:spLocks noGrp="1"/>
          </p:cNvSpPr>
          <p:nvPr>
            <p:ph idx="1"/>
          </p:nvPr>
        </p:nvSpPr>
        <p:spPr/>
        <p:txBody>
          <a:bodyPr/>
          <a:lstStyle/>
          <a:p>
            <a:r>
              <a:rPr lang="en-US" sz="2400" dirty="0" smtClean="0"/>
              <a:t>“I want to be able to have a full conversation with an English-speaking co-worker.”</a:t>
            </a:r>
          </a:p>
          <a:p>
            <a:pPr lvl="1"/>
            <a:r>
              <a:rPr lang="en-US" dirty="0" smtClean="0"/>
              <a:t>What do I know/have?</a:t>
            </a:r>
          </a:p>
          <a:p>
            <a:pPr lvl="1"/>
            <a:r>
              <a:rPr lang="en-US" dirty="0" smtClean="0"/>
              <a:t>What do I need to know/have?</a:t>
            </a:r>
          </a:p>
          <a:p>
            <a:pPr lvl="1"/>
            <a:r>
              <a:rPr lang="en-US" dirty="0" smtClean="0"/>
              <a:t>What should I do?</a:t>
            </a:r>
          </a:p>
          <a:p>
            <a:pPr lvl="1"/>
            <a:r>
              <a:rPr lang="en-US" dirty="0" smtClean="0"/>
              <a:t>Who do I need help from? Why?</a:t>
            </a:r>
          </a:p>
          <a:p>
            <a:pPr lvl="1"/>
            <a:endParaRPr lang="en-US" dirty="0" smtClean="0"/>
          </a:p>
          <a:p>
            <a:pPr lvl="1"/>
            <a:endParaRPr lang="en-US" dirty="0" smtClean="0"/>
          </a:p>
          <a:p>
            <a:endParaRPr lang="en-US" dirty="0"/>
          </a:p>
        </p:txBody>
      </p:sp>
      <p:pic>
        <p:nvPicPr>
          <p:cNvPr id="7170" name="Picture 2" descr="Image result for conversation clip ar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27341" y="3347498"/>
            <a:ext cx="3026965" cy="3157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401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Progress</a:t>
            </a:r>
            <a:endParaRPr lang="en-US" dirty="0"/>
          </a:p>
        </p:txBody>
      </p:sp>
      <p:sp>
        <p:nvSpPr>
          <p:cNvPr id="3" name="Content Placeholder 2"/>
          <p:cNvSpPr>
            <a:spLocks noGrp="1"/>
          </p:cNvSpPr>
          <p:nvPr>
            <p:ph idx="1"/>
          </p:nvPr>
        </p:nvSpPr>
        <p:spPr>
          <a:xfrm>
            <a:off x="838200" y="1690688"/>
            <a:ext cx="10515600" cy="4596880"/>
          </a:xfrm>
        </p:spPr>
        <p:txBody>
          <a:bodyPr>
            <a:normAutofit/>
          </a:bodyPr>
          <a:lstStyle/>
          <a:p>
            <a:r>
              <a:rPr lang="en-US" dirty="0" smtClean="0"/>
              <a:t>Very few met</a:t>
            </a:r>
          </a:p>
          <a:p>
            <a:pPr lvl="1"/>
            <a:r>
              <a:rPr lang="en-US" dirty="0" smtClean="0"/>
              <a:t>Student has just started to learn basic English greetings</a:t>
            </a:r>
          </a:p>
          <a:p>
            <a:r>
              <a:rPr lang="en-US" dirty="0" smtClean="0"/>
              <a:t>Some met</a:t>
            </a:r>
          </a:p>
          <a:p>
            <a:pPr lvl="1"/>
            <a:r>
              <a:rPr lang="en-US" dirty="0" smtClean="0"/>
              <a:t>Student was able to respond to basic questions in English during class: How are you, What’s your name, etc. </a:t>
            </a:r>
          </a:p>
          <a:p>
            <a:r>
              <a:rPr lang="en-US" dirty="0" smtClean="0"/>
              <a:t>Sufficient met</a:t>
            </a:r>
          </a:p>
          <a:p>
            <a:pPr lvl="1"/>
            <a:r>
              <a:rPr lang="en-US" dirty="0" smtClean="0"/>
              <a:t>Student and instructor were able to have a brief conversation in English during class. Student understood most questions but still required prompting from instructor.</a:t>
            </a:r>
          </a:p>
          <a:p>
            <a:r>
              <a:rPr lang="en-US" dirty="0" smtClean="0"/>
              <a:t>Extensive met</a:t>
            </a:r>
          </a:p>
          <a:p>
            <a:pPr lvl="1"/>
            <a:r>
              <a:rPr lang="en-US" dirty="0" smtClean="0"/>
              <a:t>Student is able to have a brief conversation in English with minimal errors. Reports to instructor that he was able to have a conversation with his English speaking co-worker.</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26134671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Keep in Mind</a:t>
            </a:r>
            <a:endParaRPr lang="en-US" dirty="0"/>
          </a:p>
        </p:txBody>
      </p:sp>
      <p:sp>
        <p:nvSpPr>
          <p:cNvPr id="3" name="Content Placeholder 2"/>
          <p:cNvSpPr>
            <a:spLocks noGrp="1"/>
          </p:cNvSpPr>
          <p:nvPr>
            <p:ph idx="1"/>
          </p:nvPr>
        </p:nvSpPr>
        <p:spPr>
          <a:xfrm>
            <a:off x="838200" y="1690688"/>
            <a:ext cx="10515600" cy="4596880"/>
          </a:xfrm>
        </p:spPr>
        <p:txBody>
          <a:bodyPr>
            <a:normAutofit/>
          </a:bodyPr>
          <a:lstStyle/>
          <a:p>
            <a:r>
              <a:rPr lang="en-US" dirty="0" smtClean="0"/>
              <a:t>Make sure the goal is truly something the student wants to achieve, not something that we as tutors think they should strive for. </a:t>
            </a:r>
          </a:p>
          <a:p>
            <a:r>
              <a:rPr lang="en-US" dirty="0" smtClean="0"/>
              <a:t>Should be attainable for the student.</a:t>
            </a:r>
          </a:p>
          <a:p>
            <a:pPr lvl="1"/>
            <a:r>
              <a:rPr lang="en-US" dirty="0" smtClean="0"/>
              <a:t>“I want to attend college in the United States.”</a:t>
            </a:r>
          </a:p>
          <a:p>
            <a:pPr lvl="1"/>
            <a:r>
              <a:rPr lang="en-US" dirty="0" smtClean="0"/>
              <a:t>Does the student have documentation? Is he/she on track to get his/her HSE diploma? Does he/she know English?</a:t>
            </a:r>
          </a:p>
          <a:p>
            <a:r>
              <a:rPr lang="en-US" dirty="0" smtClean="0"/>
              <a:t>Never discourage a student from reaching their goals, even if it is not currently attainable.</a:t>
            </a:r>
          </a:p>
          <a:p>
            <a:pPr lvl="1"/>
            <a:r>
              <a:rPr lang="en-US" dirty="0" smtClean="0"/>
              <a:t>Let’s research schools in your home country.</a:t>
            </a:r>
          </a:p>
          <a:p>
            <a:pPr lvl="1"/>
            <a:r>
              <a:rPr lang="en-US" dirty="0" smtClean="0"/>
              <a:t>Let’s look for a HSE/TASC class in the community. </a:t>
            </a:r>
          </a:p>
          <a:p>
            <a:pPr lvl="1"/>
            <a:r>
              <a:rPr lang="en-US" dirty="0" smtClean="0"/>
              <a:t>Let‘s start by setting some goals for learning English.</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15970780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Activity</a:t>
            </a:r>
            <a:endParaRPr lang="en-US" dirty="0"/>
          </a:p>
        </p:txBody>
      </p:sp>
      <p:sp>
        <p:nvSpPr>
          <p:cNvPr id="3" name="Content Placeholder 2"/>
          <p:cNvSpPr>
            <a:spLocks noGrp="1"/>
          </p:cNvSpPr>
          <p:nvPr>
            <p:ph idx="1"/>
          </p:nvPr>
        </p:nvSpPr>
        <p:spPr>
          <a:xfrm>
            <a:off x="838200" y="1690688"/>
            <a:ext cx="10515600" cy="4596880"/>
          </a:xfrm>
        </p:spPr>
        <p:txBody>
          <a:bodyPr>
            <a:normAutofit/>
          </a:bodyPr>
          <a:lstStyle/>
          <a:p>
            <a:endParaRPr lang="en-US" dirty="0" smtClean="0"/>
          </a:p>
          <a:p>
            <a:pPr marL="530352" lvl="1" indent="0">
              <a:buNone/>
            </a:pPr>
            <a:endParaRPr lang="en-US" dirty="0" smtClean="0"/>
          </a:p>
          <a:p>
            <a:pPr marL="530352" lvl="1" indent="0" algn="ctr">
              <a:buNone/>
            </a:pPr>
            <a:r>
              <a:rPr lang="en-US" sz="2400" dirty="0" smtClean="0"/>
              <a:t>Partner up! Choose a mock scenario and get ready to fill out your PLP.</a:t>
            </a:r>
          </a:p>
          <a:p>
            <a:pPr marL="0" indent="0">
              <a:buNone/>
            </a:pPr>
            <a:endParaRPr lang="en-US" dirty="0"/>
          </a:p>
        </p:txBody>
      </p:sp>
    </p:spTree>
    <p:extLst>
      <p:ext uri="{BB962C8B-B14F-4D97-AF65-F5344CB8AC3E}">
        <p14:creationId xmlns:p14="http://schemas.microsoft.com/office/powerpoint/2010/main" val="7359865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Activity</a:t>
            </a:r>
            <a:endParaRPr lang="en-US" dirty="0"/>
          </a:p>
        </p:txBody>
      </p:sp>
      <p:sp>
        <p:nvSpPr>
          <p:cNvPr id="3" name="Content Placeholder 2"/>
          <p:cNvSpPr>
            <a:spLocks noGrp="1"/>
          </p:cNvSpPr>
          <p:nvPr>
            <p:ph idx="1"/>
          </p:nvPr>
        </p:nvSpPr>
        <p:spPr>
          <a:xfrm>
            <a:off x="914400" y="2171700"/>
            <a:ext cx="10515600" cy="4596880"/>
          </a:xfrm>
        </p:spPr>
        <p:txBody>
          <a:bodyPr>
            <a:normAutofit/>
          </a:bodyPr>
          <a:lstStyle/>
          <a:p>
            <a:r>
              <a:rPr lang="en-US" dirty="0" smtClean="0"/>
              <a:t>Read your scenario.</a:t>
            </a:r>
          </a:p>
          <a:p>
            <a:r>
              <a:rPr lang="en-US" dirty="0" smtClean="0"/>
              <a:t>What questions should the instructor ask the student?</a:t>
            </a:r>
          </a:p>
          <a:p>
            <a:r>
              <a:rPr lang="en-US" dirty="0" smtClean="0"/>
              <a:t>How may the student respond?</a:t>
            </a:r>
          </a:p>
          <a:p>
            <a:r>
              <a:rPr lang="en-US" dirty="0" smtClean="0"/>
              <a:t>What was the overall goal?</a:t>
            </a:r>
          </a:p>
          <a:p>
            <a:r>
              <a:rPr lang="en-US" dirty="0" smtClean="0"/>
              <a:t>What could the short-term goal or steps be?</a:t>
            </a:r>
          </a:p>
          <a:p>
            <a:pPr marL="0" indent="0">
              <a:buNone/>
            </a:pPr>
            <a:endParaRPr lang="en-US" dirty="0" smtClean="0"/>
          </a:p>
          <a:p>
            <a:pPr marL="530352" lvl="1" indent="0">
              <a:buNone/>
            </a:pPr>
            <a:endParaRPr lang="en-US" dirty="0" smtClean="0"/>
          </a:p>
          <a:p>
            <a:pPr marL="530352" lvl="1" indent="0">
              <a:buNone/>
            </a:pPr>
            <a:endParaRPr lang="en-US" dirty="0" smtClean="0"/>
          </a:p>
          <a:p>
            <a:endParaRPr lang="en-US" dirty="0"/>
          </a:p>
        </p:txBody>
      </p:sp>
      <p:pic>
        <p:nvPicPr>
          <p:cNvPr id="9218" name="Picture 2" descr="Image result for brainstorming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2857" y="1511046"/>
            <a:ext cx="3557143" cy="3557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7083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Scenario 1 </a:t>
            </a:r>
            <a:endParaRPr lang="en-US" dirty="0"/>
          </a:p>
        </p:txBody>
      </p:sp>
      <p:sp>
        <p:nvSpPr>
          <p:cNvPr id="3" name="Content Placeholder 2"/>
          <p:cNvSpPr>
            <a:spLocks noGrp="1"/>
          </p:cNvSpPr>
          <p:nvPr>
            <p:ph idx="1"/>
          </p:nvPr>
        </p:nvSpPr>
        <p:spPr/>
        <p:txBody>
          <a:bodyPr/>
          <a:lstStyle/>
          <a:p>
            <a:pPr marL="0" indent="0" algn="ctr">
              <a:buNone/>
            </a:pPr>
            <a:r>
              <a:rPr lang="en-US" dirty="0" smtClean="0"/>
              <a:t>Heber Soto is an OSY student who lives on a local dairy farm. He works the night shift milking cows, so you go to visit him one afternoon before he goes into work. Heber has only lived in the United States for a month, and is struggling with the language barrier. He really wants to start learning English. When you start talking to him about goals for the future he states that he hasn’t really thought about it. He knows that he wants to have a family and own a house in his home country, but has only every thought about doing farm work. </a:t>
            </a:r>
            <a:endParaRPr lang="en-US" dirty="0"/>
          </a:p>
        </p:txBody>
      </p:sp>
    </p:spTree>
    <p:extLst>
      <p:ext uri="{BB962C8B-B14F-4D97-AF65-F5344CB8AC3E}">
        <p14:creationId xmlns:p14="http://schemas.microsoft.com/office/powerpoint/2010/main" val="9197803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Scenario 2 </a:t>
            </a:r>
            <a:endParaRPr lang="en-US" dirty="0"/>
          </a:p>
        </p:txBody>
      </p:sp>
      <p:sp>
        <p:nvSpPr>
          <p:cNvPr id="3" name="Content Placeholder 2"/>
          <p:cNvSpPr>
            <a:spLocks noGrp="1"/>
          </p:cNvSpPr>
          <p:nvPr>
            <p:ph idx="1"/>
          </p:nvPr>
        </p:nvSpPr>
        <p:spPr/>
        <p:txBody>
          <a:bodyPr/>
          <a:lstStyle/>
          <a:p>
            <a:pPr marL="0" indent="0" algn="ctr">
              <a:buNone/>
            </a:pPr>
            <a:r>
              <a:rPr lang="en-US" dirty="0" smtClean="0"/>
              <a:t>Victoria Jimenez is an OSY student who lives on a local vegetable farm. Every year she travels from Florida to New York in the summers to work the vegetable harvest. You speak to her shortly after she arrives and discover that she is very interested in receiving her TASC/HSE diploma. When you start talking to her about her goals for the future, you find out that she would like to become a Spanish teacher one day in her home state of Florida.  </a:t>
            </a:r>
            <a:endParaRPr lang="en-US" dirty="0"/>
          </a:p>
        </p:txBody>
      </p:sp>
    </p:spTree>
    <p:extLst>
      <p:ext uri="{BB962C8B-B14F-4D97-AF65-F5344CB8AC3E}">
        <p14:creationId xmlns:p14="http://schemas.microsoft.com/office/powerpoint/2010/main" val="7006884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Scenario 3 </a:t>
            </a:r>
            <a:endParaRPr lang="en-US" dirty="0"/>
          </a:p>
        </p:txBody>
      </p:sp>
      <p:sp>
        <p:nvSpPr>
          <p:cNvPr id="3" name="Content Placeholder 2"/>
          <p:cNvSpPr>
            <a:spLocks noGrp="1"/>
          </p:cNvSpPr>
          <p:nvPr>
            <p:ph idx="1"/>
          </p:nvPr>
        </p:nvSpPr>
        <p:spPr/>
        <p:txBody>
          <a:bodyPr/>
          <a:lstStyle/>
          <a:p>
            <a:pPr marL="0" indent="0" algn="ctr">
              <a:buNone/>
            </a:pPr>
            <a:r>
              <a:rPr lang="en-US" dirty="0" smtClean="0"/>
              <a:t>Jose Luis Rodriguez is an OSY student who works at a local apple orchard. You visit him in August shortly after he arrives for the season, and you start to talk about goals. During the conversation you find out that Jose Luis’s passion is soccer. He is really interested in forming a soccer club for the children that live in his camp and surrounding camps in the area, and eventually would like to coach soccer in his home country. However, he worries because the families who live in the area are from Jamaica and Haiti and do not speak Spanish. </a:t>
            </a:r>
            <a:endParaRPr lang="en-US" dirty="0"/>
          </a:p>
        </p:txBody>
      </p:sp>
    </p:spTree>
    <p:extLst>
      <p:ext uri="{BB962C8B-B14F-4D97-AF65-F5344CB8AC3E}">
        <p14:creationId xmlns:p14="http://schemas.microsoft.com/office/powerpoint/2010/main" val="3344145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New Service Delivery Plan </a:t>
            </a:r>
            <a:br>
              <a:rPr lang="en-US" dirty="0" smtClean="0"/>
            </a:br>
            <a:r>
              <a:rPr lang="en-US" dirty="0" smtClean="0"/>
              <a:t>Effective – September 1, 2016</a:t>
            </a:r>
            <a:endParaRPr lang="en-US" dirty="0"/>
          </a:p>
        </p:txBody>
      </p:sp>
      <p:pic>
        <p:nvPicPr>
          <p:cNvPr id="4" name="Content Placeholder 3"/>
          <p:cNvPicPr>
            <a:picLocks noGrp="1" noChangeAspect="1"/>
          </p:cNvPicPr>
          <p:nvPr>
            <p:ph idx="1"/>
          </p:nvPr>
        </p:nvPicPr>
        <p:blipFill>
          <a:blip r:embed="rId2"/>
          <a:stretch>
            <a:fillRect/>
          </a:stretch>
        </p:blipFill>
        <p:spPr>
          <a:xfrm>
            <a:off x="4406900" y="2171700"/>
            <a:ext cx="3784600" cy="4394200"/>
          </a:xfrm>
          <a:prstGeom prst="rect">
            <a:avLst/>
          </a:prstGeom>
        </p:spPr>
      </p:pic>
    </p:spTree>
    <p:extLst>
      <p:ext uri="{BB962C8B-B14F-4D97-AF65-F5344CB8AC3E}">
        <p14:creationId xmlns:p14="http://schemas.microsoft.com/office/powerpoint/2010/main" val="24750944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Scenario 4 </a:t>
            </a:r>
            <a:endParaRPr lang="en-US" dirty="0"/>
          </a:p>
        </p:txBody>
      </p:sp>
      <p:sp>
        <p:nvSpPr>
          <p:cNvPr id="3" name="Content Placeholder 2"/>
          <p:cNvSpPr>
            <a:spLocks noGrp="1"/>
          </p:cNvSpPr>
          <p:nvPr>
            <p:ph idx="1"/>
          </p:nvPr>
        </p:nvSpPr>
        <p:spPr/>
        <p:txBody>
          <a:bodyPr/>
          <a:lstStyle/>
          <a:p>
            <a:pPr marL="0" indent="0" algn="ctr">
              <a:buNone/>
            </a:pPr>
            <a:r>
              <a:rPr lang="en-US" dirty="0" smtClean="0"/>
              <a:t>Eric Smith is an OSY student who recently moved into your area with his family. Eric attended school until he was in 10</a:t>
            </a:r>
            <a:r>
              <a:rPr lang="en-US" baseline="30000" dirty="0" smtClean="0"/>
              <a:t>th</a:t>
            </a:r>
            <a:r>
              <a:rPr lang="en-US" dirty="0" smtClean="0"/>
              <a:t> grade, when he decided to drop out and work on the farm with his dad. Since then the Smith family has moved around the state working at different dairy farms. Eric is 19 now and regrets his decision to drop out of school. When you start talking to him about goals for the future you find out that he enjoys working with computers, and would like obtain a career in technology. However, he worries that he is now too old to return to high school.</a:t>
            </a:r>
            <a:endParaRPr lang="en-US" dirty="0"/>
          </a:p>
        </p:txBody>
      </p:sp>
    </p:spTree>
    <p:extLst>
      <p:ext uri="{BB962C8B-B14F-4D97-AF65-F5344CB8AC3E}">
        <p14:creationId xmlns:p14="http://schemas.microsoft.com/office/powerpoint/2010/main" val="36227744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Scenario 5 </a:t>
            </a:r>
            <a:endParaRPr lang="en-US" dirty="0"/>
          </a:p>
        </p:txBody>
      </p:sp>
      <p:sp>
        <p:nvSpPr>
          <p:cNvPr id="3" name="Content Placeholder 2"/>
          <p:cNvSpPr>
            <a:spLocks noGrp="1"/>
          </p:cNvSpPr>
          <p:nvPr>
            <p:ph idx="1"/>
          </p:nvPr>
        </p:nvSpPr>
        <p:spPr/>
        <p:txBody>
          <a:bodyPr/>
          <a:lstStyle/>
          <a:p>
            <a:pPr marL="0" indent="0" algn="ctr">
              <a:buNone/>
            </a:pPr>
            <a:r>
              <a:rPr lang="en-US" dirty="0" smtClean="0"/>
              <a:t>Lupe Gomez is an OSY student who works at a local chicken processing plant. You go to speak with her shortly after she arrives. When you start talking to her about her goals for the future, she is unsure about what she wants to do when she returns to her home country one day. However, she knows that for now her goal is to obtain a better job here in the United States, as she dislikes working at the chicken plant. </a:t>
            </a:r>
            <a:endParaRPr lang="en-US" dirty="0"/>
          </a:p>
        </p:txBody>
      </p:sp>
    </p:spTree>
    <p:extLst>
      <p:ext uri="{BB962C8B-B14F-4D97-AF65-F5344CB8AC3E}">
        <p14:creationId xmlns:p14="http://schemas.microsoft.com/office/powerpoint/2010/main" val="32528626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838200" y="1690688"/>
            <a:ext cx="10515600" cy="4596880"/>
          </a:xfrm>
        </p:spPr>
        <p:txBody>
          <a:bodyPr>
            <a:normAutofit/>
          </a:bodyPr>
          <a:lstStyle/>
          <a:p>
            <a:r>
              <a:rPr lang="en-US" dirty="0" smtClean="0"/>
              <a:t>What are some unique situations you have experienced while completing PLP’s with your students?</a:t>
            </a:r>
          </a:p>
          <a:p>
            <a:r>
              <a:rPr lang="en-US" dirty="0" smtClean="0"/>
              <a:t>Do you have any success stories?</a:t>
            </a:r>
          </a:p>
          <a:p>
            <a:r>
              <a:rPr lang="en-US" dirty="0" smtClean="0"/>
              <a:t>Do you have any frustrations?</a:t>
            </a:r>
          </a:p>
          <a:p>
            <a:pPr lvl="1"/>
            <a:endParaRPr lang="en-US" dirty="0" smtClean="0"/>
          </a:p>
          <a:p>
            <a:pPr lvl="1"/>
            <a:endParaRPr lang="en-US" dirty="0" smtClean="0"/>
          </a:p>
          <a:p>
            <a:endParaRPr lang="en-US" dirty="0"/>
          </a:p>
        </p:txBody>
      </p:sp>
      <p:pic>
        <p:nvPicPr>
          <p:cNvPr id="4" name="Picture 2" descr="Image result for conversation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0992" y="2790008"/>
            <a:ext cx="4475519" cy="287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767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NYS MEP – Theory of Action</a:t>
            </a:r>
            <a:endParaRPr lang="en-US" dirty="0"/>
          </a:p>
        </p:txBody>
      </p:sp>
      <p:pic>
        <p:nvPicPr>
          <p:cNvPr id="4" name="Content Placeholder 3"/>
          <p:cNvPicPr>
            <a:picLocks noGrp="1" noChangeAspect="1"/>
          </p:cNvPicPr>
          <p:nvPr>
            <p:ph idx="1"/>
          </p:nvPr>
        </p:nvPicPr>
        <p:blipFill>
          <a:blip r:embed="rId2"/>
          <a:stretch>
            <a:fillRect/>
          </a:stretch>
        </p:blipFill>
        <p:spPr>
          <a:xfrm>
            <a:off x="2959100" y="2286000"/>
            <a:ext cx="6540500" cy="4165600"/>
          </a:xfrm>
          <a:prstGeom prst="rect">
            <a:avLst/>
          </a:prstGeom>
        </p:spPr>
      </p:pic>
    </p:spTree>
    <p:extLst>
      <p:ext uri="{BB962C8B-B14F-4D97-AF65-F5344CB8AC3E}">
        <p14:creationId xmlns:p14="http://schemas.microsoft.com/office/powerpoint/2010/main" val="646377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Out of School Youth </a:t>
            </a:r>
            <a:br>
              <a:rPr lang="en-US" dirty="0" smtClean="0"/>
            </a:br>
            <a:r>
              <a:rPr lang="en-US" dirty="0" smtClean="0"/>
              <a:t>State Performance Target &amp; MPO’s</a:t>
            </a:r>
            <a:endParaRPr lang="en-US" dirty="0"/>
          </a:p>
        </p:txBody>
      </p:sp>
      <p:pic>
        <p:nvPicPr>
          <p:cNvPr id="4" name="Content Placeholder 3"/>
          <p:cNvPicPr>
            <a:picLocks noGrp="1" noChangeAspect="1"/>
          </p:cNvPicPr>
          <p:nvPr>
            <p:ph idx="1"/>
          </p:nvPr>
        </p:nvPicPr>
        <p:blipFill>
          <a:blip r:embed="rId2"/>
          <a:stretch>
            <a:fillRect/>
          </a:stretch>
        </p:blipFill>
        <p:spPr>
          <a:xfrm>
            <a:off x="2946400" y="2171700"/>
            <a:ext cx="7365999" cy="4533900"/>
          </a:xfrm>
          <a:prstGeom prst="rect">
            <a:avLst/>
          </a:prstGeom>
        </p:spPr>
      </p:pic>
    </p:spTree>
    <p:extLst>
      <p:ext uri="{BB962C8B-B14F-4D97-AF65-F5344CB8AC3E}">
        <p14:creationId xmlns:p14="http://schemas.microsoft.com/office/powerpoint/2010/main" val="1356585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OSY Service Level Requirements</a:t>
            </a:r>
            <a:endParaRPr lang="en-US" dirty="0"/>
          </a:p>
        </p:txBody>
      </p:sp>
      <p:pic>
        <p:nvPicPr>
          <p:cNvPr id="5" name="Content Placeholder 4"/>
          <p:cNvPicPr>
            <a:picLocks noGrp="1" noChangeAspect="1"/>
          </p:cNvPicPr>
          <p:nvPr>
            <p:ph idx="1"/>
          </p:nvPr>
        </p:nvPicPr>
        <p:blipFill>
          <a:blip r:embed="rId2"/>
          <a:stretch>
            <a:fillRect/>
          </a:stretch>
        </p:blipFill>
        <p:spPr>
          <a:xfrm>
            <a:off x="1778000" y="2890837"/>
            <a:ext cx="8940800" cy="2976563"/>
          </a:xfrm>
          <a:prstGeom prst="rect">
            <a:avLst/>
          </a:prstGeom>
        </p:spPr>
      </p:pic>
    </p:spTree>
    <p:extLst>
      <p:ext uri="{BB962C8B-B14F-4D97-AF65-F5344CB8AC3E}">
        <p14:creationId xmlns:p14="http://schemas.microsoft.com/office/powerpoint/2010/main" val="386082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501901" y="165100"/>
            <a:ext cx="7264400" cy="6540500"/>
          </a:xfrm>
          <a:prstGeom prst="rect">
            <a:avLst/>
          </a:prstGeom>
        </p:spPr>
      </p:pic>
    </p:spTree>
    <p:extLst>
      <p:ext uri="{BB962C8B-B14F-4D97-AF65-F5344CB8AC3E}">
        <p14:creationId xmlns:p14="http://schemas.microsoft.com/office/powerpoint/2010/main" val="2464840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447800" y="1625600"/>
            <a:ext cx="9728200" cy="3479800"/>
          </a:xfrm>
          <a:prstGeom prst="rect">
            <a:avLst/>
          </a:prstGeom>
        </p:spPr>
      </p:pic>
    </p:spTree>
    <p:extLst>
      <p:ext uri="{BB962C8B-B14F-4D97-AF65-F5344CB8AC3E}">
        <p14:creationId xmlns:p14="http://schemas.microsoft.com/office/powerpoint/2010/main" val="2247078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476500" y="165100"/>
            <a:ext cx="7543800" cy="6515100"/>
          </a:xfrm>
          <a:prstGeom prst="rect">
            <a:avLst/>
          </a:prstGeom>
        </p:spPr>
      </p:pic>
    </p:spTree>
    <p:extLst>
      <p:ext uri="{BB962C8B-B14F-4D97-AF65-F5344CB8AC3E}">
        <p14:creationId xmlns:p14="http://schemas.microsoft.com/office/powerpoint/2010/main" val="1686383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241</TotalTime>
  <Words>1939</Words>
  <Application>Microsoft Macintosh PowerPoint</Application>
  <PresentationFormat>Widescreen</PresentationFormat>
  <Paragraphs>159</Paragraphs>
  <Slides>32</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Calibri</vt:lpstr>
      <vt:lpstr>Franklin Gothic Book</vt:lpstr>
      <vt:lpstr>Crop</vt:lpstr>
      <vt:lpstr>PLP and Goal Setting</vt:lpstr>
      <vt:lpstr>Outcomes for today’s workshop …</vt:lpstr>
      <vt:lpstr>New Service Delivery Plan  Effective – September 1, 2016</vt:lpstr>
      <vt:lpstr>NYS MEP – Theory of Action</vt:lpstr>
      <vt:lpstr>Out of School Youth  State Performance Target &amp; MPO’s</vt:lpstr>
      <vt:lpstr>OSY Service Level Requirements</vt:lpstr>
      <vt:lpstr>PowerPoint Presentation</vt:lpstr>
      <vt:lpstr>PowerPoint Presentation</vt:lpstr>
      <vt:lpstr>PowerPoint Presentation</vt:lpstr>
      <vt:lpstr>PowerPoint Presentation</vt:lpstr>
      <vt:lpstr>Why do we have to use the PLP?</vt:lpstr>
      <vt:lpstr>What are the benefits of the PLP?</vt:lpstr>
      <vt:lpstr>The Goal Setting Process</vt:lpstr>
      <vt:lpstr>The Goal Setting Process- Overall Goal</vt:lpstr>
      <vt:lpstr>The Goal Setting Process- Steps to Meet Goal</vt:lpstr>
      <vt:lpstr>The Goal Setting Process- Short Term Goal</vt:lpstr>
      <vt:lpstr>Setting Attainable, Measurable Goals</vt:lpstr>
      <vt:lpstr>Setting Attainable, Measurable Goals</vt:lpstr>
      <vt:lpstr>Setting Attainable, Measurable Goals</vt:lpstr>
      <vt:lpstr>Setting Attainable, Measurable Goals</vt:lpstr>
      <vt:lpstr>Setting Attainable, Measurable Goals</vt:lpstr>
      <vt:lpstr>Using the Goal Planning Worksheet</vt:lpstr>
      <vt:lpstr>Measuring Progress</vt:lpstr>
      <vt:lpstr>Things to Keep in Mind</vt:lpstr>
      <vt:lpstr>Scenario Activity</vt:lpstr>
      <vt:lpstr>Scenario Activity</vt:lpstr>
      <vt:lpstr>Scenario 1 </vt:lpstr>
      <vt:lpstr>Scenario 2 </vt:lpstr>
      <vt:lpstr>Scenario 3 </vt:lpstr>
      <vt:lpstr>Scenario 4 </vt:lpstr>
      <vt:lpstr>Scenario 5 </vt:lpstr>
      <vt:lpstr>Discussion</vt:lpstr>
    </vt:vector>
  </TitlesOfParts>
  <Company>Microsoft</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PLP and Goal Setting</dc:title>
  <dc:creator>mike reho</dc:creator>
  <cp:lastModifiedBy>Microsoft Office User</cp:lastModifiedBy>
  <cp:revision>8</cp:revision>
  <dcterms:created xsi:type="dcterms:W3CDTF">2016-11-11T17:24:47Z</dcterms:created>
  <dcterms:modified xsi:type="dcterms:W3CDTF">2016-11-17T19:23:27Z</dcterms:modified>
</cp:coreProperties>
</file>