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414" r:id="rId6"/>
    <p:sldId id="339" r:id="rId7"/>
    <p:sldId id="370" r:id="rId8"/>
    <p:sldId id="297" r:id="rId9"/>
    <p:sldId id="419" r:id="rId10"/>
    <p:sldId id="371" r:id="rId11"/>
    <p:sldId id="372" r:id="rId12"/>
    <p:sldId id="282" r:id="rId13"/>
    <p:sldId id="319" r:id="rId14"/>
    <p:sldId id="431" r:id="rId15"/>
    <p:sldId id="444" r:id="rId16"/>
    <p:sldId id="445" r:id="rId17"/>
    <p:sldId id="441" r:id="rId18"/>
    <p:sldId id="435" r:id="rId19"/>
    <p:sldId id="443" r:id="rId20"/>
    <p:sldId id="446" r:id="rId21"/>
    <p:sldId id="40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21"/>
    </p:cViewPr>
  </p:sorterViewPr>
  <p:notesViewPr>
    <p:cSldViewPr snapToGrid="0">
      <p:cViewPr varScale="1">
        <p:scale>
          <a:sx n="65" d="100"/>
          <a:sy n="65" d="100"/>
        </p:scale>
        <p:origin x="25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1B218-F35A-4D51-94A3-92FAA1C2EB70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74638-7557-4973-8E6B-BF189A0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6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33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1"/>
          <p:cNvSpPr txBox="1">
            <a:spLocks noChangeArrowheads="1"/>
          </p:cNvSpPr>
          <p:nvPr/>
        </p:nvSpPr>
        <p:spPr bwMode="auto">
          <a:xfrm>
            <a:off x="1160463" y="692150"/>
            <a:ext cx="4691062" cy="3459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35038" y="4381500"/>
            <a:ext cx="5138737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103428" name="Footer Placeholder 1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9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55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9523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6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01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51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1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08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95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54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77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68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14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07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48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18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40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70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2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4638-7557-4973-8E6B-BF189A0B9D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0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7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508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25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246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84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72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7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1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3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8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7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7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3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5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E5EE2-D938-43D8-9549-E6637C208FD1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2A3F18-3298-47EE-A556-386184C0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9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rdk@newplatz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IhurqhIk0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201301034/169dbcc034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crr.org/resources/resources_sca_k-1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adingrockets.org/article/how-now-brown-cow-phoneme-awareness-activities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Early Reading Skills: Phonological Awareness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Kathleen Lord</a:t>
            </a:r>
          </a:p>
          <a:p>
            <a:pPr algn="ctr"/>
            <a:r>
              <a:rPr lang="en-US" dirty="0"/>
              <a:t>SUNY – New </a:t>
            </a:r>
            <a:r>
              <a:rPr lang="en-US" dirty="0" err="1"/>
              <a:t>Paltz</a:t>
            </a:r>
            <a:endParaRPr lang="en-US" dirty="0"/>
          </a:p>
          <a:p>
            <a:pPr algn="ctr"/>
            <a:r>
              <a:rPr lang="en-US" dirty="0">
                <a:hlinkClick r:id="rId3"/>
              </a:rPr>
              <a:t>lordk@newpaltz.edu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8953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15" y="395785"/>
            <a:ext cx="5386388" cy="666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370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78486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776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u="sng" dirty="0"/>
              <a:t>WHY? Phonological Awareness </a:t>
            </a:r>
            <a:br>
              <a:rPr lang="en-US" u="sng" dirty="0"/>
            </a:br>
            <a:r>
              <a:rPr lang="en-US" altLang="en-US" u="sng" dirty="0">
                <a:solidFill>
                  <a:srgbClr val="00B050"/>
                </a:solidFill>
              </a:rPr>
              <a:t>Sounds not letters!</a:t>
            </a:r>
            <a:br>
              <a:rPr lang="en-US" altLang="en-US" u="sng" dirty="0">
                <a:solidFill>
                  <a:srgbClr val="00B050"/>
                </a:solidFill>
              </a:rPr>
            </a:br>
            <a:endParaRPr lang="en-US" u="sng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900752" y="1930400"/>
            <a:ext cx="9296400" cy="45096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Helps students understand how spoken language is represented in print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Differences between phonemes may be very subtle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Phonemes can get “stuck” together (e.g. blends)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Add letters to instruction as soon as possible</a:t>
            </a:r>
          </a:p>
        </p:txBody>
      </p:sp>
    </p:spTree>
    <p:extLst>
      <p:ext uri="{BB962C8B-B14F-4D97-AF65-F5344CB8AC3E}">
        <p14:creationId xmlns:p14="http://schemas.microsoft.com/office/powerpoint/2010/main" val="407123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8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Common Challenges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0436"/>
            <a:ext cx="8596668" cy="5090615"/>
          </a:xfrm>
        </p:spPr>
        <p:txBody>
          <a:bodyPr>
            <a:normAutofit/>
          </a:bodyPr>
          <a:lstStyle/>
          <a:p>
            <a:r>
              <a:rPr lang="en-US" sz="3000" dirty="0"/>
              <a:t>Spelling captures phonemic awareness</a:t>
            </a:r>
          </a:p>
          <a:p>
            <a:endParaRPr lang="en-US" sz="3000" dirty="0"/>
          </a:p>
          <a:p>
            <a:r>
              <a:rPr lang="en-US" sz="3000" dirty="0"/>
              <a:t>Consonant blends</a:t>
            </a:r>
          </a:p>
          <a:p>
            <a:pPr lvl="1"/>
            <a:r>
              <a:rPr lang="en-US" sz="2200" dirty="0" err="1"/>
              <a:t>Jrem</a:t>
            </a:r>
            <a:r>
              <a:rPr lang="en-US" sz="2200" dirty="0"/>
              <a:t> or </a:t>
            </a:r>
            <a:r>
              <a:rPr lang="en-US" sz="2200" dirty="0" err="1"/>
              <a:t>jem</a:t>
            </a:r>
            <a:r>
              <a:rPr lang="en-US" sz="2200" dirty="0"/>
              <a:t> (dream)</a:t>
            </a:r>
          </a:p>
          <a:p>
            <a:r>
              <a:rPr lang="en-US" sz="3000" dirty="0"/>
              <a:t>Short vowels</a:t>
            </a:r>
          </a:p>
          <a:p>
            <a:pPr lvl="1"/>
            <a:r>
              <a:rPr lang="en-US" sz="2200" dirty="0" err="1"/>
              <a:t>fn</a:t>
            </a:r>
            <a:r>
              <a:rPr lang="en-US" sz="2200" dirty="0"/>
              <a:t> (for FAN)</a:t>
            </a:r>
          </a:p>
          <a:p>
            <a:pPr lvl="1"/>
            <a:r>
              <a:rPr lang="en-US" sz="2200" dirty="0" err="1"/>
              <a:t>pd</a:t>
            </a:r>
            <a:r>
              <a:rPr lang="en-US" sz="2200" dirty="0"/>
              <a:t> (for PET)</a:t>
            </a:r>
          </a:p>
          <a:p>
            <a:r>
              <a:rPr lang="en-US" sz="3000" dirty="0"/>
              <a:t>Voicing confusion between similar sounds</a:t>
            </a:r>
          </a:p>
          <a:p>
            <a:pPr lvl="1"/>
            <a:r>
              <a:rPr lang="en-US" sz="2200" dirty="0"/>
              <a:t>b/p; g/c; d/t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27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Considerations for 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Review ELLs article for more information: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English Language Learners and the Five Essential Components of Reading Instruction </a:t>
            </a:r>
          </a:p>
          <a:p>
            <a:pPr marL="0" indent="0">
              <a:buNone/>
            </a:pPr>
            <a:r>
              <a:rPr lang="en-US" sz="2400" i="1" dirty="0"/>
              <a:t>PART 1: Phonemic Awareness</a:t>
            </a:r>
            <a:endParaRPr lang="en-US" dirty="0"/>
          </a:p>
          <a:p>
            <a:r>
              <a:rPr lang="en-US" sz="2800" dirty="0"/>
              <a:t>The sound may not be represented in native language</a:t>
            </a:r>
          </a:p>
          <a:p>
            <a:r>
              <a:rPr lang="en-US" sz="2800" dirty="0"/>
              <a:t>Phonemes conflict with native language (</a:t>
            </a:r>
            <a:r>
              <a:rPr lang="en-US" sz="2800" dirty="0" err="1"/>
              <a:t>ch</a:t>
            </a:r>
            <a:r>
              <a:rPr lang="en-US" sz="2800" dirty="0"/>
              <a:t> and </a:t>
            </a:r>
            <a:r>
              <a:rPr lang="en-US" sz="2800" dirty="0" err="1"/>
              <a:t>sh</a:t>
            </a:r>
            <a:r>
              <a:rPr lang="en-US" sz="2800" dirty="0"/>
              <a:t> are the same in Spanish)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16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Instruction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Elkonin</a:t>
            </a:r>
            <a:r>
              <a:rPr lang="en-US" dirty="0"/>
              <a:t> Boxes: (Sound Boxes)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Arial" panose="020B0604020202020204" pitchFamily="34" charset="0"/>
              </a:rPr>
              <a:t>How to use </a:t>
            </a:r>
            <a:r>
              <a:rPr lang="en-US" altLang="en-US" sz="2000" b="1" dirty="0" err="1">
                <a:latin typeface="Arial" panose="020B0604020202020204" pitchFamily="34" charset="0"/>
              </a:rPr>
              <a:t>Elkonin</a:t>
            </a:r>
            <a:r>
              <a:rPr lang="en-US" altLang="en-US" sz="2000" b="1" dirty="0">
                <a:latin typeface="Arial" panose="020B0604020202020204" pitchFamily="34" charset="0"/>
              </a:rPr>
              <a:t> Boxes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 dirty="0">
                <a:latin typeface="Arial" panose="020B0604020202020204" pitchFamily="34" charset="0"/>
              </a:rPr>
              <a:t>Pronounce a target word slowly, stretching it out by sound.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n-US" altLang="en-US" sz="2000" dirty="0">
                <a:latin typeface="Arial" panose="020B0604020202020204" pitchFamily="34" charset="0"/>
              </a:rPr>
              <a:t>Ask the child to repeat the word.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en-US" altLang="en-US" sz="2000" dirty="0">
                <a:latin typeface="Arial" panose="020B0604020202020204" pitchFamily="34" charset="0"/>
              </a:rPr>
              <a:t>Draw "boxes" or squares on a piece of paper, chalkboard, or dry erase board with one box for each syllable or phoneme.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2000" dirty="0">
                <a:latin typeface="Arial" panose="020B0604020202020204" pitchFamily="34" charset="0"/>
              </a:rPr>
              <a:t>Have the child count the number of phonemes in the word, not necessarily the number of letters. For example, </a:t>
            </a:r>
            <a:r>
              <a:rPr lang="en-US" altLang="en-US" sz="2000" i="1" dirty="0">
                <a:latin typeface="Arial" panose="020B0604020202020204" pitchFamily="34" charset="0"/>
              </a:rPr>
              <a:t>wish</a:t>
            </a:r>
            <a:r>
              <a:rPr lang="en-US" altLang="en-US" sz="2000" dirty="0">
                <a:latin typeface="Arial" panose="020B0604020202020204" pitchFamily="34" charset="0"/>
              </a:rPr>
              <a:t> has three phonemes and will use three boxes. /w/, /</a:t>
            </a:r>
            <a:r>
              <a:rPr lang="en-US" altLang="en-US" sz="2000" dirty="0" err="1">
                <a:latin typeface="Arial" panose="020B0604020202020204" pitchFamily="34" charset="0"/>
              </a:rPr>
              <a:t>i</a:t>
            </a:r>
            <a:r>
              <a:rPr lang="en-US" altLang="en-US" sz="2000" dirty="0">
                <a:latin typeface="Arial" panose="020B0604020202020204" pitchFamily="34" charset="0"/>
              </a:rPr>
              <a:t>/, /</a:t>
            </a:r>
            <a:r>
              <a:rPr lang="en-US" altLang="en-US" sz="2000" dirty="0" err="1">
                <a:latin typeface="Arial" panose="020B0604020202020204" pitchFamily="34" charset="0"/>
              </a:rPr>
              <a:t>sh</a:t>
            </a:r>
            <a:r>
              <a:rPr lang="en-US" altLang="en-US" sz="2000" dirty="0">
                <a:latin typeface="Arial" panose="020B0604020202020204" pitchFamily="34" charset="0"/>
              </a:rPr>
              <a:t>/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5"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5"/>
            </a:pPr>
            <a:r>
              <a:rPr lang="en-US" altLang="en-US" sz="2000" dirty="0">
                <a:latin typeface="Arial" panose="020B0604020202020204" pitchFamily="34" charset="0"/>
              </a:rPr>
              <a:t>Direct the child to slide one colored circle, </a:t>
            </a:r>
            <a:r>
              <a:rPr lang="en-US" altLang="en-US" sz="2000" dirty="0" err="1">
                <a:latin typeface="Arial" panose="020B0604020202020204" pitchFamily="34" charset="0"/>
              </a:rPr>
              <a:t>unifix</a:t>
            </a:r>
            <a:r>
              <a:rPr lang="en-US" altLang="en-US" sz="2000" dirty="0">
                <a:latin typeface="Arial" panose="020B0604020202020204" pitchFamily="34" charset="0"/>
              </a:rPr>
              <a:t> cube, or corresponding letter in each cell of the </a:t>
            </a:r>
            <a:r>
              <a:rPr lang="en-US" altLang="en-US" sz="2000" dirty="0" err="1">
                <a:latin typeface="Arial" panose="020B0604020202020204" pitchFamily="34" charset="0"/>
              </a:rPr>
              <a:t>Elkonin</a:t>
            </a:r>
            <a:r>
              <a:rPr lang="en-US" altLang="en-US" sz="2000" dirty="0">
                <a:latin typeface="Arial" panose="020B0604020202020204" pitchFamily="34" charset="0"/>
              </a:rPr>
              <a:t> box drawing as he/she repeats the word.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The example</a:t>
            </a:r>
            <a:r>
              <a:rPr lang="en-US" altLang="en-US" sz="2000" dirty="0">
                <a:latin typeface="Arial" panose="020B0604020202020204" pitchFamily="34" charset="0"/>
              </a:rPr>
              <a:t> (next slide) shows an </a:t>
            </a:r>
            <a:r>
              <a:rPr lang="en-US" altLang="en-US" sz="2000" dirty="0" err="1">
                <a:latin typeface="Arial" panose="020B0604020202020204" pitchFamily="34" charset="0"/>
              </a:rPr>
              <a:t>Elkonin</a:t>
            </a:r>
            <a:r>
              <a:rPr lang="en-US" altLang="en-US" sz="2000" dirty="0">
                <a:latin typeface="Arial" panose="020B0604020202020204" pitchFamily="34" charset="0"/>
              </a:rPr>
              <a:t> Box for the word "sheep," which consists of three phonemes (sounds): /</a:t>
            </a:r>
            <a:r>
              <a:rPr lang="en-US" altLang="en-US" sz="2000" dirty="0" err="1">
                <a:latin typeface="Arial" panose="020B0604020202020204" pitchFamily="34" charset="0"/>
              </a:rPr>
              <a:t>sh</a:t>
            </a:r>
            <a:r>
              <a:rPr lang="en-US" altLang="en-US" sz="2000" dirty="0">
                <a:latin typeface="Arial" panose="020B0604020202020204" pitchFamily="34" charset="0"/>
              </a:rPr>
              <a:t>/ /</a:t>
            </a:r>
            <a:r>
              <a:rPr lang="en-US" altLang="en-US" sz="2000" dirty="0" err="1">
                <a:latin typeface="Arial" panose="020B0604020202020204" pitchFamily="34" charset="0"/>
              </a:rPr>
              <a:t>ee</a:t>
            </a:r>
            <a:r>
              <a:rPr lang="en-US" altLang="en-US" sz="2000" dirty="0">
                <a:latin typeface="Arial" panose="020B0604020202020204" pitchFamily="34" charset="0"/>
              </a:rPr>
              <a:t>/ /p/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30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77112"/>
            <a:ext cx="35560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Elkonin Box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9" y="777875"/>
            <a:ext cx="7223125" cy="580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874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Instruction: </a:t>
            </a:r>
            <a:r>
              <a:rPr lang="en-US" dirty="0" err="1"/>
              <a:t>Elkonin</a:t>
            </a:r>
            <a:r>
              <a:rPr lang="en-US" dirty="0"/>
              <a:t>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https://www.youtube.com/watch?v=CIhurqhIk0c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2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Link to movie clip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vimeo.com/201301034/169dbcc034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2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r>
              <a:rPr lang="en-US" sz="2800" dirty="0"/>
              <a:t>Review terminology </a:t>
            </a:r>
          </a:p>
          <a:p>
            <a:endParaRPr lang="en-US" sz="2800" dirty="0"/>
          </a:p>
          <a:p>
            <a:r>
              <a:rPr lang="en-US" sz="2800" dirty="0"/>
              <a:t>Understand common challenges</a:t>
            </a:r>
          </a:p>
          <a:p>
            <a:endParaRPr lang="en-US" sz="2800" dirty="0"/>
          </a:p>
          <a:p>
            <a:r>
              <a:rPr lang="en-US" sz="2800" dirty="0"/>
              <a:t>View an instructional video</a:t>
            </a:r>
          </a:p>
          <a:p>
            <a:endParaRPr lang="en-US" sz="2800" dirty="0"/>
          </a:p>
          <a:p>
            <a:r>
              <a:rPr lang="en-US" sz="2800" dirty="0"/>
              <a:t>Preview instructional resources</a:t>
            </a:r>
            <a:r>
              <a:rPr lang="en-US" sz="2600" dirty="0"/>
              <a:t> 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59635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http://fcrr.org/resources/resources_sca_k-1.html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ARTICLE – additional information</a:t>
            </a:r>
          </a:p>
          <a:p>
            <a:r>
              <a:rPr lang="en-US" dirty="0">
                <a:hlinkClick r:id="rId4"/>
              </a:rPr>
              <a:t>http://www.readingrockets.org/article/how-now-brown-cow-phoneme-awareness-activities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9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9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Skilled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Word recognition</a:t>
            </a:r>
          </a:p>
          <a:p>
            <a:pPr lvl="1"/>
            <a:r>
              <a:rPr lang="en-US" dirty="0"/>
              <a:t>Phonological awareness</a:t>
            </a:r>
          </a:p>
          <a:p>
            <a:pPr lvl="1"/>
            <a:r>
              <a:rPr lang="en-US" dirty="0"/>
              <a:t>Decoding/Encoding</a:t>
            </a:r>
          </a:p>
          <a:p>
            <a:pPr lvl="1"/>
            <a:r>
              <a:rPr lang="en-US" dirty="0"/>
              <a:t>Sight Word/High Frequency Words</a:t>
            </a:r>
          </a:p>
          <a:p>
            <a:pPr lvl="1"/>
            <a:r>
              <a:rPr lang="en-US" dirty="0"/>
              <a:t>Fluency</a:t>
            </a:r>
          </a:p>
          <a:p>
            <a:endParaRPr lang="en-US" b="1" dirty="0"/>
          </a:p>
          <a:p>
            <a:r>
              <a:rPr lang="en-US" b="1" dirty="0"/>
              <a:t>Language comprehension</a:t>
            </a:r>
          </a:p>
          <a:p>
            <a:pPr lvl="1"/>
            <a:r>
              <a:rPr lang="en-US" dirty="0"/>
              <a:t>Background knowledge</a:t>
            </a:r>
          </a:p>
          <a:p>
            <a:pPr lvl="1"/>
            <a:r>
              <a:rPr lang="en-US" dirty="0"/>
              <a:t>Vocabulary</a:t>
            </a:r>
          </a:p>
          <a:p>
            <a:pPr lvl="1"/>
            <a:r>
              <a:rPr lang="en-US" dirty="0"/>
              <a:t>Genre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Strategic reading</a:t>
            </a:r>
          </a:p>
        </p:txBody>
      </p:sp>
    </p:spTree>
    <p:extLst>
      <p:ext uri="{BB962C8B-B14F-4D97-AF65-F5344CB8AC3E}">
        <p14:creationId xmlns:p14="http://schemas.microsoft.com/office/powerpoint/2010/main" val="198677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Purpose of Curriculum Based Measurements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634" y="1665027"/>
            <a:ext cx="8596668" cy="4982266"/>
          </a:xfrm>
        </p:spPr>
        <p:txBody>
          <a:bodyPr>
            <a:noAutofit/>
          </a:bodyPr>
          <a:lstStyle/>
          <a:p>
            <a:r>
              <a:rPr lang="en-US" sz="2800" dirty="0"/>
              <a:t>Identifies and monitors students who might be at-risk</a:t>
            </a:r>
          </a:p>
          <a:p>
            <a:endParaRPr lang="en-US" sz="2800" dirty="0"/>
          </a:p>
          <a:p>
            <a:r>
              <a:rPr lang="en-US" sz="2800" dirty="0"/>
              <a:t>Quick and easy one-minute assessments</a:t>
            </a:r>
          </a:p>
          <a:p>
            <a:pPr lvl="1"/>
            <a:r>
              <a:rPr lang="en-US" sz="2400" dirty="0"/>
              <a:t>Early reading skills </a:t>
            </a:r>
          </a:p>
          <a:p>
            <a:pPr lvl="1"/>
            <a:r>
              <a:rPr lang="en-US" sz="2400" dirty="0"/>
              <a:t>Word recognition </a:t>
            </a:r>
          </a:p>
          <a:p>
            <a:pPr lvl="1"/>
            <a:r>
              <a:rPr lang="en-US" sz="2400" dirty="0"/>
              <a:t>Fluency</a:t>
            </a:r>
          </a:p>
        </p:txBody>
      </p:sp>
    </p:spTree>
    <p:extLst>
      <p:ext uri="{BB962C8B-B14F-4D97-AF65-F5344CB8AC3E}">
        <p14:creationId xmlns:p14="http://schemas.microsoft.com/office/powerpoint/2010/main" val="43181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Based Measurements Assess: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2223"/>
          </a:xfrm>
        </p:spPr>
        <p:txBody>
          <a:bodyPr/>
          <a:lstStyle/>
          <a:p>
            <a:r>
              <a:rPr lang="en-US" sz="3200" b="1" i="1" dirty="0"/>
              <a:t>Phonological Skills</a:t>
            </a:r>
          </a:p>
          <a:p>
            <a:pPr lvl="1"/>
            <a:r>
              <a:rPr lang="en-US" sz="3200" b="1" i="1" dirty="0"/>
              <a:t>Phoneme Segmentation</a:t>
            </a:r>
          </a:p>
          <a:p>
            <a:r>
              <a:rPr lang="en-US" sz="2000" b="1" dirty="0"/>
              <a:t>Alphabetic Principle/Phonics</a:t>
            </a:r>
          </a:p>
          <a:p>
            <a:pPr lvl="1"/>
            <a:r>
              <a:rPr lang="en-US" sz="2000" dirty="0"/>
              <a:t>Letter Names</a:t>
            </a:r>
          </a:p>
          <a:p>
            <a:pPr lvl="1"/>
            <a:r>
              <a:rPr lang="en-US" sz="2000" dirty="0"/>
              <a:t>Letter Sounds</a:t>
            </a:r>
          </a:p>
          <a:p>
            <a:pPr lvl="1"/>
            <a:r>
              <a:rPr lang="en-US" sz="2000" dirty="0"/>
              <a:t>Word Reading</a:t>
            </a:r>
          </a:p>
          <a:p>
            <a:r>
              <a:rPr lang="en-US" sz="2000" b="1" dirty="0"/>
              <a:t>Fluency</a:t>
            </a:r>
          </a:p>
          <a:p>
            <a:pPr lvl="1"/>
            <a:r>
              <a:rPr lang="en-US" sz="2000" dirty="0"/>
              <a:t>Passage Reading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2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Impact of Early Reading Skills on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Comprehension is the goal – what gets in the way?</a:t>
            </a:r>
          </a:p>
          <a:p>
            <a:endParaRPr lang="en-US" sz="3200" dirty="0"/>
          </a:p>
          <a:p>
            <a:r>
              <a:rPr lang="en-US" sz="4300" b="1" i="1" dirty="0"/>
              <a:t>Profile 1: </a:t>
            </a:r>
            <a:r>
              <a:rPr lang="en-US" sz="4300" b="1" i="1" dirty="0">
                <a:solidFill>
                  <a:srgbClr val="FF0000"/>
                </a:solidFill>
              </a:rPr>
              <a:t>Word reading </a:t>
            </a:r>
            <a:r>
              <a:rPr lang="en-US" sz="4300" b="1" i="1" dirty="0"/>
              <a:t>skills not at grade level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Profile 2: </a:t>
            </a:r>
            <a:r>
              <a:rPr lang="en-US" sz="3200" b="1" dirty="0">
                <a:solidFill>
                  <a:srgbClr val="FF0000"/>
                </a:solidFill>
              </a:rPr>
              <a:t>Word reading </a:t>
            </a:r>
            <a:r>
              <a:rPr lang="en-US" sz="3200" dirty="0"/>
              <a:t>skills strong, but </a:t>
            </a:r>
            <a:r>
              <a:rPr lang="en-US" sz="3200" b="1" dirty="0">
                <a:solidFill>
                  <a:srgbClr val="FF0000"/>
                </a:solidFill>
              </a:rPr>
              <a:t>fluency</a:t>
            </a:r>
            <a:r>
              <a:rPr lang="en-US" sz="3200" dirty="0"/>
              <a:t> not at grade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2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Phoneme Segmentation Measure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8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Phonemic Awareness: Segmentation </a:t>
            </a:r>
            <a:br>
              <a:rPr lang="en-US" dirty="0"/>
            </a:br>
            <a:r>
              <a:rPr lang="en-US" dirty="0"/>
              <a:t>(Grades K and 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 fontScale="92500" lnSpcReduction="10000"/>
          </a:bodyPr>
          <a:lstStyle/>
          <a:p>
            <a:r>
              <a:rPr lang="en-US" sz="5100" dirty="0"/>
              <a:t>What is it?</a:t>
            </a:r>
          </a:p>
          <a:p>
            <a:pPr lvl="1"/>
            <a:r>
              <a:rPr lang="en-US" sz="4400" dirty="0"/>
              <a:t>Ability to hear and separate individual sounds in spoken words</a:t>
            </a:r>
          </a:p>
          <a:p>
            <a:r>
              <a:rPr lang="en-US" sz="5100" dirty="0"/>
              <a:t>Why is it important?</a:t>
            </a:r>
          </a:p>
          <a:p>
            <a:pPr lvl="1"/>
            <a:r>
              <a:rPr lang="en-US" sz="4400" dirty="0"/>
              <a:t>Spelling (and reading)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72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Review the Article “Target the Problem”:</a:t>
            </a:r>
            <a:br>
              <a:rPr lang="en-US" dirty="0"/>
            </a:br>
            <a:r>
              <a:rPr lang="en-US" dirty="0"/>
              <a:t>Phonological and Phonemic Awareness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Phonological Awareness includes rhyming, onset/rime, alliteration, etc.</a:t>
            </a:r>
          </a:p>
          <a:p>
            <a:r>
              <a:rPr lang="en-US" sz="3000" dirty="0"/>
              <a:t>Phonemic Awareness is part of phonological awareness</a:t>
            </a:r>
          </a:p>
          <a:p>
            <a:r>
              <a:rPr lang="en-US" sz="3000" dirty="0"/>
              <a:t>Big ideas:</a:t>
            </a:r>
          </a:p>
          <a:p>
            <a:pPr lvl="1"/>
            <a:r>
              <a:rPr lang="en-US" sz="2000" dirty="0"/>
              <a:t>Children must hear the sounds</a:t>
            </a:r>
          </a:p>
          <a:p>
            <a:pPr lvl="2"/>
            <a:r>
              <a:rPr lang="en-US" sz="2000" dirty="0"/>
              <a:t>Supports spelling</a:t>
            </a:r>
          </a:p>
          <a:p>
            <a:pPr lvl="1"/>
            <a:r>
              <a:rPr lang="en-US" sz="2000" dirty="0"/>
              <a:t>Individual sounds (phonemes) are then attached to letters</a:t>
            </a:r>
          </a:p>
          <a:p>
            <a:pPr lvl="2"/>
            <a:r>
              <a:rPr lang="en-US" sz="2000" dirty="0"/>
              <a:t>Supports reading words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2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2217</TotalTime>
  <Words>543</Words>
  <Application>Microsoft Office PowerPoint</Application>
  <PresentationFormat>Widescreen</PresentationFormat>
  <Paragraphs>137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Facet</vt:lpstr>
      <vt:lpstr> Early Reading Skills: Phonological Awareness</vt:lpstr>
      <vt:lpstr>Objectives</vt:lpstr>
      <vt:lpstr> Skilled Reading</vt:lpstr>
      <vt:lpstr>Purpose of Curriculum Based Measurements </vt:lpstr>
      <vt:lpstr>Curriculum Based Measurements Assess:</vt:lpstr>
      <vt:lpstr>Impact of Early Reading Skills on Comprehension</vt:lpstr>
      <vt:lpstr>Phoneme Segmentation Measure</vt:lpstr>
      <vt:lpstr>Phonemic Awareness: Segmentation  (Grades K and 1) </vt:lpstr>
      <vt:lpstr>Review the Article “Target the Problem”: Phonological and Phonemic Awareness</vt:lpstr>
      <vt:lpstr>PowerPoint Presentation</vt:lpstr>
      <vt:lpstr>PowerPoint Presentation</vt:lpstr>
      <vt:lpstr>WHY? Phonological Awareness  Sounds not letters! </vt:lpstr>
      <vt:lpstr>Common Challenges </vt:lpstr>
      <vt:lpstr>Considerations for ELLs</vt:lpstr>
      <vt:lpstr>Instruction</vt:lpstr>
      <vt:lpstr>Elkonin Boxes: (Sound Boxes)</vt:lpstr>
      <vt:lpstr>PowerPoint Presentation</vt:lpstr>
      <vt:lpstr>Instruction: Elkonin Boxes</vt:lpstr>
      <vt:lpstr>Example</vt:lpstr>
      <vt:lpstr>Resources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CBM</dc:title>
  <dc:creator>Kathleen Lord</dc:creator>
  <cp:lastModifiedBy>Betty Mathewson</cp:lastModifiedBy>
  <cp:revision>121</cp:revision>
  <dcterms:created xsi:type="dcterms:W3CDTF">2016-02-07T19:59:42Z</dcterms:created>
  <dcterms:modified xsi:type="dcterms:W3CDTF">2017-01-27T16:34:23Z</dcterms:modified>
</cp:coreProperties>
</file>