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414" r:id="rId6"/>
    <p:sldId id="339" r:id="rId7"/>
    <p:sldId id="375" r:id="rId8"/>
    <p:sldId id="420" r:id="rId9"/>
    <p:sldId id="422" r:id="rId10"/>
    <p:sldId id="423" r:id="rId11"/>
    <p:sldId id="432" r:id="rId12"/>
    <p:sldId id="449" r:id="rId13"/>
    <p:sldId id="454" r:id="rId14"/>
    <p:sldId id="453" r:id="rId15"/>
    <p:sldId id="452" r:id="rId16"/>
    <p:sldId id="451" r:id="rId17"/>
    <p:sldId id="374" r:id="rId18"/>
    <p:sldId id="424" r:id="rId19"/>
    <p:sldId id="425" r:id="rId20"/>
    <p:sldId id="426" r:id="rId21"/>
    <p:sldId id="317" r:id="rId22"/>
    <p:sldId id="447" r:id="rId23"/>
    <p:sldId id="450" r:id="rId24"/>
    <p:sldId id="437" r:id="rId25"/>
    <p:sldId id="448" r:id="rId26"/>
    <p:sldId id="445" r:id="rId27"/>
    <p:sldId id="40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21"/>
    </p:cViewPr>
  </p:sorterViewPr>
  <p:notesViewPr>
    <p:cSldViewPr snapToGrid="0">
      <p:cViewPr varScale="1">
        <p:scale>
          <a:sx n="65" d="100"/>
          <a:sy n="65" d="100"/>
        </p:scale>
        <p:origin x="25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B218-F35A-4D51-94A3-92FAA1C2EB70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74638-7557-4973-8E6B-BF189A0B9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7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6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1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6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4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7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4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4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9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74638-7557-4973-8E6B-BF189A0B9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50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24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5EE2-D938-43D8-9549-E6637C208FD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2A3F18-3298-47EE-A556-386184C0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dk@newplatz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1304244/220f975af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1306211/9ae987289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fall.com/n/level-k/index/load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dingrockets.org/article/letters-and-sounds-practical-ideas-parents" TargetMode="External"/><Relationship Id="rId5" Type="http://schemas.openxmlformats.org/officeDocument/2006/relationships/hyperlink" Target="http://fcrr.org/resources/resources_sca_4-5.html" TargetMode="External"/><Relationship Id="rId4" Type="http://schemas.openxmlformats.org/officeDocument/2006/relationships/hyperlink" Target="http://fcrr.org/resources/resources_sca_2-3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Early Reading Skills: Alphabet and 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Kathleen Lord</a:t>
            </a:r>
          </a:p>
          <a:p>
            <a:pPr algn="ctr"/>
            <a:r>
              <a:rPr lang="en-US" dirty="0"/>
              <a:t>SUNY – New </a:t>
            </a:r>
            <a:r>
              <a:rPr lang="en-US" dirty="0" err="1"/>
              <a:t>Paltz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lordk@newpaltz.edu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5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62790"/>
          </a:xfrm>
        </p:spPr>
        <p:txBody>
          <a:bodyPr>
            <a:normAutofit/>
          </a:bodyPr>
          <a:lstStyle/>
          <a:p>
            <a:r>
              <a:rPr lang="en-US" sz="3000" dirty="0"/>
              <a:t>Children confuse short vowel sounds</a:t>
            </a:r>
          </a:p>
          <a:p>
            <a:endParaRPr lang="en-US" sz="3000" dirty="0"/>
          </a:p>
          <a:p>
            <a:r>
              <a:rPr lang="en-US" sz="3000" dirty="0"/>
              <a:t>Children confuse letters: b/d; p/q</a:t>
            </a:r>
          </a:p>
          <a:p>
            <a:endParaRPr lang="en-US" sz="3000" dirty="0"/>
          </a:p>
          <a:p>
            <a:r>
              <a:rPr lang="en-US" sz="3000" dirty="0"/>
              <a:t>Children are not automatic but accurate; interferes with reading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431"/>
          </a:xfrm>
        </p:spPr>
        <p:txBody>
          <a:bodyPr/>
          <a:lstStyle/>
          <a:p>
            <a:pPr algn="ctr"/>
            <a:r>
              <a:rPr lang="en-US" dirty="0"/>
              <a:t>Considerations for 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5971"/>
            <a:ext cx="8596668" cy="4335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/>
              <a:t>Review ELLs article for more information: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English Language Learners and the Five Essential Components of Reading Instruction </a:t>
            </a:r>
          </a:p>
          <a:p>
            <a:pPr marL="0" indent="0">
              <a:buNone/>
            </a:pPr>
            <a:r>
              <a:rPr lang="en-US" sz="2400" i="1" dirty="0"/>
              <a:t>PART 1: Phonics</a:t>
            </a:r>
            <a:endParaRPr lang="en-US" sz="2400" dirty="0"/>
          </a:p>
          <a:p>
            <a:endParaRPr lang="en-US" sz="2400" i="1" dirty="0"/>
          </a:p>
          <a:p>
            <a:r>
              <a:rPr lang="en-US" sz="2800" dirty="0"/>
              <a:t>No formal instruction in function of print</a:t>
            </a:r>
          </a:p>
          <a:p>
            <a:r>
              <a:rPr lang="en-US" sz="2800" dirty="0"/>
              <a:t>Letters correspond with different sounds in native language</a:t>
            </a:r>
          </a:p>
          <a:p>
            <a:r>
              <a:rPr lang="en-US" sz="2800" dirty="0"/>
              <a:t>Some letters represent same sounds; other do not – particularly vowels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 Vowel Bingo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picture cards face down</a:t>
            </a:r>
          </a:p>
          <a:p>
            <a:r>
              <a:rPr lang="en-US" dirty="0"/>
              <a:t>Taking turns, student selects top card</a:t>
            </a:r>
          </a:p>
          <a:p>
            <a:r>
              <a:rPr lang="en-US" dirty="0"/>
              <a:t>Student names the picture and says the middle sound (Vowel)</a:t>
            </a:r>
          </a:p>
          <a:p>
            <a:r>
              <a:rPr lang="en-US" dirty="0"/>
              <a:t>Student places chip on the letter that corresponds with short vowel sound</a:t>
            </a:r>
          </a:p>
          <a:p>
            <a:r>
              <a:rPr lang="en-US" dirty="0"/>
              <a:t>Continue until someone has a bingo</a:t>
            </a:r>
          </a:p>
        </p:txBody>
      </p:sp>
    </p:spTree>
    <p:extLst>
      <p:ext uri="{BB962C8B-B14F-4D97-AF65-F5344CB8AC3E}">
        <p14:creationId xmlns:p14="http://schemas.microsoft.com/office/powerpoint/2010/main" val="386057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048608"/>
            <a:ext cx="5175249" cy="3993417"/>
          </a:xfrm>
        </p:spPr>
      </p:pic>
    </p:spTree>
    <p:extLst>
      <p:ext uri="{BB962C8B-B14F-4D97-AF65-F5344CB8AC3E}">
        <p14:creationId xmlns:p14="http://schemas.microsoft.com/office/powerpoint/2010/main" val="378743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94538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vimeo.com/201304244/220f975af4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Exa</a:t>
            </a:r>
            <a:r>
              <a:rPr lang="en-US" dirty="0" smtClean="0"/>
              <a:t>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vimeo.com/201306211/9ae9872895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Reading Fluency Measure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Reading Fluency</a:t>
            </a:r>
            <a:br>
              <a:rPr lang="en-US" dirty="0"/>
            </a:br>
            <a:r>
              <a:rPr lang="en-US" dirty="0"/>
              <a:t>(Grades K - 3)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85000" lnSpcReduction="10000"/>
          </a:bodyPr>
          <a:lstStyle/>
          <a:p>
            <a:r>
              <a:rPr lang="en-US" sz="5100" dirty="0"/>
              <a:t>What is it?</a:t>
            </a:r>
          </a:p>
          <a:p>
            <a:pPr lvl="1"/>
            <a:r>
              <a:rPr lang="en-US" sz="4400" dirty="0"/>
              <a:t>Ability to read words accurately</a:t>
            </a:r>
          </a:p>
          <a:p>
            <a:pPr lvl="1"/>
            <a:r>
              <a:rPr lang="en-US" sz="4400" dirty="0"/>
              <a:t>Ability to read words automatically</a:t>
            </a:r>
          </a:p>
          <a:p>
            <a:r>
              <a:rPr lang="en-US" sz="5100" dirty="0"/>
              <a:t>Why is it important?</a:t>
            </a:r>
          </a:p>
          <a:p>
            <a:pPr lvl="1"/>
            <a:r>
              <a:rPr lang="en-US" sz="4400" dirty="0"/>
              <a:t>Support reading fluency and comprehension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Review the Article “Target the Problem”:</a:t>
            </a:r>
            <a:br>
              <a:rPr lang="en-US" dirty="0"/>
            </a:br>
            <a:r>
              <a:rPr lang="en-US" dirty="0"/>
              <a:t>Decoding and Phonics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r>
              <a:rPr lang="en-US" sz="3000" dirty="0"/>
              <a:t>Word reading (sight words)</a:t>
            </a:r>
          </a:p>
          <a:p>
            <a:r>
              <a:rPr lang="en-US" sz="3000" dirty="0"/>
              <a:t>Big ideas:</a:t>
            </a:r>
          </a:p>
          <a:p>
            <a:pPr lvl="1"/>
            <a:r>
              <a:rPr lang="en-US" sz="2000" dirty="0"/>
              <a:t>Children must </a:t>
            </a:r>
            <a:r>
              <a:rPr lang="en-US" sz="2000" i="1" dirty="0"/>
              <a:t>accurately </a:t>
            </a:r>
            <a:r>
              <a:rPr lang="en-US" sz="2000" dirty="0"/>
              <a:t>and</a:t>
            </a:r>
            <a:r>
              <a:rPr lang="en-US" sz="2000" i="1" dirty="0"/>
              <a:t> automatically </a:t>
            </a:r>
            <a:r>
              <a:rPr lang="en-US" sz="2000" dirty="0"/>
              <a:t>identify grade-level words</a:t>
            </a:r>
          </a:p>
          <a:p>
            <a:pPr lvl="1"/>
            <a:r>
              <a:rPr lang="en-US" sz="2000" dirty="0"/>
              <a:t>High frequency words become sight words (accurate and automatic)</a:t>
            </a:r>
          </a:p>
          <a:p>
            <a:pPr lvl="1"/>
            <a:r>
              <a:rPr lang="en-US" sz="2200" dirty="0"/>
              <a:t>Supports spelling and reading words</a:t>
            </a:r>
          </a:p>
          <a:p>
            <a:pPr lvl="1"/>
            <a:r>
              <a:rPr lang="en-US" sz="2200" dirty="0"/>
              <a:t>Supports fluency</a:t>
            </a:r>
          </a:p>
          <a:p>
            <a:pPr lvl="1"/>
            <a:r>
              <a:rPr lang="en-US" sz="2200" dirty="0"/>
              <a:t>Supports comprehension 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Review terminology </a:t>
            </a:r>
          </a:p>
          <a:p>
            <a:endParaRPr lang="en-US" sz="2400" dirty="0"/>
          </a:p>
          <a:p>
            <a:r>
              <a:rPr lang="en-US" sz="2400" dirty="0"/>
              <a:t>Understand common challenges</a:t>
            </a:r>
          </a:p>
          <a:p>
            <a:endParaRPr lang="en-US" sz="2400" dirty="0"/>
          </a:p>
          <a:p>
            <a:r>
              <a:rPr lang="en-US" sz="2400" dirty="0"/>
              <a:t>View instructional videos</a:t>
            </a:r>
          </a:p>
          <a:p>
            <a:endParaRPr lang="en-US" sz="2400" dirty="0"/>
          </a:p>
          <a:p>
            <a:r>
              <a:rPr lang="en-US" sz="2400" dirty="0"/>
              <a:t>Preview instructional resources 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963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Areas of Difficulty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62790"/>
          </a:xfrm>
        </p:spPr>
        <p:txBody>
          <a:bodyPr>
            <a:normAutofit/>
          </a:bodyPr>
          <a:lstStyle/>
          <a:p>
            <a:r>
              <a:rPr lang="en-US" sz="3000" dirty="0"/>
              <a:t>Children are not automatic but accurate; interferes with reading </a:t>
            </a:r>
          </a:p>
          <a:p>
            <a:r>
              <a:rPr lang="en-US" sz="3000" dirty="0"/>
              <a:t>Phonics skills are not yet mastered</a:t>
            </a:r>
          </a:p>
          <a:p>
            <a:pPr lvl="1"/>
            <a:r>
              <a:rPr lang="en-US" sz="2800" dirty="0"/>
              <a:t>Patterns of difficulty can be recognized</a:t>
            </a:r>
          </a:p>
          <a:p>
            <a:pPr lvl="1"/>
            <a:r>
              <a:rPr lang="en-US" sz="2800" dirty="0"/>
              <a:t>When reviewing errors, note common errors</a:t>
            </a:r>
          </a:p>
          <a:p>
            <a:pPr lvl="2"/>
            <a:r>
              <a:rPr lang="en-US" sz="2600" dirty="0"/>
              <a:t>Short vowels, digraphs (</a:t>
            </a:r>
            <a:r>
              <a:rPr lang="en-US" sz="2600" dirty="0" err="1"/>
              <a:t>ph</a:t>
            </a:r>
            <a:r>
              <a:rPr lang="en-US" sz="2600" dirty="0"/>
              <a:t>, </a:t>
            </a:r>
            <a:r>
              <a:rPr lang="en-US" sz="2600" dirty="0" err="1"/>
              <a:t>sh</a:t>
            </a:r>
            <a:r>
              <a:rPr lang="en-US" sz="2600" dirty="0"/>
              <a:t>, </a:t>
            </a:r>
            <a:r>
              <a:rPr lang="en-US" sz="2600" dirty="0" err="1"/>
              <a:t>ch</a:t>
            </a:r>
            <a:r>
              <a:rPr lang="en-US" sz="2600" dirty="0"/>
              <a:t>, </a:t>
            </a:r>
            <a:r>
              <a:rPr lang="en-US" sz="2600" dirty="0" err="1"/>
              <a:t>th</a:t>
            </a:r>
            <a:r>
              <a:rPr lang="en-US" sz="2600" dirty="0"/>
              <a:t>), long vowels (silent-e, vowel teams), words with more than one syllable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6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Recognition Skills:</a:t>
            </a:r>
            <a:br>
              <a:rPr lang="en-US" dirty="0"/>
            </a:br>
            <a:r>
              <a:rPr lang="en-US" dirty="0"/>
              <a:t>Instructional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8324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Phonics skills – following the Common Core State Standards</a:t>
            </a:r>
          </a:p>
          <a:p>
            <a:r>
              <a:rPr lang="en-US" sz="3000" dirty="0"/>
              <a:t>Determine skills according to grade</a:t>
            </a:r>
          </a:p>
          <a:p>
            <a:pPr lvl="1"/>
            <a:r>
              <a:rPr lang="en-US" sz="2000" dirty="0"/>
              <a:t>Kindergarten: Letters, letter sounds, high-frequency words at grade level</a:t>
            </a:r>
          </a:p>
          <a:p>
            <a:pPr lvl="1"/>
            <a:r>
              <a:rPr lang="en-US" sz="2000" dirty="0"/>
              <a:t>Grade 1: Short vowel words, consonant blends, consonant digraphs, silent-e words</a:t>
            </a:r>
          </a:p>
          <a:p>
            <a:pPr lvl="1"/>
            <a:r>
              <a:rPr lang="en-US" sz="2000" dirty="0"/>
              <a:t>Grade 2: Vowel teams and diphthongs, r-controlled vowels, multisyllabic words</a:t>
            </a:r>
          </a:p>
          <a:p>
            <a:pPr lvl="1"/>
            <a:r>
              <a:rPr lang="en-US" sz="2000" dirty="0"/>
              <a:t>Grade 3 and beyond: Prefixes/suffixes; </a:t>
            </a:r>
            <a:r>
              <a:rPr lang="en-US" sz="2000" dirty="0">
                <a:solidFill>
                  <a:schemeClr val="tx1"/>
                </a:solidFill>
              </a:rPr>
              <a:t>syllable patterns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820"/>
          </a:xfrm>
        </p:spPr>
        <p:txBody>
          <a:bodyPr/>
          <a:lstStyle/>
          <a:p>
            <a:pPr algn="ctr"/>
            <a:r>
              <a:rPr lang="en-US" dirty="0"/>
              <a:t>STRATEGY: High-Frequency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1069"/>
            <a:ext cx="8596668" cy="504678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High-frequency word lists (</a:t>
            </a:r>
            <a:r>
              <a:rPr lang="en-US" sz="2000" dirty="0" err="1"/>
              <a:t>Dolch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Instruction:</a:t>
            </a:r>
          </a:p>
          <a:p>
            <a:pPr lvl="1"/>
            <a:r>
              <a:rPr lang="en-US" sz="2000" dirty="0"/>
              <a:t>Word Rings: 10 words on a ring or in envelope</a:t>
            </a:r>
          </a:p>
          <a:p>
            <a:pPr lvl="2"/>
            <a:r>
              <a:rPr lang="en-US" sz="2000" dirty="0"/>
              <a:t>3 new words</a:t>
            </a:r>
          </a:p>
          <a:p>
            <a:pPr lvl="2"/>
            <a:r>
              <a:rPr lang="en-US" sz="2000" dirty="0"/>
              <a:t>4 words still learning</a:t>
            </a:r>
          </a:p>
          <a:p>
            <a:pPr lvl="2"/>
            <a:r>
              <a:rPr lang="en-US" sz="2000" dirty="0"/>
              <a:t>3 known words </a:t>
            </a:r>
          </a:p>
          <a:p>
            <a:pPr lvl="1"/>
            <a:r>
              <a:rPr lang="en-US" sz="2000" dirty="0"/>
              <a:t>Read it, spell it, say it</a:t>
            </a:r>
          </a:p>
          <a:p>
            <a:pPr lvl="1"/>
            <a:r>
              <a:rPr lang="en-US" sz="2000" dirty="0"/>
              <a:t>Include words in a Word Study Notebook</a:t>
            </a:r>
          </a:p>
        </p:txBody>
      </p:sp>
    </p:spTree>
    <p:extLst>
      <p:ext uri="{BB962C8B-B14F-4D97-AF65-F5344CB8AC3E}">
        <p14:creationId xmlns:p14="http://schemas.microsoft.com/office/powerpoint/2010/main" val="91730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Study Notebook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346978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High-Frequency Words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7557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96186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Instruction: Multi-syllables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Students in grades 2 and above require instruction in words with more than one syllable:</a:t>
            </a:r>
          </a:p>
          <a:p>
            <a:endParaRPr lang="en-US" dirty="0"/>
          </a:p>
          <a:p>
            <a:r>
              <a:rPr lang="en-US" sz="2400" dirty="0"/>
              <a:t>2 effective approaches</a:t>
            </a:r>
          </a:p>
          <a:p>
            <a:pPr lvl="1"/>
            <a:r>
              <a:rPr lang="en-US" dirty="0"/>
              <a:t>Syllable awareness and syllable types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Morphemes (meaningful word parts)</a:t>
            </a:r>
          </a:p>
          <a:p>
            <a:pPr lvl="2"/>
            <a:r>
              <a:rPr lang="en-US" dirty="0"/>
              <a:t>“Photo” means LIGHT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Therm</a:t>
            </a:r>
            <a:r>
              <a:rPr lang="en-US" dirty="0"/>
              <a:t>” means HEAT</a:t>
            </a:r>
          </a:p>
          <a:p>
            <a:pPr lvl="2"/>
            <a:r>
              <a:rPr lang="en-US" dirty="0"/>
              <a:t>“Inter” means BETWEEN</a:t>
            </a:r>
          </a:p>
          <a:p>
            <a:pPr lvl="3"/>
            <a:r>
              <a:rPr lang="en-US" dirty="0"/>
              <a:t>INTERNATIONAL –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363861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651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Grades K-1</a:t>
            </a:r>
            <a:endParaRPr lang="en-US" u="sng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hlinkClick r:id="rId3"/>
              </a:rPr>
              <a:t>http://fcrr.org/resources/resources_sca_k-1.html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http://www.starfall.com/n/level-k/index/load.htm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Grades 2-5</a:t>
            </a:r>
          </a:p>
          <a:p>
            <a:r>
              <a:rPr lang="en-US" dirty="0">
                <a:hlinkClick r:id="rId4"/>
              </a:rPr>
              <a:t>http://fcrr.org/resources/resources_sca_2-3.html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http://fcrr.org/resources/resources_sca_4-5.html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ARTICLE – additional information</a:t>
            </a:r>
            <a:endParaRPr lang="en-US" sz="2800" dirty="0">
              <a:hlinkClick r:id="rId6"/>
            </a:endParaRPr>
          </a:p>
          <a:p>
            <a:r>
              <a:rPr lang="en-US" dirty="0">
                <a:hlinkClick r:id="rId6"/>
              </a:rPr>
              <a:t>http://www.readingrockets.org/article/letters-and-sounds-practical-ideas-parents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Skilled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Word recognition</a:t>
            </a:r>
          </a:p>
          <a:p>
            <a:pPr lvl="1"/>
            <a:r>
              <a:rPr lang="en-US" dirty="0"/>
              <a:t>Phonological awareness</a:t>
            </a:r>
          </a:p>
          <a:p>
            <a:pPr lvl="1"/>
            <a:r>
              <a:rPr lang="en-US" dirty="0"/>
              <a:t>Decoding/Encoding</a:t>
            </a:r>
          </a:p>
          <a:p>
            <a:pPr lvl="1"/>
            <a:r>
              <a:rPr lang="en-US" dirty="0"/>
              <a:t>Sight Word/High Frequency Words</a:t>
            </a:r>
          </a:p>
          <a:p>
            <a:pPr lvl="1"/>
            <a:r>
              <a:rPr lang="en-US" dirty="0"/>
              <a:t>Fluency</a:t>
            </a:r>
          </a:p>
          <a:p>
            <a:endParaRPr lang="en-US" b="1" dirty="0"/>
          </a:p>
          <a:p>
            <a:r>
              <a:rPr lang="en-US" b="1" dirty="0"/>
              <a:t>Language comprehension</a:t>
            </a:r>
          </a:p>
          <a:p>
            <a:pPr lvl="1"/>
            <a:r>
              <a:rPr lang="en-US" dirty="0"/>
              <a:t>Background knowledge</a:t>
            </a:r>
          </a:p>
          <a:p>
            <a:pPr lvl="1"/>
            <a:r>
              <a:rPr lang="en-US" dirty="0"/>
              <a:t>Vocabulary</a:t>
            </a:r>
          </a:p>
          <a:p>
            <a:pPr lvl="1"/>
            <a:r>
              <a:rPr lang="en-US" dirty="0"/>
              <a:t>Genre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Strategic reading</a:t>
            </a:r>
          </a:p>
        </p:txBody>
      </p:sp>
    </p:spTree>
    <p:extLst>
      <p:ext uri="{BB962C8B-B14F-4D97-AF65-F5344CB8AC3E}">
        <p14:creationId xmlns:p14="http://schemas.microsoft.com/office/powerpoint/2010/main" val="198677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Purpose of Curriculum-Based Measurements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4" y="1665027"/>
            <a:ext cx="8596668" cy="4982266"/>
          </a:xfrm>
        </p:spPr>
        <p:txBody>
          <a:bodyPr>
            <a:noAutofit/>
          </a:bodyPr>
          <a:lstStyle/>
          <a:p>
            <a:r>
              <a:rPr lang="en-US" sz="2800" dirty="0"/>
              <a:t>Identifies and monitors students who might be at-risk</a:t>
            </a:r>
          </a:p>
          <a:p>
            <a:endParaRPr lang="en-US" sz="2800" dirty="0"/>
          </a:p>
          <a:p>
            <a:r>
              <a:rPr lang="en-US" sz="2800" dirty="0"/>
              <a:t>Quick and easy one-minute assessments</a:t>
            </a:r>
          </a:p>
          <a:p>
            <a:pPr lvl="1"/>
            <a:r>
              <a:rPr lang="en-US" sz="2400" dirty="0"/>
              <a:t>Early reading skills </a:t>
            </a:r>
          </a:p>
          <a:p>
            <a:pPr lvl="1"/>
            <a:r>
              <a:rPr lang="en-US" sz="2400" dirty="0"/>
              <a:t>Word recognition </a:t>
            </a:r>
          </a:p>
          <a:p>
            <a:pPr lvl="1"/>
            <a:r>
              <a:rPr lang="en-US" sz="2400" dirty="0"/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43181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Curriculum-Based Measurements Assess: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2223"/>
          </a:xfrm>
        </p:spPr>
        <p:txBody>
          <a:bodyPr/>
          <a:lstStyle/>
          <a:p>
            <a:r>
              <a:rPr lang="en-US" sz="2000" b="1" dirty="0"/>
              <a:t>Phonological Skills</a:t>
            </a:r>
          </a:p>
          <a:p>
            <a:pPr lvl="1"/>
            <a:r>
              <a:rPr lang="en-US" sz="2000" dirty="0"/>
              <a:t>Phoneme Segmentation</a:t>
            </a:r>
          </a:p>
          <a:p>
            <a:r>
              <a:rPr lang="en-US" sz="3200" b="1" i="1" dirty="0"/>
              <a:t>Alphabetic Principle/Phonics</a:t>
            </a:r>
          </a:p>
          <a:p>
            <a:pPr lvl="1"/>
            <a:r>
              <a:rPr lang="en-US" sz="3200" b="1" i="1" dirty="0"/>
              <a:t>Letter Names</a:t>
            </a:r>
          </a:p>
          <a:p>
            <a:pPr lvl="1"/>
            <a:r>
              <a:rPr lang="en-US" sz="3200" b="1" i="1" dirty="0"/>
              <a:t>Letter Sounds</a:t>
            </a:r>
          </a:p>
          <a:p>
            <a:pPr lvl="1"/>
            <a:r>
              <a:rPr lang="en-US" sz="3200" b="1" i="1" dirty="0"/>
              <a:t>Word Reading</a:t>
            </a:r>
          </a:p>
          <a:p>
            <a:r>
              <a:rPr lang="en-US" sz="2000" b="1" dirty="0"/>
              <a:t>Fluency</a:t>
            </a:r>
          </a:p>
          <a:p>
            <a:pPr lvl="1"/>
            <a:r>
              <a:rPr lang="en-US" sz="2000" dirty="0"/>
              <a:t>Passage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2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Early Reading Skills on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Comprehension is the goal – what gets in the way?</a:t>
            </a:r>
          </a:p>
          <a:p>
            <a:endParaRPr lang="en-US" sz="3200" dirty="0"/>
          </a:p>
          <a:p>
            <a:r>
              <a:rPr lang="en-US" sz="4300" b="1" i="1" dirty="0"/>
              <a:t>Profile 1: </a:t>
            </a:r>
            <a:r>
              <a:rPr lang="en-US" sz="4300" b="1" i="1" dirty="0">
                <a:solidFill>
                  <a:srgbClr val="FF0000"/>
                </a:solidFill>
              </a:rPr>
              <a:t>Word reading </a:t>
            </a:r>
            <a:r>
              <a:rPr lang="en-US" sz="4300" b="1" i="1" dirty="0"/>
              <a:t>skills not at grade level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Profile 2: </a:t>
            </a:r>
            <a:r>
              <a:rPr lang="en-US" sz="3200" b="1" dirty="0">
                <a:solidFill>
                  <a:srgbClr val="FF0000"/>
                </a:solidFill>
              </a:rPr>
              <a:t>Word reading </a:t>
            </a:r>
            <a:r>
              <a:rPr lang="en-US" sz="3200" dirty="0"/>
              <a:t>skills strong, but </a:t>
            </a:r>
            <a:r>
              <a:rPr lang="en-US" sz="3200" b="1" dirty="0">
                <a:solidFill>
                  <a:srgbClr val="FF0000"/>
                </a:solidFill>
              </a:rPr>
              <a:t>fluency</a:t>
            </a:r>
            <a:r>
              <a:rPr lang="en-US" sz="3200" dirty="0"/>
              <a:t> not at grade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2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Names and Letter Sounds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Letter Names and Letter Sounds</a:t>
            </a:r>
            <a:br>
              <a:rPr lang="en-US" dirty="0"/>
            </a:br>
            <a:r>
              <a:rPr lang="en-US" dirty="0"/>
              <a:t>(Grades K and 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92500"/>
          </a:bodyPr>
          <a:lstStyle/>
          <a:p>
            <a:r>
              <a:rPr lang="en-US" sz="5100" dirty="0"/>
              <a:t>What is it?</a:t>
            </a:r>
          </a:p>
          <a:p>
            <a:pPr lvl="1"/>
            <a:r>
              <a:rPr lang="en-US" sz="4400" dirty="0"/>
              <a:t>Ability to name letters</a:t>
            </a:r>
          </a:p>
          <a:p>
            <a:pPr lvl="1"/>
            <a:r>
              <a:rPr lang="en-US" sz="4400" dirty="0"/>
              <a:t>Ability to provide letter sounds</a:t>
            </a:r>
          </a:p>
          <a:p>
            <a:r>
              <a:rPr lang="en-US" sz="5100" dirty="0"/>
              <a:t>Why is it important?</a:t>
            </a:r>
          </a:p>
          <a:p>
            <a:pPr lvl="1"/>
            <a:r>
              <a:rPr lang="en-US" sz="4400" dirty="0"/>
              <a:t>Spelling and reading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Review the Article “Target the Problem”:</a:t>
            </a:r>
            <a:br>
              <a:rPr lang="en-US" dirty="0"/>
            </a:br>
            <a:r>
              <a:rPr lang="en-US" dirty="0"/>
              <a:t>Decoding and Phonics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Letter-sound relationships</a:t>
            </a:r>
          </a:p>
          <a:p>
            <a:r>
              <a:rPr lang="en-US" sz="3000" dirty="0"/>
              <a:t>Big ideas:</a:t>
            </a:r>
          </a:p>
          <a:p>
            <a:pPr lvl="1"/>
            <a:r>
              <a:rPr lang="en-US" sz="2000" dirty="0"/>
              <a:t>Children must </a:t>
            </a:r>
            <a:r>
              <a:rPr lang="en-US" sz="2000" i="1" dirty="0"/>
              <a:t>accurately</a:t>
            </a:r>
            <a:r>
              <a:rPr lang="en-US" sz="2000" dirty="0"/>
              <a:t> and </a:t>
            </a:r>
            <a:r>
              <a:rPr lang="en-US" sz="2000" i="1" dirty="0"/>
              <a:t>automatically </a:t>
            </a:r>
            <a:r>
              <a:rPr lang="en-US" sz="2000" dirty="0"/>
              <a:t>identify letters</a:t>
            </a:r>
          </a:p>
          <a:p>
            <a:pPr lvl="1"/>
            <a:r>
              <a:rPr lang="en-US" sz="2000" dirty="0"/>
              <a:t>Then children must be able to </a:t>
            </a:r>
            <a:r>
              <a:rPr lang="en-US" sz="2000" i="1" dirty="0"/>
              <a:t>accurately</a:t>
            </a:r>
            <a:r>
              <a:rPr lang="en-US" sz="2000" dirty="0"/>
              <a:t> and </a:t>
            </a:r>
            <a:r>
              <a:rPr lang="en-US" sz="2000" i="1" dirty="0"/>
              <a:t>automatically </a:t>
            </a:r>
            <a:r>
              <a:rPr lang="en-US" sz="2000" dirty="0"/>
              <a:t>provide the sound that corresponds with each letter</a:t>
            </a:r>
          </a:p>
          <a:p>
            <a:pPr lvl="1"/>
            <a:r>
              <a:rPr lang="en-US" sz="2200" dirty="0"/>
              <a:t>Children must learn the alphabet and sounds that represent the 26 letters (both upper and lower case letters)</a:t>
            </a:r>
          </a:p>
          <a:p>
            <a:pPr lvl="1"/>
            <a:r>
              <a:rPr lang="en-US" sz="2200" dirty="0"/>
              <a:t>Then children learn how two or more letters can come together to make one sound (</a:t>
            </a:r>
            <a:r>
              <a:rPr lang="en-US" sz="2200" dirty="0" err="1"/>
              <a:t>th</a:t>
            </a:r>
            <a:r>
              <a:rPr lang="en-US" sz="2200" dirty="0"/>
              <a:t>, </a:t>
            </a:r>
            <a:r>
              <a:rPr lang="en-US" sz="2200" dirty="0" err="1"/>
              <a:t>ch</a:t>
            </a:r>
            <a:r>
              <a:rPr lang="en-US" sz="2200" dirty="0"/>
              <a:t>, </a:t>
            </a:r>
            <a:r>
              <a:rPr lang="en-US" sz="2200" dirty="0" err="1"/>
              <a:t>wh</a:t>
            </a:r>
            <a:r>
              <a:rPr lang="en-US" sz="2200" dirty="0"/>
              <a:t>) – (the English language has 44 phonemes represented by many letter combinations)</a:t>
            </a:r>
          </a:p>
          <a:p>
            <a:pPr lvl="1"/>
            <a:r>
              <a:rPr lang="en-US" sz="2200" dirty="0"/>
              <a:t>Supports spelling and reading words 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498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2221</TotalTime>
  <Words>748</Words>
  <Application>Microsoft Office PowerPoint</Application>
  <PresentationFormat>Widescreen</PresentationFormat>
  <Paragraphs>188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 Early Reading Skills: Alphabet and Phonics</vt:lpstr>
      <vt:lpstr>Objectives</vt:lpstr>
      <vt:lpstr> Skilled Reading</vt:lpstr>
      <vt:lpstr>Purpose of Curriculum-Based Measurements </vt:lpstr>
      <vt:lpstr>Curriculum-Based Measurements Assess:</vt:lpstr>
      <vt:lpstr>Impact of Early Reading Skills on Comprehension</vt:lpstr>
      <vt:lpstr>Letter Names and Letter Sounds Measures</vt:lpstr>
      <vt:lpstr>Letter Names and Letter Sounds (Grades K and 1) </vt:lpstr>
      <vt:lpstr>Review the Article “Target the Problem”: Decoding and Phonics</vt:lpstr>
      <vt:lpstr>Common Challenges </vt:lpstr>
      <vt:lpstr>Considerations for ELLs</vt:lpstr>
      <vt:lpstr>Short Vowel Bingo</vt:lpstr>
      <vt:lpstr>PowerPoint Presentation</vt:lpstr>
      <vt:lpstr>PowerPoint Presentation</vt:lpstr>
      <vt:lpstr>Link to Example</vt:lpstr>
      <vt:lpstr>Link to Example </vt:lpstr>
      <vt:lpstr>Word Reading Fluency Measure</vt:lpstr>
      <vt:lpstr>Word Reading Fluency (Grades K - 3) </vt:lpstr>
      <vt:lpstr>Review the Article “Target the Problem”: Decoding and Phonics</vt:lpstr>
      <vt:lpstr>Common Areas of Difficulty </vt:lpstr>
      <vt:lpstr>Word Recognition Skills: Instructional Sequence</vt:lpstr>
      <vt:lpstr>STRATEGY: High-Frequency Words</vt:lpstr>
      <vt:lpstr>Word Study Notebook</vt:lpstr>
      <vt:lpstr>Instruction: High-Frequency Words </vt:lpstr>
      <vt:lpstr>Instruction: Multi-syllables</vt:lpstr>
      <vt:lpstr>Instructional Resources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CBM</dc:title>
  <dc:creator>Kathleen Lord</dc:creator>
  <cp:lastModifiedBy>Betty Mathewson</cp:lastModifiedBy>
  <cp:revision>128</cp:revision>
  <dcterms:created xsi:type="dcterms:W3CDTF">2016-02-07T19:59:42Z</dcterms:created>
  <dcterms:modified xsi:type="dcterms:W3CDTF">2017-01-27T16:57:47Z</dcterms:modified>
</cp:coreProperties>
</file>