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7"/>
  </p:notesMasterIdLst>
  <p:sldIdLst>
    <p:sldId id="256" r:id="rId2"/>
    <p:sldId id="443" r:id="rId3"/>
    <p:sldId id="258" r:id="rId4"/>
    <p:sldId id="259" r:id="rId5"/>
    <p:sldId id="414" r:id="rId6"/>
    <p:sldId id="339" r:id="rId7"/>
    <p:sldId id="378" r:id="rId8"/>
    <p:sldId id="428" r:id="rId9"/>
    <p:sldId id="429" r:id="rId10"/>
    <p:sldId id="433" r:id="rId11"/>
    <p:sldId id="446" r:id="rId12"/>
    <p:sldId id="444" r:id="rId13"/>
    <p:sldId id="440" r:id="rId14"/>
    <p:sldId id="447" r:id="rId15"/>
    <p:sldId id="40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221"/>
    </p:cViewPr>
  </p:sorterViewPr>
  <p:notesViewPr>
    <p:cSldViewPr snapToGrid="0">
      <p:cViewPr varScale="1">
        <p:scale>
          <a:sx n="65" d="100"/>
          <a:sy n="65" d="100"/>
        </p:scale>
        <p:origin x="255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1B218-F35A-4D51-94A3-92FAA1C2EB70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74638-7557-4973-8E6B-BF189A0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67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00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03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42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58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03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64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37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22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12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41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19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15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04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51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7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2508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25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246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84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72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7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1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3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8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7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7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3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5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E5EE2-D938-43D8-9549-E6637C208F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9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rdk@newplatz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LpEkMUqZJ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ms-and-poets/poems#page=1&amp;filter_poetry_children=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adingrockets.org/article/fluency-introduction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Early Reading Skills: 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Kathleen Lord</a:t>
            </a:r>
          </a:p>
          <a:p>
            <a:pPr algn="ctr"/>
            <a:r>
              <a:rPr lang="en-US" dirty="0"/>
              <a:t>SUNY – New </a:t>
            </a:r>
            <a:r>
              <a:rPr lang="en-US" dirty="0" err="1"/>
              <a:t>Paltz</a:t>
            </a:r>
            <a:endParaRPr lang="en-US" dirty="0"/>
          </a:p>
          <a:p>
            <a:pPr algn="ctr"/>
            <a:r>
              <a:rPr lang="en-US" dirty="0">
                <a:hlinkClick r:id="rId3"/>
              </a:rPr>
              <a:t>lordk@newpaltz.edu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8953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i="1" dirty="0"/>
              <a:t>Review ELLs article for more information: 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0070C0"/>
                </a:solidFill>
              </a:rPr>
              <a:t>English Language Learners and the Five Essential Components of Reading Instruction </a:t>
            </a:r>
          </a:p>
          <a:p>
            <a:pPr marL="0" indent="0">
              <a:buNone/>
            </a:pPr>
            <a:r>
              <a:rPr lang="en-US" sz="2600" i="1" dirty="0"/>
              <a:t>PART 1: Reading Fluency</a:t>
            </a:r>
            <a:endParaRPr lang="en-US" sz="2600" dirty="0"/>
          </a:p>
          <a:p>
            <a:endParaRPr lang="en-US" dirty="0"/>
          </a:p>
          <a:p>
            <a:r>
              <a:rPr lang="en-US" sz="2800" dirty="0"/>
              <a:t>Students must listen to books read aloud in English</a:t>
            </a:r>
          </a:p>
          <a:p>
            <a:r>
              <a:rPr lang="en-US" sz="2800" dirty="0"/>
              <a:t>Oral proficiency provides foundation for reading fluency</a:t>
            </a:r>
          </a:p>
          <a:p>
            <a:r>
              <a:rPr lang="en-US" sz="2800" dirty="0"/>
              <a:t>Accent is fine when addressing fluency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091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01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Instruction: Echo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Helps student develop confidence and fluency. </a:t>
            </a:r>
          </a:p>
          <a:p>
            <a:r>
              <a:rPr lang="en-US" sz="2400" dirty="0"/>
              <a:t>Read aloud a line of text. </a:t>
            </a:r>
          </a:p>
          <a:p>
            <a:r>
              <a:rPr lang="en-US" sz="2400" dirty="0"/>
              <a:t>Student reads the same line. </a:t>
            </a:r>
          </a:p>
          <a:p>
            <a:r>
              <a:rPr lang="en-US" sz="2400" dirty="0"/>
              <a:t>Take turns reading and rereading the same lines. </a:t>
            </a:r>
          </a:p>
          <a:p>
            <a:r>
              <a:rPr lang="en-US" sz="2400" dirty="0"/>
              <a:t>When the student reads with more expression and fluency, student reads aloud on his/her own.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https://youtu.be/CLpEkMUqZJg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10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Instruction: Repeated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4085"/>
            <a:ext cx="8596668" cy="441727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Repeated reading increases oral reading fluency. </a:t>
            </a:r>
          </a:p>
          <a:p>
            <a:r>
              <a:rPr lang="en-US" dirty="0"/>
              <a:t>Students must have initial word reading skills but demonstrate inadequate reading fluency for their grade level. </a:t>
            </a:r>
          </a:p>
          <a:p>
            <a:r>
              <a:rPr lang="en-US" dirty="0"/>
              <a:t>During repeated reading, a student reads a passage aloud at least three times. </a:t>
            </a:r>
          </a:p>
          <a:p>
            <a:r>
              <a:rPr lang="en-US" dirty="0"/>
              <a:t>Teacher selects a passage of about 50 to 200 words in length. (PASSAGE: not too easy and not too hard!)</a:t>
            </a:r>
          </a:p>
          <a:p>
            <a:r>
              <a:rPr lang="en-US" dirty="0"/>
              <a:t>If the student misreads a word or hesitates for longer than 3 seconds, the teacher reads the word aloud, and the student repeats the word correctly.</a:t>
            </a:r>
          </a:p>
          <a:p>
            <a:r>
              <a:rPr lang="en-US" dirty="0"/>
              <a:t>If the student requests help with a word, the teacher reads the word aloud or provides the definition. </a:t>
            </a:r>
          </a:p>
          <a:p>
            <a:r>
              <a:rPr lang="en-US" dirty="0"/>
              <a:t>The student rereads the passage until he or she achieves a satisfactory fluency level (REMINDER: no more than 3-4 times).</a:t>
            </a:r>
          </a:p>
        </p:txBody>
      </p:sp>
    </p:spTree>
    <p:extLst>
      <p:ext uri="{BB962C8B-B14F-4D97-AF65-F5344CB8AC3E}">
        <p14:creationId xmlns:p14="http://schemas.microsoft.com/office/powerpoint/2010/main" val="3687778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https://www.poetryfoundation.org/poems-and-poets/poems#page=1&amp;filter_poetry_children=1</a:t>
            </a:r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sz="2800" dirty="0"/>
              <a:t>ARTICLE – additional information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http://www.readingrockets.org/article/fluency-introduction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08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9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635643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r>
              <a:rPr lang="en-US" sz="2800" dirty="0"/>
              <a:t>Review terminology </a:t>
            </a:r>
          </a:p>
          <a:p>
            <a:endParaRPr lang="en-US" sz="2800" dirty="0"/>
          </a:p>
          <a:p>
            <a:r>
              <a:rPr lang="en-US" sz="2800" dirty="0"/>
              <a:t>Understand common challenges</a:t>
            </a:r>
          </a:p>
          <a:p>
            <a:endParaRPr lang="en-US" sz="2800" dirty="0"/>
          </a:p>
          <a:p>
            <a:r>
              <a:rPr lang="en-US" sz="2800" dirty="0"/>
              <a:t>View an instructional video</a:t>
            </a:r>
          </a:p>
          <a:p>
            <a:endParaRPr lang="en-US" sz="2800" dirty="0"/>
          </a:p>
          <a:p>
            <a:r>
              <a:rPr lang="en-US" sz="2800" dirty="0"/>
              <a:t>Preview instructional resources</a:t>
            </a:r>
            <a:r>
              <a:rPr lang="en-US" sz="2600" dirty="0"/>
              <a:t> 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1162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dirty="0"/>
            </a:br>
            <a:r>
              <a:rPr lang="en-US" dirty="0"/>
              <a:t>Skilled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Word recognition</a:t>
            </a:r>
          </a:p>
          <a:p>
            <a:pPr lvl="1"/>
            <a:r>
              <a:rPr lang="en-US" dirty="0"/>
              <a:t>Phonological awareness</a:t>
            </a:r>
          </a:p>
          <a:p>
            <a:pPr lvl="1"/>
            <a:r>
              <a:rPr lang="en-US" dirty="0"/>
              <a:t>Decoding/Encoding</a:t>
            </a:r>
          </a:p>
          <a:p>
            <a:pPr lvl="1"/>
            <a:r>
              <a:rPr lang="en-US" dirty="0"/>
              <a:t>Sight Word/High Frequency Words</a:t>
            </a:r>
          </a:p>
          <a:p>
            <a:pPr lvl="1"/>
            <a:r>
              <a:rPr lang="en-US" dirty="0"/>
              <a:t>Fluency</a:t>
            </a:r>
          </a:p>
          <a:p>
            <a:endParaRPr lang="en-US" b="1" dirty="0"/>
          </a:p>
          <a:p>
            <a:r>
              <a:rPr lang="en-US" b="1" dirty="0"/>
              <a:t>Language comprehension</a:t>
            </a:r>
          </a:p>
          <a:p>
            <a:pPr lvl="1"/>
            <a:r>
              <a:rPr lang="en-US" dirty="0"/>
              <a:t>Background knowledge</a:t>
            </a:r>
          </a:p>
          <a:p>
            <a:pPr lvl="1"/>
            <a:r>
              <a:rPr lang="en-US" dirty="0"/>
              <a:t>Vocabulary</a:t>
            </a:r>
          </a:p>
          <a:p>
            <a:pPr lvl="1"/>
            <a:r>
              <a:rPr lang="en-US" dirty="0"/>
              <a:t>Genre</a:t>
            </a:r>
          </a:p>
          <a:p>
            <a:pPr lvl="1"/>
            <a:r>
              <a:rPr lang="en-US" dirty="0"/>
              <a:t>Structure</a:t>
            </a:r>
          </a:p>
          <a:p>
            <a:pPr lvl="1"/>
            <a:r>
              <a:rPr lang="en-US" dirty="0"/>
              <a:t>Strategic reading</a:t>
            </a:r>
          </a:p>
        </p:txBody>
      </p:sp>
    </p:spTree>
    <p:extLst>
      <p:ext uri="{BB962C8B-B14F-4D97-AF65-F5344CB8AC3E}">
        <p14:creationId xmlns:p14="http://schemas.microsoft.com/office/powerpoint/2010/main" val="198677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Purpose of Curriculum Based Measurements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634" y="1665027"/>
            <a:ext cx="8596668" cy="4982266"/>
          </a:xfrm>
        </p:spPr>
        <p:txBody>
          <a:bodyPr>
            <a:noAutofit/>
          </a:bodyPr>
          <a:lstStyle/>
          <a:p>
            <a:r>
              <a:rPr lang="en-US" sz="2800" dirty="0"/>
              <a:t>Identifies and monitors students who might be at-risk</a:t>
            </a:r>
          </a:p>
          <a:p>
            <a:endParaRPr lang="en-US" sz="2800" dirty="0"/>
          </a:p>
          <a:p>
            <a:r>
              <a:rPr lang="en-US" sz="2800" dirty="0"/>
              <a:t>Quick and easy one-minute assessments</a:t>
            </a:r>
          </a:p>
          <a:p>
            <a:pPr lvl="1"/>
            <a:r>
              <a:rPr lang="en-US" sz="2400" dirty="0"/>
              <a:t>Early reading skills </a:t>
            </a:r>
          </a:p>
          <a:p>
            <a:pPr lvl="1"/>
            <a:r>
              <a:rPr lang="en-US" sz="2400" dirty="0"/>
              <a:t>Word recognition </a:t>
            </a:r>
          </a:p>
          <a:p>
            <a:pPr lvl="1"/>
            <a:r>
              <a:rPr lang="en-US" sz="2400" dirty="0"/>
              <a:t>Fluency</a:t>
            </a:r>
          </a:p>
        </p:txBody>
      </p:sp>
    </p:spTree>
    <p:extLst>
      <p:ext uri="{BB962C8B-B14F-4D97-AF65-F5344CB8AC3E}">
        <p14:creationId xmlns:p14="http://schemas.microsoft.com/office/powerpoint/2010/main" val="43181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Based Measurements Assess: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2223"/>
          </a:xfrm>
        </p:spPr>
        <p:txBody>
          <a:bodyPr/>
          <a:lstStyle/>
          <a:p>
            <a:r>
              <a:rPr lang="en-US" sz="2000" b="1" dirty="0"/>
              <a:t>Phonological Skills</a:t>
            </a:r>
          </a:p>
          <a:p>
            <a:pPr lvl="1"/>
            <a:r>
              <a:rPr lang="en-US" sz="2000" dirty="0"/>
              <a:t>Phoneme Segmentation</a:t>
            </a:r>
          </a:p>
          <a:p>
            <a:r>
              <a:rPr lang="en-US" sz="2000" b="1" dirty="0"/>
              <a:t>Alphabetic Principle/Phonics</a:t>
            </a:r>
          </a:p>
          <a:p>
            <a:pPr lvl="1"/>
            <a:r>
              <a:rPr lang="en-US" sz="2000" dirty="0"/>
              <a:t>Letter Names</a:t>
            </a:r>
          </a:p>
          <a:p>
            <a:pPr lvl="1"/>
            <a:r>
              <a:rPr lang="en-US" sz="2000" dirty="0"/>
              <a:t>Letter Sounds</a:t>
            </a:r>
          </a:p>
          <a:p>
            <a:pPr lvl="1"/>
            <a:r>
              <a:rPr lang="en-US" sz="2000" dirty="0"/>
              <a:t>Word Reading</a:t>
            </a:r>
          </a:p>
          <a:p>
            <a:r>
              <a:rPr lang="en-US" sz="3000" b="1" i="1" dirty="0"/>
              <a:t>Fluency</a:t>
            </a:r>
          </a:p>
          <a:p>
            <a:pPr lvl="1"/>
            <a:r>
              <a:rPr lang="en-US" sz="3000" b="1" i="1" dirty="0"/>
              <a:t>Passage Reading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822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Impact of Early Reading Skills on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8562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Comprehension is the goal – what gets in the way?</a:t>
            </a:r>
          </a:p>
          <a:p>
            <a:endParaRPr lang="en-US" sz="3200" dirty="0"/>
          </a:p>
          <a:p>
            <a:r>
              <a:rPr lang="en-US" sz="3200" dirty="0"/>
              <a:t>Profile 1: </a:t>
            </a:r>
            <a:r>
              <a:rPr lang="en-US" sz="3200" b="1" dirty="0">
                <a:solidFill>
                  <a:srgbClr val="FF0000"/>
                </a:solidFill>
              </a:rPr>
              <a:t>Word reading </a:t>
            </a:r>
            <a:r>
              <a:rPr lang="en-US" sz="3200" dirty="0"/>
              <a:t>skills not at grade level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4300" b="1" i="1" dirty="0"/>
              <a:t>Profile 2: </a:t>
            </a:r>
            <a:r>
              <a:rPr lang="en-US" sz="4300" b="1" i="1" dirty="0">
                <a:solidFill>
                  <a:srgbClr val="FF0000"/>
                </a:solidFill>
              </a:rPr>
              <a:t>Word reading </a:t>
            </a:r>
            <a:r>
              <a:rPr lang="en-US" sz="4300" b="1" i="1" dirty="0"/>
              <a:t>skills strong, but </a:t>
            </a:r>
            <a:r>
              <a:rPr lang="en-US" sz="4300" b="1" i="1" dirty="0">
                <a:solidFill>
                  <a:srgbClr val="FF0000"/>
                </a:solidFill>
              </a:rPr>
              <a:t>fluency</a:t>
            </a:r>
            <a:r>
              <a:rPr lang="en-US" sz="4300" b="1" i="1" dirty="0"/>
              <a:t> not at grade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2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Passage Reading Fluency Measure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Review the Article “Target the Problem”:</a:t>
            </a:r>
            <a:br>
              <a:rPr lang="en-US" dirty="0"/>
            </a:br>
            <a:r>
              <a:rPr lang="en-US" dirty="0"/>
              <a:t>Fluency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/>
          </a:bodyPr>
          <a:lstStyle/>
          <a:p>
            <a:r>
              <a:rPr lang="en-US" sz="3000" dirty="0"/>
              <a:t>Reading words in passages accurately with appropriate rate (automatically) and proper expression</a:t>
            </a:r>
          </a:p>
          <a:p>
            <a:r>
              <a:rPr lang="en-US" sz="3000" dirty="0"/>
              <a:t>Big ideas:</a:t>
            </a:r>
          </a:p>
          <a:p>
            <a:pPr lvl="1"/>
            <a:r>
              <a:rPr lang="en-US" sz="2400" dirty="0"/>
              <a:t>Children must accurately and automatically read words</a:t>
            </a:r>
          </a:p>
          <a:p>
            <a:pPr lvl="1"/>
            <a:r>
              <a:rPr lang="en-US" sz="2400" dirty="0"/>
              <a:t>Supports comprehension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3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Challenges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4209"/>
            <a:ext cx="8596668" cy="4449170"/>
          </a:xfrm>
        </p:spPr>
        <p:txBody>
          <a:bodyPr>
            <a:normAutofit/>
          </a:bodyPr>
          <a:lstStyle/>
          <a:p>
            <a:r>
              <a:rPr lang="en-US" sz="3000" dirty="0"/>
              <a:t>Children are not automatic but accurate; interferes with comprehension and stamina</a:t>
            </a:r>
          </a:p>
          <a:p>
            <a:r>
              <a:rPr lang="en-US" sz="3000" dirty="0"/>
              <a:t>Phonics skills are not yet mastered</a:t>
            </a:r>
          </a:p>
          <a:p>
            <a:r>
              <a:rPr lang="en-US" sz="3000" dirty="0"/>
              <a:t>Choppy reading – no phrasing </a:t>
            </a:r>
          </a:p>
          <a:p>
            <a:r>
              <a:rPr lang="en-US" sz="3000" dirty="0"/>
              <a:t>Tracking difficulties (skips lines, loses place)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457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2125</TotalTime>
  <Words>466</Words>
  <Application>Microsoft Office PowerPoint</Application>
  <PresentationFormat>Widescreen</PresentationFormat>
  <Paragraphs>108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</vt:lpstr>
      <vt:lpstr> Early Reading Skills: Fluency</vt:lpstr>
      <vt:lpstr>Objectives</vt:lpstr>
      <vt:lpstr> Skilled Reading</vt:lpstr>
      <vt:lpstr>Purpose of Curriculum Based Measurements </vt:lpstr>
      <vt:lpstr>Curriculum Based Measurements Assess:</vt:lpstr>
      <vt:lpstr>Impact of Early Reading Skills on Comprehension</vt:lpstr>
      <vt:lpstr>Passage Reading Fluency Measure </vt:lpstr>
      <vt:lpstr>Review the Article “Target the Problem”: Fluency</vt:lpstr>
      <vt:lpstr>Common Challenges </vt:lpstr>
      <vt:lpstr>Considerations for ELLs</vt:lpstr>
      <vt:lpstr>Instruction</vt:lpstr>
      <vt:lpstr>Instruction: Echo Reading</vt:lpstr>
      <vt:lpstr>Instruction: Repeated Reading</vt:lpstr>
      <vt:lpstr>Resources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CBM</dc:title>
  <dc:creator>Kathleen Lord</dc:creator>
  <cp:lastModifiedBy>Kathleen Lord</cp:lastModifiedBy>
  <cp:revision>117</cp:revision>
  <dcterms:created xsi:type="dcterms:W3CDTF">2016-02-07T19:59:42Z</dcterms:created>
  <dcterms:modified xsi:type="dcterms:W3CDTF">2016-09-20T11:09:21Z</dcterms:modified>
</cp:coreProperties>
</file>