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8"/>
  </p:notesMasterIdLst>
  <p:sldIdLst>
    <p:sldId id="256" r:id="rId2"/>
    <p:sldId id="287" r:id="rId3"/>
    <p:sldId id="290" r:id="rId4"/>
    <p:sldId id="289" r:id="rId5"/>
    <p:sldId id="258" r:id="rId6"/>
    <p:sldId id="291" r:id="rId7"/>
    <p:sldId id="259" r:id="rId8"/>
    <p:sldId id="260" r:id="rId9"/>
    <p:sldId id="261" r:id="rId10"/>
    <p:sldId id="262" r:id="rId11"/>
    <p:sldId id="264" r:id="rId12"/>
    <p:sldId id="267" r:id="rId13"/>
    <p:sldId id="268" r:id="rId14"/>
    <p:sldId id="282" r:id="rId15"/>
    <p:sldId id="269" r:id="rId16"/>
    <p:sldId id="270" r:id="rId17"/>
    <p:sldId id="272" r:id="rId18"/>
    <p:sldId id="285" r:id="rId19"/>
    <p:sldId id="276" r:id="rId20"/>
    <p:sldId id="274" r:id="rId21"/>
    <p:sldId id="284" r:id="rId22"/>
    <p:sldId id="286" r:id="rId23"/>
    <p:sldId id="277" r:id="rId24"/>
    <p:sldId id="278" r:id="rId25"/>
    <p:sldId id="279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0BB0C5-AD55-4099-8342-EE07209EEA25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81012-34BF-4CEC-A1C3-635D8683AE17}">
      <dgm:prSet phldrT="[Text]" custT="1"/>
      <dgm:spPr/>
      <dgm:t>
        <a:bodyPr/>
        <a:lstStyle/>
        <a:p>
          <a:r>
            <a:rPr lang="en-US" sz="2000" dirty="0" smtClean="0"/>
            <a:t>Create supportive and caring environments</a:t>
          </a:r>
          <a:endParaRPr lang="en-US" sz="2000" dirty="0"/>
        </a:p>
      </dgm:t>
    </dgm:pt>
    <dgm:pt modelId="{25CDAA3F-FBD2-4F59-A946-4DC39BA81144}" type="parTrans" cxnId="{FDC4E5FF-6E2F-48E4-B78A-B0F9EC32DB28}">
      <dgm:prSet/>
      <dgm:spPr/>
      <dgm:t>
        <a:bodyPr/>
        <a:lstStyle/>
        <a:p>
          <a:endParaRPr lang="en-US"/>
        </a:p>
      </dgm:t>
    </dgm:pt>
    <dgm:pt modelId="{D2CB2FCB-28F3-4E46-8423-C3B8A307B094}" type="sibTrans" cxnId="{FDC4E5FF-6E2F-48E4-B78A-B0F9EC32DB28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8000" r="-58000"/>
          </a:stretch>
        </a:blipFill>
      </dgm:spPr>
      <dgm:t>
        <a:bodyPr/>
        <a:lstStyle/>
        <a:p>
          <a:endParaRPr lang="en-US"/>
        </a:p>
      </dgm:t>
    </dgm:pt>
    <dgm:pt modelId="{E750657A-C661-40EB-9E4A-0104FC7D6138}">
      <dgm:prSet phldrT="[Text]" custT="1"/>
      <dgm:spPr/>
      <dgm:t>
        <a:bodyPr/>
        <a:lstStyle/>
        <a:p>
          <a:r>
            <a:rPr lang="en-US" sz="2000" dirty="0" smtClean="0"/>
            <a:t>Nurture individual strengths</a:t>
          </a:r>
          <a:endParaRPr lang="en-US" sz="2000" dirty="0"/>
        </a:p>
      </dgm:t>
    </dgm:pt>
    <dgm:pt modelId="{A0DA5C70-F335-4809-99F7-325BF3504567}" type="parTrans" cxnId="{ADCD3F60-D5BF-4FAA-B0B6-922CBAD0117C}">
      <dgm:prSet/>
      <dgm:spPr/>
      <dgm:t>
        <a:bodyPr/>
        <a:lstStyle/>
        <a:p>
          <a:endParaRPr lang="en-US"/>
        </a:p>
      </dgm:t>
    </dgm:pt>
    <dgm:pt modelId="{EBB24252-567C-46E3-B152-6CFD7BC536C0}" type="sibTrans" cxnId="{ADCD3F60-D5BF-4FAA-B0B6-922CBAD0117C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  <dgm:t>
        <a:bodyPr/>
        <a:lstStyle/>
        <a:p>
          <a:endParaRPr lang="en-US"/>
        </a:p>
      </dgm:t>
    </dgm:pt>
    <dgm:pt modelId="{0F1789AB-1B74-4854-BD29-F96583913403}" type="pres">
      <dgm:prSet presAssocID="{F70BB0C5-AD55-4099-8342-EE07209EEA2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1CB3EF6-2552-4300-A7A0-905A2E08F2E5}" type="pres">
      <dgm:prSet presAssocID="{F70BB0C5-AD55-4099-8342-EE07209EEA25}" presName="dot1" presStyleLbl="alignNode1" presStyleIdx="0" presStyleCnt="10"/>
      <dgm:spPr/>
    </dgm:pt>
    <dgm:pt modelId="{1BD319E5-386F-47AB-B4E5-043556FE6DFD}" type="pres">
      <dgm:prSet presAssocID="{F70BB0C5-AD55-4099-8342-EE07209EEA25}" presName="dot2" presStyleLbl="alignNode1" presStyleIdx="1" presStyleCnt="10"/>
      <dgm:spPr/>
    </dgm:pt>
    <dgm:pt modelId="{B12EBAA4-7DC9-4559-8273-31BD4E2BF4CE}" type="pres">
      <dgm:prSet presAssocID="{F70BB0C5-AD55-4099-8342-EE07209EEA25}" presName="dot3" presStyleLbl="alignNode1" presStyleIdx="2" presStyleCnt="10"/>
      <dgm:spPr/>
    </dgm:pt>
    <dgm:pt modelId="{F6DE897A-9E15-49E3-AED4-4526F337B911}" type="pres">
      <dgm:prSet presAssocID="{F70BB0C5-AD55-4099-8342-EE07209EEA25}" presName="dotArrow1" presStyleLbl="alignNode1" presStyleIdx="3" presStyleCnt="10"/>
      <dgm:spPr/>
    </dgm:pt>
    <dgm:pt modelId="{52857C68-5176-4E9A-B463-D7767AC43652}" type="pres">
      <dgm:prSet presAssocID="{F70BB0C5-AD55-4099-8342-EE07209EEA25}" presName="dotArrow2" presStyleLbl="alignNode1" presStyleIdx="4" presStyleCnt="10"/>
      <dgm:spPr/>
    </dgm:pt>
    <dgm:pt modelId="{213888D5-8DE0-4D2D-93A7-600B54F97353}" type="pres">
      <dgm:prSet presAssocID="{F70BB0C5-AD55-4099-8342-EE07209EEA25}" presName="dotArrow3" presStyleLbl="alignNode1" presStyleIdx="5" presStyleCnt="10"/>
      <dgm:spPr/>
    </dgm:pt>
    <dgm:pt modelId="{BDFBEB47-9565-4432-873F-2FBB37A5256A}" type="pres">
      <dgm:prSet presAssocID="{F70BB0C5-AD55-4099-8342-EE07209EEA25}" presName="dotArrow4" presStyleLbl="alignNode1" presStyleIdx="6" presStyleCnt="10"/>
      <dgm:spPr/>
    </dgm:pt>
    <dgm:pt modelId="{82EB2B35-9C17-4AE0-8CD8-D9B2A1019CD6}" type="pres">
      <dgm:prSet presAssocID="{F70BB0C5-AD55-4099-8342-EE07209EEA25}" presName="dotArrow5" presStyleLbl="alignNode1" presStyleIdx="7" presStyleCnt="10"/>
      <dgm:spPr/>
    </dgm:pt>
    <dgm:pt modelId="{52205E3C-F689-4DE8-87BD-2287A69A387E}" type="pres">
      <dgm:prSet presAssocID="{F70BB0C5-AD55-4099-8342-EE07209EEA25}" presName="dotArrow6" presStyleLbl="alignNode1" presStyleIdx="8" presStyleCnt="10"/>
      <dgm:spPr/>
    </dgm:pt>
    <dgm:pt modelId="{C4845A3D-0E59-4564-A5EE-22211C7FFD84}" type="pres">
      <dgm:prSet presAssocID="{F70BB0C5-AD55-4099-8342-EE07209EEA25}" presName="dotArrow7" presStyleLbl="alignNode1" presStyleIdx="9" presStyleCnt="10"/>
      <dgm:spPr/>
    </dgm:pt>
    <dgm:pt modelId="{7C5097B2-3D6E-444A-81F1-4028B3D8070F}" type="pres">
      <dgm:prSet presAssocID="{69681012-34BF-4CEC-A1C3-635D8683AE17}" presName="parTx1" presStyleLbl="node1" presStyleIdx="0" presStyleCnt="2" custScaleX="141988" custScaleY="190644" custLinFactNeighborX="53594" custLinFactNeighborY="40181"/>
      <dgm:spPr/>
      <dgm:t>
        <a:bodyPr/>
        <a:lstStyle/>
        <a:p>
          <a:endParaRPr lang="en-US"/>
        </a:p>
      </dgm:t>
    </dgm:pt>
    <dgm:pt modelId="{084A4C90-0B7B-4FEF-9BD0-A23A2C01F1BE}" type="pres">
      <dgm:prSet presAssocID="{D2CB2FCB-28F3-4E46-8423-C3B8A307B094}" presName="picture1" presStyleCnt="0"/>
      <dgm:spPr/>
    </dgm:pt>
    <dgm:pt modelId="{3B95A604-5831-4EC2-AAA3-9CDA92E7215A}" type="pres">
      <dgm:prSet presAssocID="{D2CB2FCB-28F3-4E46-8423-C3B8A307B094}" presName="imageRepeatNode" presStyleLbl="fgImgPlace1" presStyleIdx="0" presStyleCnt="2" custScaleX="211154" custScaleY="198219" custLinFactNeighborX="-4762" custLinFactNeighborY="57126"/>
      <dgm:spPr/>
      <dgm:t>
        <a:bodyPr/>
        <a:lstStyle/>
        <a:p>
          <a:endParaRPr lang="en-US"/>
        </a:p>
      </dgm:t>
    </dgm:pt>
    <dgm:pt modelId="{A2AD2907-E410-4CEA-AEDF-86A9B0D364C1}" type="pres">
      <dgm:prSet presAssocID="{E750657A-C661-40EB-9E4A-0104FC7D6138}" presName="parTx2" presStyleLbl="node1" presStyleIdx="1" presStyleCnt="2" custScaleX="130432" custScaleY="191116" custLinFactY="-19420" custLinFactNeighborX="33771" custLinFactNeighborY="-100000"/>
      <dgm:spPr/>
      <dgm:t>
        <a:bodyPr/>
        <a:lstStyle/>
        <a:p>
          <a:endParaRPr lang="en-US"/>
        </a:p>
      </dgm:t>
    </dgm:pt>
    <dgm:pt modelId="{29F1EE81-FCE2-4129-8456-6033130F47CF}" type="pres">
      <dgm:prSet presAssocID="{EBB24252-567C-46E3-B152-6CFD7BC536C0}" presName="picture2" presStyleCnt="0"/>
      <dgm:spPr/>
    </dgm:pt>
    <dgm:pt modelId="{E484B72B-9EA3-4ED2-82FC-3EE35863B03C}" type="pres">
      <dgm:prSet presAssocID="{EBB24252-567C-46E3-B152-6CFD7BC536C0}" presName="imageRepeatNode" presStyleLbl="fgImgPlace1" presStyleIdx="1" presStyleCnt="2" custScaleX="206020" custScaleY="200758" custLinFactNeighborX="-37563" custLinFactNeighborY="-34079"/>
      <dgm:spPr/>
      <dgm:t>
        <a:bodyPr/>
        <a:lstStyle/>
        <a:p>
          <a:endParaRPr lang="en-US"/>
        </a:p>
      </dgm:t>
    </dgm:pt>
  </dgm:ptLst>
  <dgm:cxnLst>
    <dgm:cxn modelId="{EB4A8D42-BD08-404E-9F89-00203330D1F8}" type="presOf" srcId="{EBB24252-567C-46E3-B152-6CFD7BC536C0}" destId="{E484B72B-9EA3-4ED2-82FC-3EE35863B03C}" srcOrd="0" destOrd="0" presId="urn:microsoft.com/office/officeart/2008/layout/AscendingPictureAccentProcess"/>
    <dgm:cxn modelId="{ADCD3F60-D5BF-4FAA-B0B6-922CBAD0117C}" srcId="{F70BB0C5-AD55-4099-8342-EE07209EEA25}" destId="{E750657A-C661-40EB-9E4A-0104FC7D6138}" srcOrd="1" destOrd="0" parTransId="{A0DA5C70-F335-4809-99F7-325BF3504567}" sibTransId="{EBB24252-567C-46E3-B152-6CFD7BC536C0}"/>
    <dgm:cxn modelId="{54494F28-22B4-4DD1-B33E-A50BFE7D7CA4}" type="presOf" srcId="{D2CB2FCB-28F3-4E46-8423-C3B8A307B094}" destId="{3B95A604-5831-4EC2-AAA3-9CDA92E7215A}" srcOrd="0" destOrd="0" presId="urn:microsoft.com/office/officeart/2008/layout/AscendingPictureAccentProcess"/>
    <dgm:cxn modelId="{FDC4E5FF-6E2F-48E4-B78A-B0F9EC32DB28}" srcId="{F70BB0C5-AD55-4099-8342-EE07209EEA25}" destId="{69681012-34BF-4CEC-A1C3-635D8683AE17}" srcOrd="0" destOrd="0" parTransId="{25CDAA3F-FBD2-4F59-A946-4DC39BA81144}" sibTransId="{D2CB2FCB-28F3-4E46-8423-C3B8A307B094}"/>
    <dgm:cxn modelId="{33456538-51F5-4E1A-96F9-7A080A35B4E2}" type="presOf" srcId="{69681012-34BF-4CEC-A1C3-635D8683AE17}" destId="{7C5097B2-3D6E-444A-81F1-4028B3D8070F}" srcOrd="0" destOrd="0" presId="urn:microsoft.com/office/officeart/2008/layout/AscendingPictureAccentProcess"/>
    <dgm:cxn modelId="{79010EF8-29C4-4F1A-B27B-CA4256AACC39}" type="presOf" srcId="{E750657A-C661-40EB-9E4A-0104FC7D6138}" destId="{A2AD2907-E410-4CEA-AEDF-86A9B0D364C1}" srcOrd="0" destOrd="0" presId="urn:microsoft.com/office/officeart/2008/layout/AscendingPictureAccentProcess"/>
    <dgm:cxn modelId="{302E2609-70BE-4B1F-AE08-EDB03C4EC9C4}" type="presOf" srcId="{F70BB0C5-AD55-4099-8342-EE07209EEA25}" destId="{0F1789AB-1B74-4854-BD29-F96583913403}" srcOrd="0" destOrd="0" presId="urn:microsoft.com/office/officeart/2008/layout/AscendingPictureAccentProcess"/>
    <dgm:cxn modelId="{D03A5734-99BB-4EB0-A150-5F6B13ACE26A}" type="presParOf" srcId="{0F1789AB-1B74-4854-BD29-F96583913403}" destId="{11CB3EF6-2552-4300-A7A0-905A2E08F2E5}" srcOrd="0" destOrd="0" presId="urn:microsoft.com/office/officeart/2008/layout/AscendingPictureAccentProcess"/>
    <dgm:cxn modelId="{2508DFBA-A39C-47C0-9525-2AF998B883BC}" type="presParOf" srcId="{0F1789AB-1B74-4854-BD29-F96583913403}" destId="{1BD319E5-386F-47AB-B4E5-043556FE6DFD}" srcOrd="1" destOrd="0" presId="urn:microsoft.com/office/officeart/2008/layout/AscendingPictureAccentProcess"/>
    <dgm:cxn modelId="{D342A967-A74A-454D-929D-79EE0DD9F4AA}" type="presParOf" srcId="{0F1789AB-1B74-4854-BD29-F96583913403}" destId="{B12EBAA4-7DC9-4559-8273-31BD4E2BF4CE}" srcOrd="2" destOrd="0" presId="urn:microsoft.com/office/officeart/2008/layout/AscendingPictureAccentProcess"/>
    <dgm:cxn modelId="{3863129A-9D34-498B-BAE4-E59CBCD3D90C}" type="presParOf" srcId="{0F1789AB-1B74-4854-BD29-F96583913403}" destId="{F6DE897A-9E15-49E3-AED4-4526F337B911}" srcOrd="3" destOrd="0" presId="urn:microsoft.com/office/officeart/2008/layout/AscendingPictureAccentProcess"/>
    <dgm:cxn modelId="{BA3910B8-E906-471E-934E-1A2F74331FB7}" type="presParOf" srcId="{0F1789AB-1B74-4854-BD29-F96583913403}" destId="{52857C68-5176-4E9A-B463-D7767AC43652}" srcOrd="4" destOrd="0" presId="urn:microsoft.com/office/officeart/2008/layout/AscendingPictureAccentProcess"/>
    <dgm:cxn modelId="{15DD4CE1-F542-405E-B591-B32291EAF362}" type="presParOf" srcId="{0F1789AB-1B74-4854-BD29-F96583913403}" destId="{213888D5-8DE0-4D2D-93A7-600B54F97353}" srcOrd="5" destOrd="0" presId="urn:microsoft.com/office/officeart/2008/layout/AscendingPictureAccentProcess"/>
    <dgm:cxn modelId="{1A77A041-E0C6-4E52-B236-58E8938AABA5}" type="presParOf" srcId="{0F1789AB-1B74-4854-BD29-F96583913403}" destId="{BDFBEB47-9565-4432-873F-2FBB37A5256A}" srcOrd="6" destOrd="0" presId="urn:microsoft.com/office/officeart/2008/layout/AscendingPictureAccentProcess"/>
    <dgm:cxn modelId="{C5DC36F0-5C31-424D-B767-2DBB189BF7F9}" type="presParOf" srcId="{0F1789AB-1B74-4854-BD29-F96583913403}" destId="{82EB2B35-9C17-4AE0-8CD8-D9B2A1019CD6}" srcOrd="7" destOrd="0" presId="urn:microsoft.com/office/officeart/2008/layout/AscendingPictureAccentProcess"/>
    <dgm:cxn modelId="{E9B8B5A2-6767-4B0C-A7B7-1EA84D032FAC}" type="presParOf" srcId="{0F1789AB-1B74-4854-BD29-F96583913403}" destId="{52205E3C-F689-4DE8-87BD-2287A69A387E}" srcOrd="8" destOrd="0" presId="urn:microsoft.com/office/officeart/2008/layout/AscendingPictureAccentProcess"/>
    <dgm:cxn modelId="{0ED2C206-58BC-41E6-BA31-A3BA89E091CE}" type="presParOf" srcId="{0F1789AB-1B74-4854-BD29-F96583913403}" destId="{C4845A3D-0E59-4564-A5EE-22211C7FFD84}" srcOrd="9" destOrd="0" presId="urn:microsoft.com/office/officeart/2008/layout/AscendingPictureAccentProcess"/>
    <dgm:cxn modelId="{751B0F01-5422-4ACE-B486-817B89175025}" type="presParOf" srcId="{0F1789AB-1B74-4854-BD29-F96583913403}" destId="{7C5097B2-3D6E-444A-81F1-4028B3D8070F}" srcOrd="10" destOrd="0" presId="urn:microsoft.com/office/officeart/2008/layout/AscendingPictureAccentProcess"/>
    <dgm:cxn modelId="{1124F4BB-D525-44B1-9D8C-F7A8A2EBAC33}" type="presParOf" srcId="{0F1789AB-1B74-4854-BD29-F96583913403}" destId="{084A4C90-0B7B-4FEF-9BD0-A23A2C01F1BE}" srcOrd="11" destOrd="0" presId="urn:microsoft.com/office/officeart/2008/layout/AscendingPictureAccentProcess"/>
    <dgm:cxn modelId="{E6C90F72-A2FB-4549-AA39-8A456536A4BF}" type="presParOf" srcId="{084A4C90-0B7B-4FEF-9BD0-A23A2C01F1BE}" destId="{3B95A604-5831-4EC2-AAA3-9CDA92E7215A}" srcOrd="0" destOrd="0" presId="urn:microsoft.com/office/officeart/2008/layout/AscendingPictureAccentProcess"/>
    <dgm:cxn modelId="{BCFAFC6B-6864-4F2E-9AA5-62E39EC22E8D}" type="presParOf" srcId="{0F1789AB-1B74-4854-BD29-F96583913403}" destId="{A2AD2907-E410-4CEA-AEDF-86A9B0D364C1}" srcOrd="12" destOrd="0" presId="urn:microsoft.com/office/officeart/2008/layout/AscendingPictureAccentProcess"/>
    <dgm:cxn modelId="{C5EEE643-F9CB-418B-9F76-EF3C04AB6B4C}" type="presParOf" srcId="{0F1789AB-1B74-4854-BD29-F96583913403}" destId="{29F1EE81-FCE2-4129-8456-6033130F47CF}" srcOrd="13" destOrd="0" presId="urn:microsoft.com/office/officeart/2008/layout/AscendingPictureAccentProcess"/>
    <dgm:cxn modelId="{24C45C78-7303-4BED-B984-7E562735B5CE}" type="presParOf" srcId="{29F1EE81-FCE2-4129-8456-6033130F47CF}" destId="{E484B72B-9EA3-4ED2-82FC-3EE35863B03C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58FB63-1C43-4E6D-B8B2-67BD9229994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DD7AA1-7778-49EB-AB8D-64E461A01DCE}">
      <dgm:prSet phldrT="[Text]"/>
      <dgm:spPr/>
      <dgm:t>
        <a:bodyPr/>
        <a:lstStyle/>
        <a:p>
          <a:r>
            <a:rPr lang="en-US" dirty="0" smtClean="0"/>
            <a:t>Express Care</a:t>
          </a:r>
          <a:endParaRPr lang="en-US" dirty="0"/>
        </a:p>
      </dgm:t>
    </dgm:pt>
    <dgm:pt modelId="{DEC5C087-E04E-433D-A539-E2C3B3B8E2DC}" type="parTrans" cxnId="{4A3FBAD8-43EE-41F9-8596-D962FEDD7D83}">
      <dgm:prSet/>
      <dgm:spPr/>
      <dgm:t>
        <a:bodyPr/>
        <a:lstStyle/>
        <a:p>
          <a:endParaRPr lang="en-US"/>
        </a:p>
      </dgm:t>
    </dgm:pt>
    <dgm:pt modelId="{545C779A-3D97-4CE7-A0E7-E52312B0D380}" type="sibTrans" cxnId="{4A3FBAD8-43EE-41F9-8596-D962FEDD7D83}">
      <dgm:prSet/>
      <dgm:spPr/>
      <dgm:t>
        <a:bodyPr/>
        <a:lstStyle/>
        <a:p>
          <a:endParaRPr lang="en-US"/>
        </a:p>
      </dgm:t>
    </dgm:pt>
    <dgm:pt modelId="{ADFB04AA-2E25-4502-84C2-ECBB3077E8C2}">
      <dgm:prSet phldrT="[Text]"/>
      <dgm:spPr/>
      <dgm:t>
        <a:bodyPr/>
        <a:lstStyle/>
        <a:p>
          <a:r>
            <a:rPr lang="en-US" dirty="0" smtClean="0"/>
            <a:t>Challenge Growth</a:t>
          </a:r>
          <a:endParaRPr lang="en-US" dirty="0"/>
        </a:p>
      </dgm:t>
    </dgm:pt>
    <dgm:pt modelId="{82661A3D-8455-4DE0-9763-30FEE621176E}" type="parTrans" cxnId="{BFBCBB1E-40CA-4186-94F0-B6B4F2690EFA}">
      <dgm:prSet/>
      <dgm:spPr/>
      <dgm:t>
        <a:bodyPr/>
        <a:lstStyle/>
        <a:p>
          <a:endParaRPr lang="en-US"/>
        </a:p>
      </dgm:t>
    </dgm:pt>
    <dgm:pt modelId="{A8797D79-0E41-488E-95D0-7152FF1048A0}" type="sibTrans" cxnId="{BFBCBB1E-40CA-4186-94F0-B6B4F2690EFA}">
      <dgm:prSet/>
      <dgm:spPr/>
      <dgm:t>
        <a:bodyPr/>
        <a:lstStyle/>
        <a:p>
          <a:endParaRPr lang="en-US"/>
        </a:p>
      </dgm:t>
    </dgm:pt>
    <dgm:pt modelId="{DE16E1EA-E64B-4CA8-A630-E3CDBDB87BF5}">
      <dgm:prSet phldrT="[Text]"/>
      <dgm:spPr/>
      <dgm:t>
        <a:bodyPr/>
        <a:lstStyle/>
        <a:p>
          <a:r>
            <a:rPr lang="en-US" dirty="0" smtClean="0"/>
            <a:t>Provide Support</a:t>
          </a:r>
          <a:endParaRPr lang="en-US" dirty="0"/>
        </a:p>
      </dgm:t>
    </dgm:pt>
    <dgm:pt modelId="{40F4953D-D207-4698-B22C-53AC9AE986EA}" type="parTrans" cxnId="{F0A2E9AD-D0CD-4F3A-A664-D2151E5B5C4D}">
      <dgm:prSet/>
      <dgm:spPr/>
      <dgm:t>
        <a:bodyPr/>
        <a:lstStyle/>
        <a:p>
          <a:endParaRPr lang="en-US"/>
        </a:p>
      </dgm:t>
    </dgm:pt>
    <dgm:pt modelId="{13C1817E-10B7-4999-8428-52797830FB08}" type="sibTrans" cxnId="{F0A2E9AD-D0CD-4F3A-A664-D2151E5B5C4D}">
      <dgm:prSet/>
      <dgm:spPr/>
      <dgm:t>
        <a:bodyPr/>
        <a:lstStyle/>
        <a:p>
          <a:endParaRPr lang="en-US"/>
        </a:p>
      </dgm:t>
    </dgm:pt>
    <dgm:pt modelId="{84FF8EF1-D23D-43C8-81EA-F67034E7DB91}">
      <dgm:prSet phldrT="[Text]"/>
      <dgm:spPr/>
      <dgm:t>
        <a:bodyPr/>
        <a:lstStyle/>
        <a:p>
          <a:r>
            <a:rPr lang="en-US" dirty="0" smtClean="0"/>
            <a:t>Share Power</a:t>
          </a:r>
          <a:endParaRPr lang="en-US" dirty="0"/>
        </a:p>
      </dgm:t>
    </dgm:pt>
    <dgm:pt modelId="{57A7E19E-E85B-4D0F-B960-A95C11E2A50D}" type="parTrans" cxnId="{8F5B979A-4E5E-4082-8597-56419CEC0DFE}">
      <dgm:prSet/>
      <dgm:spPr/>
      <dgm:t>
        <a:bodyPr/>
        <a:lstStyle/>
        <a:p>
          <a:endParaRPr lang="en-US"/>
        </a:p>
      </dgm:t>
    </dgm:pt>
    <dgm:pt modelId="{5C4BA136-A52E-47F7-B769-1FD2EBC975FE}" type="sibTrans" cxnId="{8F5B979A-4E5E-4082-8597-56419CEC0DFE}">
      <dgm:prSet/>
      <dgm:spPr/>
      <dgm:t>
        <a:bodyPr/>
        <a:lstStyle/>
        <a:p>
          <a:endParaRPr lang="en-US"/>
        </a:p>
      </dgm:t>
    </dgm:pt>
    <dgm:pt modelId="{FEE31E26-69C8-40B5-9B81-19E1F7DA5252}">
      <dgm:prSet phldrT="[Text]"/>
      <dgm:spPr/>
      <dgm:t>
        <a:bodyPr/>
        <a:lstStyle/>
        <a:p>
          <a:r>
            <a:rPr lang="en-US" dirty="0" smtClean="0"/>
            <a:t>Expand Possibilities</a:t>
          </a:r>
          <a:endParaRPr lang="en-US" dirty="0"/>
        </a:p>
      </dgm:t>
    </dgm:pt>
    <dgm:pt modelId="{A395E77A-BE90-4584-B4B0-D2978176EC9E}" type="parTrans" cxnId="{79ECAB7F-6991-4CA9-AFF3-B398C1785CBE}">
      <dgm:prSet/>
      <dgm:spPr/>
      <dgm:t>
        <a:bodyPr/>
        <a:lstStyle/>
        <a:p>
          <a:endParaRPr lang="en-US"/>
        </a:p>
      </dgm:t>
    </dgm:pt>
    <dgm:pt modelId="{8861A608-6ED4-45CC-8569-0CA4609E3FAB}" type="sibTrans" cxnId="{79ECAB7F-6991-4CA9-AFF3-B398C1785CBE}">
      <dgm:prSet/>
      <dgm:spPr/>
      <dgm:t>
        <a:bodyPr/>
        <a:lstStyle/>
        <a:p>
          <a:endParaRPr lang="en-US"/>
        </a:p>
      </dgm:t>
    </dgm:pt>
    <dgm:pt modelId="{A7BAD385-2BF7-4785-84FD-DF1BB26F1F31}" type="pres">
      <dgm:prSet presAssocID="{0A58FB63-1C43-4E6D-B8B2-67BD922999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1A937F-DFDF-484A-B15C-84D3527D1596}" type="pres">
      <dgm:prSet presAssocID="{0A58FB63-1C43-4E6D-B8B2-67BD9229994F}" presName="cycle" presStyleCnt="0"/>
      <dgm:spPr/>
    </dgm:pt>
    <dgm:pt modelId="{C3744A2C-EF3C-4098-92A2-44CD7BAE7840}" type="pres">
      <dgm:prSet presAssocID="{3BDD7AA1-7778-49EB-AB8D-64E461A01DCE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AE3A3-2589-4DBD-8BD7-9D6B3316E0A8}" type="pres">
      <dgm:prSet presAssocID="{545C779A-3D97-4CE7-A0E7-E52312B0D380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4F837E03-BBB7-407F-AB9A-11DF70B03C33}" type="pres">
      <dgm:prSet presAssocID="{ADFB04AA-2E25-4502-84C2-ECBB3077E8C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54E0C-15AA-4A15-A269-0EA1B041BF52}" type="pres">
      <dgm:prSet presAssocID="{DE16E1EA-E64B-4CA8-A630-E3CDBDB87BF5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75A7E-C2A3-4371-8180-153B9C9AEBAD}" type="pres">
      <dgm:prSet presAssocID="{84FF8EF1-D23D-43C8-81EA-F67034E7DB9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D38FF-FF45-48DF-B33E-86F6B694C08C}" type="pres">
      <dgm:prSet presAssocID="{FEE31E26-69C8-40B5-9B81-19E1F7DA5252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BB3ACA-CAA8-4419-9BA2-0D6E645647CB}" type="presOf" srcId="{3BDD7AA1-7778-49EB-AB8D-64E461A01DCE}" destId="{C3744A2C-EF3C-4098-92A2-44CD7BAE7840}" srcOrd="0" destOrd="0" presId="urn:microsoft.com/office/officeart/2005/8/layout/cycle3"/>
    <dgm:cxn modelId="{0A743CDA-D06F-4AD7-8AA1-03D1D6753806}" type="presOf" srcId="{DE16E1EA-E64B-4CA8-A630-E3CDBDB87BF5}" destId="{E0A54E0C-15AA-4A15-A269-0EA1B041BF52}" srcOrd="0" destOrd="0" presId="urn:microsoft.com/office/officeart/2005/8/layout/cycle3"/>
    <dgm:cxn modelId="{43A46E6D-8D1B-45A6-82D2-CA0F116C1A06}" type="presOf" srcId="{ADFB04AA-2E25-4502-84C2-ECBB3077E8C2}" destId="{4F837E03-BBB7-407F-AB9A-11DF70B03C33}" srcOrd="0" destOrd="0" presId="urn:microsoft.com/office/officeart/2005/8/layout/cycle3"/>
    <dgm:cxn modelId="{79F84075-C8E4-4EA7-81DD-4889189BE7F1}" type="presOf" srcId="{FEE31E26-69C8-40B5-9B81-19E1F7DA5252}" destId="{B35D38FF-FF45-48DF-B33E-86F6B694C08C}" srcOrd="0" destOrd="0" presId="urn:microsoft.com/office/officeart/2005/8/layout/cycle3"/>
    <dgm:cxn modelId="{88AE15ED-497A-41A3-B72D-325DF38513AF}" type="presOf" srcId="{84FF8EF1-D23D-43C8-81EA-F67034E7DB91}" destId="{6BC75A7E-C2A3-4371-8180-153B9C9AEBAD}" srcOrd="0" destOrd="0" presId="urn:microsoft.com/office/officeart/2005/8/layout/cycle3"/>
    <dgm:cxn modelId="{8F5B979A-4E5E-4082-8597-56419CEC0DFE}" srcId="{0A58FB63-1C43-4E6D-B8B2-67BD9229994F}" destId="{84FF8EF1-D23D-43C8-81EA-F67034E7DB91}" srcOrd="3" destOrd="0" parTransId="{57A7E19E-E85B-4D0F-B960-A95C11E2A50D}" sibTransId="{5C4BA136-A52E-47F7-B769-1FD2EBC975FE}"/>
    <dgm:cxn modelId="{79ECAB7F-6991-4CA9-AFF3-B398C1785CBE}" srcId="{0A58FB63-1C43-4E6D-B8B2-67BD9229994F}" destId="{FEE31E26-69C8-40B5-9B81-19E1F7DA5252}" srcOrd="4" destOrd="0" parTransId="{A395E77A-BE90-4584-B4B0-D2978176EC9E}" sibTransId="{8861A608-6ED4-45CC-8569-0CA4609E3FAB}"/>
    <dgm:cxn modelId="{4A3FBAD8-43EE-41F9-8596-D962FEDD7D83}" srcId="{0A58FB63-1C43-4E6D-B8B2-67BD9229994F}" destId="{3BDD7AA1-7778-49EB-AB8D-64E461A01DCE}" srcOrd="0" destOrd="0" parTransId="{DEC5C087-E04E-433D-A539-E2C3B3B8E2DC}" sibTransId="{545C779A-3D97-4CE7-A0E7-E52312B0D380}"/>
    <dgm:cxn modelId="{49D59CC2-A173-46E0-8EA0-652D483AC155}" type="presOf" srcId="{0A58FB63-1C43-4E6D-B8B2-67BD9229994F}" destId="{A7BAD385-2BF7-4785-84FD-DF1BB26F1F31}" srcOrd="0" destOrd="0" presId="urn:microsoft.com/office/officeart/2005/8/layout/cycle3"/>
    <dgm:cxn modelId="{F0A2E9AD-D0CD-4F3A-A664-D2151E5B5C4D}" srcId="{0A58FB63-1C43-4E6D-B8B2-67BD9229994F}" destId="{DE16E1EA-E64B-4CA8-A630-E3CDBDB87BF5}" srcOrd="2" destOrd="0" parTransId="{40F4953D-D207-4698-B22C-53AC9AE986EA}" sibTransId="{13C1817E-10B7-4999-8428-52797830FB08}"/>
    <dgm:cxn modelId="{6646B8C9-B79A-4807-960E-FECE9AE460B8}" type="presOf" srcId="{545C779A-3D97-4CE7-A0E7-E52312B0D380}" destId="{709AE3A3-2589-4DBD-8BD7-9D6B3316E0A8}" srcOrd="0" destOrd="0" presId="urn:microsoft.com/office/officeart/2005/8/layout/cycle3"/>
    <dgm:cxn modelId="{BFBCBB1E-40CA-4186-94F0-B6B4F2690EFA}" srcId="{0A58FB63-1C43-4E6D-B8B2-67BD9229994F}" destId="{ADFB04AA-2E25-4502-84C2-ECBB3077E8C2}" srcOrd="1" destOrd="0" parTransId="{82661A3D-8455-4DE0-9763-30FEE621176E}" sibTransId="{A8797D79-0E41-488E-95D0-7152FF1048A0}"/>
    <dgm:cxn modelId="{1EF9F725-857D-4910-9966-0BC2A5E1894A}" type="presParOf" srcId="{A7BAD385-2BF7-4785-84FD-DF1BB26F1F31}" destId="{631A937F-DFDF-484A-B15C-84D3527D1596}" srcOrd="0" destOrd="0" presId="urn:microsoft.com/office/officeart/2005/8/layout/cycle3"/>
    <dgm:cxn modelId="{74587C86-0475-47FD-93B4-2E93615C3C35}" type="presParOf" srcId="{631A937F-DFDF-484A-B15C-84D3527D1596}" destId="{C3744A2C-EF3C-4098-92A2-44CD7BAE7840}" srcOrd="0" destOrd="0" presId="urn:microsoft.com/office/officeart/2005/8/layout/cycle3"/>
    <dgm:cxn modelId="{00EDD1D6-1ABF-4808-B87C-DADFFB2980DA}" type="presParOf" srcId="{631A937F-DFDF-484A-B15C-84D3527D1596}" destId="{709AE3A3-2589-4DBD-8BD7-9D6B3316E0A8}" srcOrd="1" destOrd="0" presId="urn:microsoft.com/office/officeart/2005/8/layout/cycle3"/>
    <dgm:cxn modelId="{08232D5E-1C21-41D7-A3FC-546739481800}" type="presParOf" srcId="{631A937F-DFDF-484A-B15C-84D3527D1596}" destId="{4F837E03-BBB7-407F-AB9A-11DF70B03C33}" srcOrd="2" destOrd="0" presId="urn:microsoft.com/office/officeart/2005/8/layout/cycle3"/>
    <dgm:cxn modelId="{7BD5F071-FFC3-4EAE-9E81-4A01FE74CD34}" type="presParOf" srcId="{631A937F-DFDF-484A-B15C-84D3527D1596}" destId="{E0A54E0C-15AA-4A15-A269-0EA1B041BF52}" srcOrd="3" destOrd="0" presId="urn:microsoft.com/office/officeart/2005/8/layout/cycle3"/>
    <dgm:cxn modelId="{66CAF407-59CA-475C-821B-93007B7BCBEE}" type="presParOf" srcId="{631A937F-DFDF-484A-B15C-84D3527D1596}" destId="{6BC75A7E-C2A3-4371-8180-153B9C9AEBAD}" srcOrd="4" destOrd="0" presId="urn:microsoft.com/office/officeart/2005/8/layout/cycle3"/>
    <dgm:cxn modelId="{07897F59-1BE4-461E-BF1C-78C5152864BA}" type="presParOf" srcId="{631A937F-DFDF-484A-B15C-84D3527D1596}" destId="{B35D38FF-FF45-48DF-B33E-86F6B694C08C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21E09-0DA4-413A-8A42-EAD2002ADE01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4CA5A-51E2-4CC8-955E-8A9615E51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15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847C2-9DDA-4702-9676-25284CE6D2D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975" y="4343400"/>
            <a:ext cx="4562475" cy="4114800"/>
          </a:xfrm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632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Bonnie </a:t>
            </a:r>
            <a:r>
              <a:rPr lang="en-US" dirty="0" err="1" smtClean="0"/>
              <a:t>Benard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98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708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27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0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A7165-0FB2-4763-BA87-6CB714E246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3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51CD1-6D21-415C-B563-887B8D87F44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7305" y="4415790"/>
            <a:ext cx="4740133" cy="4183380"/>
          </a:xfrm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3278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9B989-AE1D-4804-B60D-A7ED8BF2C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58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52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388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9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A60BA-6BD3-45CA-94C9-0E2B51012AD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687199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F1F9B-964F-46A4-AD59-3DEE15481F2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33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A7165-0FB2-4763-BA87-6CB714E246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4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DED4E-7DCD-4D06-97A9-138D29EB548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3627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692A4-A3B4-434B-AF78-774873EC6BA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  <a:p>
            <a:pPr>
              <a:buFontTx/>
              <a:buChar char="-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0118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96ABC-1CBA-4018-B5CE-B98C47E91F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04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96ABC-1CBA-4018-B5CE-B98C47E91F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0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87495-F13F-457A-8F6A-7C973A1C36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7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9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08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8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34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90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0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13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2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4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95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3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8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2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5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7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9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67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trends.org/our-research/the-kristin-anderson-moore-lecture-serie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arch-institute.org/spark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foryouth.net/youth_development/professionals/sel/self-awareness.cf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myhero.com/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://www.search-institute.org/sites/default/files/a/Dev-Relationships-Framework.pdf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ctforyouth.net/youth_development/professionals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foryouth.net/youth_development/development/" TargetMode="External"/><Relationship Id="rId7" Type="http://schemas.openxmlformats.org/officeDocument/2006/relationships/image" Target="../media/image1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tforyouth.net/" TargetMode="External"/><Relationship Id="rId5" Type="http://schemas.openxmlformats.org/officeDocument/2006/relationships/hyperlink" Target="http://www.pyd101.net/" TargetMode="External"/><Relationship Id="rId4" Type="http://schemas.openxmlformats.org/officeDocument/2006/relationships/hyperlink" Target="http://www.actforyouth.net/youth_development/development/research.cfm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liency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jectresilience.com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foryouth.net/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d81@cornell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6008" y="947901"/>
            <a:ext cx="5714228" cy="2421464"/>
          </a:xfrm>
        </p:spPr>
        <p:txBody>
          <a:bodyPr/>
          <a:lstStyle/>
          <a:p>
            <a:r>
              <a:rPr lang="en-US" dirty="0" smtClean="0"/>
              <a:t>Positive Youth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62370" y="4056453"/>
            <a:ext cx="5714228" cy="14054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Jutta Dotterweich</a:t>
            </a:r>
          </a:p>
          <a:p>
            <a:r>
              <a:rPr lang="en-US" dirty="0" smtClean="0"/>
              <a:t>ACT for Youth Center of Excellence</a:t>
            </a:r>
          </a:p>
          <a:p>
            <a:r>
              <a:rPr lang="en-US" dirty="0" smtClean="0"/>
              <a:t>Cornell university</a:t>
            </a:r>
          </a:p>
          <a:p>
            <a:r>
              <a:rPr lang="en-US" dirty="0" smtClean="0"/>
              <a:t>November 30, 2016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59" y="3369365"/>
            <a:ext cx="4006693" cy="277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1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 smtClean="0"/>
              <a:t>Nurturing Resilience</a:t>
            </a:r>
            <a:endParaRPr lang="en-US" sz="4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3422" y="1853937"/>
            <a:ext cx="3540603" cy="576262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Internal Protective Factors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 dirty="0" smtClean="0"/>
              <a:t>Social Competence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 dirty="0" smtClean="0"/>
              <a:t>Problem Solving Skills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 dirty="0" smtClean="0"/>
              <a:t>Autonomy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 dirty="0" smtClean="0"/>
              <a:t>Sense of purpose, belief in a bright future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Environmental Protective Factors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dirty="0" smtClean="0"/>
              <a:t>Caring Relationships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dirty="0" smtClean="0"/>
              <a:t>High Expectations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600" dirty="0" smtClean="0"/>
              <a:t>Opportunities for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8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j-lt"/>
              </a:rPr>
              <a:t>Supportive Brain Research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059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700" dirty="0">
                <a:latin typeface="+mn-lt"/>
              </a:rPr>
              <a:t>The brain has a powerful ability to change, adapt, and rewire itself throughout </a:t>
            </a:r>
            <a:r>
              <a:rPr lang="en-US" sz="3700" dirty="0" smtClean="0">
                <a:latin typeface="+mn-lt"/>
              </a:rPr>
              <a:t>life</a:t>
            </a:r>
            <a:r>
              <a:rPr lang="en-US" sz="3700" dirty="0"/>
              <a:t> </a:t>
            </a:r>
            <a:r>
              <a:rPr lang="en-US" sz="3700" dirty="0" smtClean="0"/>
              <a:t>→ Plasticity</a:t>
            </a:r>
            <a:endParaRPr lang="en-US" sz="3700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700" dirty="0">
                <a:latin typeface="+mn-lt"/>
              </a:rPr>
              <a:t>Individual neurons grow, and new ones are added to the active circuits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700" dirty="0">
                <a:latin typeface="+mn-lt"/>
              </a:rPr>
              <a:t>It changes how it uses its genetic code, in response to life experiences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700" dirty="0">
                <a:latin typeface="+mn-lt"/>
              </a:rPr>
              <a:t>Stimulation, nutrition, exercise, stress, all modify this growth rate of neurons </a:t>
            </a:r>
            <a:endParaRPr lang="en-US" sz="3700" dirty="0" smtClean="0">
              <a:latin typeface="+mn-lt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600" dirty="0" smtClean="0">
              <a:latin typeface="+mn-lt"/>
            </a:endParaRPr>
          </a:p>
          <a:p>
            <a:pPr marL="0" indent="0">
              <a:buNone/>
            </a:pPr>
            <a:r>
              <a:rPr lang="en-US" sz="2600" dirty="0" smtClean="0">
                <a:latin typeface="+mn-lt"/>
              </a:rPr>
              <a:t>The </a:t>
            </a:r>
            <a:r>
              <a:rPr lang="en-US" sz="2600" dirty="0">
                <a:latin typeface="+mn-lt"/>
              </a:rPr>
              <a:t>D</a:t>
            </a:r>
            <a:r>
              <a:rPr lang="en-US" sz="2600" dirty="0" smtClean="0">
                <a:latin typeface="+mn-lt"/>
              </a:rPr>
              <a:t>eveloping </a:t>
            </a:r>
            <a:r>
              <a:rPr lang="en-US" sz="2600" dirty="0">
                <a:latin typeface="+mn-lt"/>
              </a:rPr>
              <a:t>B</a:t>
            </a:r>
            <a:r>
              <a:rPr lang="en-US" sz="2600" dirty="0" smtClean="0">
                <a:latin typeface="+mn-lt"/>
              </a:rPr>
              <a:t>rain: Implications for Youth </a:t>
            </a:r>
            <a:r>
              <a:rPr lang="en-US" sz="2600" dirty="0">
                <a:latin typeface="+mn-lt"/>
              </a:rPr>
              <a:t>P</a:t>
            </a:r>
            <a:r>
              <a:rPr lang="en-US" sz="2600" dirty="0" smtClean="0">
                <a:latin typeface="+mn-lt"/>
              </a:rPr>
              <a:t>rogram. 2014</a:t>
            </a:r>
          </a:p>
          <a:p>
            <a:pPr marL="0" indent="0">
              <a:buNone/>
            </a:pPr>
            <a:r>
              <a:rPr lang="en-US" sz="2600" dirty="0" smtClean="0">
                <a:latin typeface="+mn-lt"/>
                <a:hlinkClick r:id="rId3"/>
              </a:rPr>
              <a:t>http://www.childtrends.org/our-research/the-kristin-anderson-moore-lecture-series/</a:t>
            </a:r>
            <a:r>
              <a:rPr lang="en-US" sz="2600" dirty="0" smtClean="0">
                <a:latin typeface="+mn-lt"/>
              </a:rPr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 Core Strategies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1676400"/>
          <a:ext cx="7696200" cy="4267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64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0133"/>
            <a:ext cx="7772400" cy="145626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Identify Internal Strengths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1676400"/>
          <a:ext cx="86868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r>
                        <a:rPr lang="en-US" baseline="0" dirty="0" smtClean="0"/>
                        <a:t> Competence</a:t>
                      </a:r>
                      <a:endParaRPr 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Solving</a:t>
                      </a:r>
                      <a:endParaRPr 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Autonomy</a:t>
                      </a:r>
                      <a:endParaRPr 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Sense of Purpose &amp; Belief in the Future</a:t>
                      </a:r>
                      <a:endParaRPr lang="en-US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en-US" b="1" dirty="0" smtClean="0"/>
                        <a:t>-</a:t>
                      </a:r>
                      <a:r>
                        <a:rPr lang="en-US" altLang="en-US" b="0" dirty="0" smtClean="0"/>
                        <a:t>Responsiveness 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-Communication skills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-Could recruit support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-Empathy and caring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-Compassion and forgiveness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-Pro-social behavior</a:t>
                      </a:r>
                      <a:endParaRPr lang="en-US" altLang="en-US" b="0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en-US" b="1" dirty="0" smtClean="0"/>
                        <a:t>-</a:t>
                      </a:r>
                      <a:r>
                        <a:rPr lang="en-US" altLang="en-US" b="0" dirty="0" smtClean="0"/>
                        <a:t>Ability to plan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-Flexibility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-Insight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-Critical thinking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-Resourcefulness</a:t>
                      </a:r>
                    </a:p>
                    <a:p>
                      <a:endParaRPr 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en-US" b="1" dirty="0" smtClean="0"/>
                        <a:t>-</a:t>
                      </a:r>
                      <a:r>
                        <a:rPr lang="en-US" altLang="en-US" b="0" dirty="0" smtClean="0"/>
                        <a:t>Positive Identity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-Internal locus of control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-Mastery and self efficacy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-Adaptive distancing and resistance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-Self-awareness and mindfulness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-Humor</a:t>
                      </a:r>
                    </a:p>
                    <a:p>
                      <a:endParaRPr 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en-US" b="1" dirty="0" smtClean="0"/>
                        <a:t>-</a:t>
                      </a:r>
                      <a:r>
                        <a:rPr lang="en-US" altLang="en-US" b="0" dirty="0" smtClean="0"/>
                        <a:t>Goal direction, achievement motivation and educational aspirations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-Special interest, creativity, imagination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-Optimism and hope</a:t>
                      </a:r>
                    </a:p>
                    <a:p>
                      <a:pPr eaLnBrk="1" hangingPunct="1"/>
                      <a:r>
                        <a:rPr lang="en-US" altLang="en-US" b="0" dirty="0" smtClean="0"/>
                        <a:t>-Faith, spirituality and sense of meaning</a:t>
                      </a:r>
                    </a:p>
                    <a:p>
                      <a:endParaRPr lang="en-US" dirty="0"/>
                    </a:p>
                  </a:txBody>
                  <a:tcPr marL="96520" marR="9652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48400" y="6257698"/>
            <a:ext cx="22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Bonnie </a:t>
            </a:r>
            <a:r>
              <a:rPr lang="en-US" dirty="0" err="1" smtClean="0"/>
              <a:t>Benard</a:t>
            </a:r>
            <a:r>
              <a:rPr lang="en-US" dirty="0" smtClean="0"/>
              <a:t>.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Activity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43" y="726492"/>
            <a:ext cx="4562816" cy="3103386"/>
          </a:xfrm>
        </p:spPr>
      </p:pic>
      <p:sp>
        <p:nvSpPr>
          <p:cNvPr id="5" name="TextBox 4"/>
          <p:cNvSpPr txBox="1"/>
          <p:nvPr/>
        </p:nvSpPr>
        <p:spPr>
          <a:xfrm>
            <a:off x="1532456" y="4386470"/>
            <a:ext cx="48036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are your resiliencies?</a:t>
            </a:r>
          </a:p>
          <a:p>
            <a:r>
              <a:rPr lang="en-US" sz="2800" dirty="0" smtClean="0"/>
              <a:t>How did you learn about them?</a:t>
            </a:r>
          </a:p>
          <a:p>
            <a:r>
              <a:rPr lang="en-US" sz="2800" dirty="0" smtClean="0"/>
              <a:t>How do you use them?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28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Build on Internal Strengths</a:t>
            </a:r>
            <a:endParaRPr lang="en-US" sz="4000" dirty="0"/>
          </a:p>
        </p:txBody>
      </p:sp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dirty="0"/>
              <a:t>You believe that young people have strengths (attitude)</a:t>
            </a:r>
          </a:p>
          <a:p>
            <a:pPr marL="457200" indent="-457200" algn="just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dirty="0"/>
              <a:t>You identify personal strengths (you look beyond the problems)</a:t>
            </a:r>
          </a:p>
          <a:p>
            <a:pPr marL="457200" indent="-457200" algn="just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dirty="0"/>
              <a:t>You teach them that they have strengths (name them, show them how they are being used, suggest how they can use them in the future)</a:t>
            </a:r>
          </a:p>
          <a:p>
            <a:pPr marL="457200" indent="-457200" algn="just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dirty="0"/>
              <a:t>You give it time – you persist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152400" y="533400"/>
            <a:ext cx="830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 dirty="0">
                <a:solidFill>
                  <a:schemeClr val="tx2"/>
                </a:solidFill>
              </a:rPr>
              <a:t>      </a:t>
            </a:r>
            <a:endParaRPr lang="en-US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05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87" y="1089163"/>
            <a:ext cx="4267200" cy="11430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4000" dirty="0"/>
              <a:t>Find </a:t>
            </a:r>
            <a:r>
              <a:rPr lang="en-US" sz="4000" dirty="0" smtClean="0"/>
              <a:t>their spark!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"A spark is something that gives your life meaning and 	purpose. It’s an interest, a passion, or a gift.“ 	           						             Peter Benson</a:t>
            </a:r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                  </a:t>
            </a:r>
            <a:r>
              <a:rPr lang="en-US" sz="2400" i="1" dirty="0" smtClean="0">
                <a:hlinkClick r:id="rId3"/>
              </a:rPr>
              <a:t>http://www.search-institute.org/sparks</a:t>
            </a:r>
            <a:endParaRPr lang="en-US" sz="2400" i="1" dirty="0" smtClean="0"/>
          </a:p>
          <a:p>
            <a:pPr marL="0" indent="0">
              <a:buNone/>
            </a:pPr>
            <a:endParaRPr lang="en-US" sz="2800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087" y="316396"/>
            <a:ext cx="3584713" cy="268853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1687" y="5180997"/>
            <a:ext cx="59436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Search Institute Findings: </a:t>
            </a:r>
          </a:p>
          <a:p>
            <a:r>
              <a:rPr lang="en-US" sz="2000" b="1" dirty="0" smtClean="0"/>
              <a:t>51% of youth report no spark; </a:t>
            </a:r>
          </a:p>
          <a:p>
            <a:r>
              <a:rPr lang="en-US" sz="2000" b="1" dirty="0" smtClean="0"/>
              <a:t>55% of youth reporting a spark receive support for their spark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1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93774"/>
            <a:ext cx="7772400" cy="1456267"/>
          </a:xfrm>
        </p:spPr>
        <p:txBody>
          <a:bodyPr/>
          <a:lstStyle/>
          <a:p>
            <a:r>
              <a:rPr lang="en-US" sz="4000" dirty="0" smtClean="0"/>
              <a:t>strategies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224" y="1550041"/>
            <a:ext cx="4038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Strengths inventory</a:t>
            </a:r>
          </a:p>
          <a:p>
            <a:r>
              <a:rPr lang="en-US" sz="2400" dirty="0" smtClean="0"/>
              <a:t>Activity/interest lists</a:t>
            </a:r>
          </a:p>
          <a:p>
            <a:r>
              <a:rPr lang="en-US" sz="2400" dirty="0" smtClean="0"/>
              <a:t>Multiple intelligences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Exploring  strengths</a:t>
            </a:r>
          </a:p>
          <a:p>
            <a:pPr lvl="1"/>
            <a:r>
              <a:rPr lang="en-US" sz="2400" dirty="0" smtClean="0"/>
              <a:t>Draw a picture</a:t>
            </a:r>
          </a:p>
          <a:p>
            <a:pPr lvl="1"/>
            <a:r>
              <a:rPr lang="en-US" sz="2400" dirty="0" smtClean="0"/>
              <a:t>Take photos</a:t>
            </a:r>
          </a:p>
          <a:p>
            <a:pPr lvl="1"/>
            <a:r>
              <a:rPr lang="en-US" sz="2400" dirty="0" smtClean="0"/>
              <a:t>Career interests/vision of your future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76" y="1404268"/>
            <a:ext cx="3813048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Social and Emotional Learning Toolkit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http://www.actforyouth.net/youth_development/professionals/sel/self-awareness.cfm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460" y="4279589"/>
            <a:ext cx="3841516" cy="160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Explore relationship strengths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81825"/>
            <a:ext cx="3813048" cy="3649134"/>
          </a:xfrm>
        </p:spPr>
        <p:txBody>
          <a:bodyPr/>
          <a:lstStyle/>
          <a:p>
            <a:r>
              <a:rPr lang="en-US" sz="2800" dirty="0" smtClean="0"/>
              <a:t>Draw self-portrait</a:t>
            </a:r>
          </a:p>
          <a:p>
            <a:r>
              <a:rPr lang="en-US" sz="2800" dirty="0" smtClean="0"/>
              <a:t>Collage (self-portrait)</a:t>
            </a:r>
          </a:p>
          <a:p>
            <a:r>
              <a:rPr lang="en-US" sz="2800" dirty="0" smtClean="0"/>
              <a:t>Take photos (How are you with family and friends?)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2" y="1969790"/>
            <a:ext cx="3813048" cy="3649133"/>
          </a:xfrm>
        </p:spPr>
        <p:txBody>
          <a:bodyPr/>
          <a:lstStyle/>
          <a:p>
            <a:r>
              <a:rPr lang="en-US" sz="2800" dirty="0" smtClean="0"/>
              <a:t>Social preferences      (2 columns: activities enjoy/don’t enjoy)</a:t>
            </a:r>
          </a:p>
          <a:p>
            <a:r>
              <a:rPr lang="en-US" sz="2800" dirty="0" smtClean="0"/>
              <a:t>Famous people/heroes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>
                <a:hlinkClick r:id="rId2"/>
              </a:rPr>
              <a:t>http://myhero.com</a:t>
            </a:r>
            <a:r>
              <a:rPr lang="en-US" sz="2800" dirty="0" smtClean="0"/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0888" y="5618923"/>
            <a:ext cx="34887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endParaRPr lang="en-US" sz="3200" dirty="0"/>
          </a:p>
          <a:p>
            <a:r>
              <a:rPr lang="en-US" dirty="0"/>
              <a:t>		</a:t>
            </a:r>
            <a:r>
              <a:rPr lang="en-US" sz="2400" i="1" dirty="0"/>
              <a:t>Jennifer Fox. </a:t>
            </a:r>
            <a:r>
              <a:rPr lang="en-US" sz="2400" i="1" dirty="0" smtClean="0"/>
              <a:t>2008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11852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1426"/>
            <a:ext cx="7957931" cy="838200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en-US" altLang="en-US" sz="3800" dirty="0" smtClean="0">
                <a:solidFill>
                  <a:schemeClr val="tx1"/>
                </a:solidFill>
              </a:rPr>
              <a:t>Build a </a:t>
            </a:r>
            <a:r>
              <a:rPr lang="en-US" altLang="en-US" sz="3800" dirty="0"/>
              <a:t>S</a:t>
            </a:r>
            <a:r>
              <a:rPr lang="en-US" altLang="en-US" sz="3800" dirty="0" smtClean="0">
                <a:solidFill>
                  <a:schemeClr val="tx1"/>
                </a:solidFill>
              </a:rPr>
              <a:t>upportive Environment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5373756" y="1766383"/>
            <a:ext cx="3332922" cy="4163359"/>
          </a:xfrm>
        </p:spPr>
        <p:txBody>
          <a:bodyPr>
            <a:noAutofit/>
          </a:bodyPr>
          <a:lstStyle/>
          <a:p>
            <a:pPr marL="1131888" lvl="2" indent="-438150" eaLnBrk="1" hangingPunct="1">
              <a:buFont typeface="Wingdings" pitchFamily="2" charset="2"/>
              <a:buAutoNum type="arabicPeriod"/>
              <a:defRPr/>
            </a:pPr>
            <a:r>
              <a:rPr lang="en-US" altLang="en-US" sz="1800" dirty="0" smtClean="0"/>
              <a:t>Increase bonding or connectedness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  <a:defRPr/>
            </a:pPr>
            <a:r>
              <a:rPr lang="en-US" altLang="en-US" sz="1800" dirty="0" smtClean="0"/>
              <a:t>Set clear and consistent boundaries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  <a:defRPr/>
            </a:pPr>
            <a:r>
              <a:rPr lang="en-US" altLang="en-US" sz="1800" dirty="0" smtClean="0"/>
              <a:t>Teach life skills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  <a:defRPr/>
            </a:pPr>
            <a:r>
              <a:rPr lang="en-US" altLang="en-US" sz="1800" dirty="0" smtClean="0"/>
              <a:t>Provide caring and support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  <a:defRPr/>
            </a:pPr>
            <a:r>
              <a:rPr lang="en-US" altLang="en-US" sz="1800" dirty="0" smtClean="0"/>
              <a:t>Set and communicate high and realistic expectations</a:t>
            </a:r>
          </a:p>
          <a:p>
            <a:pPr marL="1131888" lvl="2" indent="-438150" eaLnBrk="1" hangingPunct="1">
              <a:buFont typeface="Wingdings" pitchFamily="2" charset="2"/>
              <a:buAutoNum type="arabicPeriod"/>
              <a:defRPr/>
            </a:pPr>
            <a:r>
              <a:rPr lang="en-US" altLang="en-US" sz="1800" dirty="0" smtClean="0"/>
              <a:t>Provide opportunities for meaningful participation</a:t>
            </a:r>
          </a:p>
        </p:txBody>
      </p:sp>
      <p:pic>
        <p:nvPicPr>
          <p:cNvPr id="4" name="Picture 3" descr="whe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7"/>
          <a:stretch>
            <a:fillRect/>
          </a:stretch>
        </p:blipFill>
        <p:spPr bwMode="auto">
          <a:xfrm>
            <a:off x="583096" y="1480929"/>
            <a:ext cx="4505739" cy="4734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en-US" sz="2800" dirty="0" smtClean="0"/>
              <a:t>YD is informed by resiliency research</a:t>
            </a:r>
          </a:p>
          <a:p>
            <a:r>
              <a:rPr lang="en-US" sz="2800" dirty="0" smtClean="0"/>
              <a:t>What does the research tell us?</a:t>
            </a:r>
          </a:p>
          <a:p>
            <a:r>
              <a:rPr lang="en-US" sz="2800" dirty="0" smtClean="0"/>
              <a:t>How do we use it in our work with young people?</a:t>
            </a:r>
          </a:p>
          <a:p>
            <a:r>
              <a:rPr lang="en-US" sz="2800" dirty="0" smtClean="0"/>
              <a:t>Resources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97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9263"/>
            <a:ext cx="8077200" cy="911225"/>
          </a:xfrm>
        </p:spPr>
        <p:txBody>
          <a:bodyPr>
            <a:normAutofit/>
          </a:bodyPr>
          <a:lstStyle/>
          <a:p>
            <a:r>
              <a:rPr lang="en-US" altLang="en-US" sz="3200" dirty="0" smtClean="0"/>
              <a:t>Effective Youth  development Programs</a:t>
            </a:r>
            <a:endParaRPr lang="en-US" altLang="en-US" sz="3200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225425" y="1245704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altLang="en-US" sz="2800" b="1" dirty="0">
              <a:solidFill>
                <a:srgbClr val="FFFF00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Physical and Psychological Safety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Appropriate Structures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Supportive Relationships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Opportunities to Belong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Positive Social Norms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Support for Efficacy and Mattering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Opportunities for Skill Building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600" dirty="0"/>
              <a:t>Integration of Family, School and Community Efforts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altLang="en-US" sz="1200" b="1" dirty="0">
              <a:latin typeface="Tahoma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400" b="1" dirty="0">
                <a:latin typeface="Tahoma" pitchFamily="34" charset="0"/>
              </a:rPr>
              <a:t>                                                                                     </a:t>
            </a:r>
            <a:r>
              <a:rPr lang="en-US" altLang="en-US" sz="1600" dirty="0"/>
              <a:t>National Research Council. 2002</a:t>
            </a:r>
          </a:p>
        </p:txBody>
      </p:sp>
    </p:spTree>
    <p:extLst>
      <p:ext uri="{BB962C8B-B14F-4D97-AF65-F5344CB8AC3E}">
        <p14:creationId xmlns:p14="http://schemas.microsoft.com/office/powerpoint/2010/main" val="3283598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9198"/>
            <a:ext cx="7772400" cy="1456267"/>
          </a:xfrm>
        </p:spPr>
        <p:txBody>
          <a:bodyPr>
            <a:norm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</a:t>
            </a:r>
            <a:r>
              <a:rPr lang="en-US" sz="3600" dirty="0"/>
              <a:t>Developmental Relationship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3143579"/>
              </p:ext>
            </p:extLst>
          </p:nvPr>
        </p:nvGraphicFramePr>
        <p:xfrm>
          <a:off x="1239078" y="1447082"/>
          <a:ext cx="563880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6053668"/>
            <a:ext cx="8839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www.search-institute.org/sites/default/files/a/Dev-Relationships-Framework.pdf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1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6" t="14705" r="10040"/>
          <a:stretch/>
        </p:blipFill>
        <p:spPr bwMode="auto">
          <a:xfrm>
            <a:off x="723565" y="173038"/>
            <a:ext cx="7626350" cy="571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9515" y="6249073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4"/>
              </a:rPr>
              <a:t>http://www.actforyouth.net/youth_development/professionals</a:t>
            </a:r>
            <a:r>
              <a:rPr lang="en-US" sz="2000" dirty="0" smtClean="0">
                <a:hlinkClick r:id="rId4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49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576"/>
            <a:ext cx="7772400" cy="1456267"/>
          </a:xfrm>
        </p:spPr>
        <p:txBody>
          <a:bodyPr/>
          <a:lstStyle/>
          <a:p>
            <a:r>
              <a:rPr lang="en-US" altLang="en-US" sz="4000" dirty="0"/>
              <a:t>Resiliency in Action</a:t>
            </a:r>
          </a:p>
        </p:txBody>
      </p:sp>
      <p:grpSp>
        <p:nvGrpSpPr>
          <p:cNvPr id="114712" name="Group 24"/>
          <p:cNvGrpSpPr>
            <a:grpSpLocks/>
          </p:cNvGrpSpPr>
          <p:nvPr/>
        </p:nvGrpSpPr>
        <p:grpSpPr bwMode="auto">
          <a:xfrm>
            <a:off x="304800" y="1676400"/>
            <a:ext cx="1905000" cy="3733800"/>
            <a:chOff x="192" y="1056"/>
            <a:chExt cx="1200" cy="2100"/>
          </a:xfrm>
        </p:grpSpPr>
        <p:sp>
          <p:nvSpPr>
            <p:cNvPr id="114692" name="Text Box 4"/>
            <p:cNvSpPr txBox="1">
              <a:spLocks noChangeArrowheads="1"/>
            </p:cNvSpPr>
            <p:nvPr/>
          </p:nvSpPr>
          <p:spPr bwMode="auto">
            <a:xfrm>
              <a:off x="192" y="1056"/>
              <a:ext cx="1200" cy="41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400" b="1" dirty="0">
                  <a:solidFill>
                    <a:schemeClr val="bg1"/>
                  </a:solidFill>
                </a:rPr>
                <a:t>Protective Factors in the </a:t>
              </a:r>
              <a:r>
                <a:rPr lang="en-US" altLang="en-US" sz="1400" b="1" dirty="0" smtClean="0">
                  <a:solidFill>
                    <a:schemeClr val="bg1"/>
                  </a:solidFill>
                </a:rPr>
                <a:t>family</a:t>
              </a:r>
              <a:r>
                <a:rPr lang="en-US" altLang="en-US" sz="1400" b="1" dirty="0">
                  <a:solidFill>
                    <a:schemeClr val="bg1"/>
                  </a:solidFill>
                </a:rPr>
                <a:t>, </a:t>
              </a:r>
              <a:r>
                <a:rPr lang="en-US" altLang="en-US" sz="1400" b="1" dirty="0" smtClean="0">
                  <a:solidFill>
                    <a:schemeClr val="bg1"/>
                  </a:solidFill>
                </a:rPr>
                <a:t>school</a:t>
              </a:r>
              <a:r>
                <a:rPr lang="en-US" altLang="en-US" sz="1400" b="1" dirty="0">
                  <a:solidFill>
                    <a:schemeClr val="bg1"/>
                  </a:solidFill>
                </a:rPr>
                <a:t>, </a:t>
              </a:r>
              <a:r>
                <a:rPr lang="en-US" altLang="en-US" sz="1400" b="1" dirty="0" smtClean="0">
                  <a:solidFill>
                    <a:schemeClr val="bg1"/>
                  </a:solidFill>
                </a:rPr>
                <a:t>community</a:t>
              </a:r>
              <a:endParaRPr lang="en-US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4693" name="Text Box 5"/>
            <p:cNvSpPr txBox="1">
              <a:spLocks noChangeArrowheads="1"/>
            </p:cNvSpPr>
            <p:nvPr/>
          </p:nvSpPr>
          <p:spPr bwMode="auto">
            <a:xfrm>
              <a:off x="192" y="1525"/>
              <a:ext cx="1200" cy="163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 dirty="0"/>
                <a:t>Caring relationships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High expectations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Opportunities for participation and contribution</a:t>
              </a:r>
            </a:p>
            <a:p>
              <a:endParaRPr lang="en-US" altLang="en-US" sz="1400" b="1" dirty="0"/>
            </a:p>
            <a:p>
              <a:endParaRPr lang="en-US" altLang="en-US" sz="1200" dirty="0"/>
            </a:p>
            <a:p>
              <a:endParaRPr lang="en-US" altLang="en-US" sz="1200" dirty="0"/>
            </a:p>
            <a:p>
              <a:endParaRPr lang="en-US" altLang="en-US" sz="1200" dirty="0"/>
            </a:p>
            <a:p>
              <a:endParaRPr lang="en-US" altLang="en-US" sz="1200" dirty="0"/>
            </a:p>
          </p:txBody>
        </p:sp>
      </p:grpSp>
      <p:grpSp>
        <p:nvGrpSpPr>
          <p:cNvPr id="114713" name="Group 25"/>
          <p:cNvGrpSpPr>
            <a:grpSpLocks/>
          </p:cNvGrpSpPr>
          <p:nvPr/>
        </p:nvGrpSpPr>
        <p:grpSpPr bwMode="auto">
          <a:xfrm>
            <a:off x="2565399" y="1676400"/>
            <a:ext cx="1981202" cy="3711129"/>
            <a:chOff x="1584" y="1056"/>
            <a:chExt cx="1200" cy="2128"/>
          </a:xfrm>
        </p:grpSpPr>
        <p:sp>
          <p:nvSpPr>
            <p:cNvPr id="114695" name="Text Box 7"/>
            <p:cNvSpPr txBox="1">
              <a:spLocks noChangeArrowheads="1"/>
            </p:cNvSpPr>
            <p:nvPr/>
          </p:nvSpPr>
          <p:spPr bwMode="auto">
            <a:xfrm>
              <a:off x="1584" y="1056"/>
              <a:ext cx="1200" cy="42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altLang="en-US" sz="1400" b="1" dirty="0">
                <a:solidFill>
                  <a:srgbClr val="990033"/>
                </a:solidFill>
              </a:endParaRPr>
            </a:p>
            <a:p>
              <a:pPr algn="ctr"/>
              <a:r>
                <a:rPr lang="en-US" altLang="en-US" sz="1400" b="1" dirty="0">
                  <a:solidFill>
                    <a:schemeClr val="bg1"/>
                  </a:solidFill>
                </a:rPr>
                <a:t>Basic Youth Needs </a:t>
              </a:r>
            </a:p>
            <a:p>
              <a:endParaRPr lang="en-US" altLang="en-US" sz="1400" b="1" dirty="0">
                <a:solidFill>
                  <a:srgbClr val="990033"/>
                </a:solidFill>
              </a:endParaRPr>
            </a:p>
          </p:txBody>
        </p:sp>
        <p:sp>
          <p:nvSpPr>
            <p:cNvPr id="114696" name="Text Box 8"/>
            <p:cNvSpPr txBox="1">
              <a:spLocks noChangeArrowheads="1"/>
            </p:cNvSpPr>
            <p:nvPr/>
          </p:nvSpPr>
          <p:spPr bwMode="auto">
            <a:xfrm>
              <a:off x="1584" y="1525"/>
              <a:ext cx="1200" cy="16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 dirty="0"/>
                <a:t>Safety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Love/Belonging</a:t>
              </a:r>
            </a:p>
            <a:p>
              <a:endParaRPr lang="en-US" altLang="en-US" sz="800" dirty="0"/>
            </a:p>
            <a:p>
              <a:r>
                <a:rPr lang="en-US" altLang="en-US" sz="1600" dirty="0"/>
                <a:t>Respect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Autonomy/Power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Challenge/Mastery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Meaning</a:t>
              </a:r>
            </a:p>
            <a:p>
              <a:endParaRPr lang="en-US" altLang="en-US" sz="1400" b="1" dirty="0"/>
            </a:p>
          </p:txBody>
        </p:sp>
      </p:grpSp>
      <p:grpSp>
        <p:nvGrpSpPr>
          <p:cNvPr id="114714" name="Group 26"/>
          <p:cNvGrpSpPr>
            <a:grpSpLocks/>
          </p:cNvGrpSpPr>
          <p:nvPr/>
        </p:nvGrpSpPr>
        <p:grpSpPr bwMode="auto">
          <a:xfrm>
            <a:off x="4826000" y="1676400"/>
            <a:ext cx="1949450" cy="3772167"/>
            <a:chOff x="2976" y="1056"/>
            <a:chExt cx="1200" cy="2163"/>
          </a:xfrm>
        </p:grpSpPr>
        <p:sp>
          <p:nvSpPr>
            <p:cNvPr id="114698" name="Text Box 10"/>
            <p:cNvSpPr txBox="1">
              <a:spLocks noChangeArrowheads="1"/>
            </p:cNvSpPr>
            <p:nvPr/>
          </p:nvSpPr>
          <p:spPr bwMode="auto">
            <a:xfrm>
              <a:off x="2976" y="1056"/>
              <a:ext cx="1200" cy="42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US" altLang="en-US" sz="14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en-US" sz="1400" b="1" dirty="0" smtClean="0">
                  <a:solidFill>
                    <a:schemeClr val="bg1"/>
                  </a:solidFill>
                </a:rPr>
                <a:t>Resilience </a:t>
              </a:r>
              <a:r>
                <a:rPr lang="en-US" altLang="en-US" sz="1400" b="1" dirty="0">
                  <a:solidFill>
                    <a:schemeClr val="bg1"/>
                  </a:solidFill>
                </a:rPr>
                <a:t>Strengths</a:t>
              </a:r>
            </a:p>
            <a:p>
              <a:pPr algn="ctr"/>
              <a:endParaRPr lang="en-US" altLang="en-US" sz="1400" b="1" dirty="0">
                <a:solidFill>
                  <a:srgbClr val="990033"/>
                </a:solidFill>
              </a:endParaRPr>
            </a:p>
          </p:txBody>
        </p:sp>
        <p:sp>
          <p:nvSpPr>
            <p:cNvPr id="114699" name="Text Box 11"/>
            <p:cNvSpPr txBox="1">
              <a:spLocks noChangeArrowheads="1"/>
            </p:cNvSpPr>
            <p:nvPr/>
          </p:nvSpPr>
          <p:spPr bwMode="auto">
            <a:xfrm>
              <a:off x="2976" y="1525"/>
              <a:ext cx="1200" cy="16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 dirty="0"/>
                <a:t>Social competence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Problem-solving skills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Autonomy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Sense of purpose and bright future</a:t>
              </a:r>
            </a:p>
            <a:p>
              <a:endParaRPr lang="en-US" altLang="en-US" sz="1400" b="1" dirty="0"/>
            </a:p>
            <a:p>
              <a:endParaRPr lang="en-US" altLang="en-US" sz="1400" dirty="0"/>
            </a:p>
            <a:p>
              <a:endParaRPr lang="en-US" altLang="en-US" sz="1400" dirty="0"/>
            </a:p>
          </p:txBody>
        </p:sp>
      </p:grpSp>
      <p:grpSp>
        <p:nvGrpSpPr>
          <p:cNvPr id="114715" name="Group 27"/>
          <p:cNvGrpSpPr>
            <a:grpSpLocks/>
          </p:cNvGrpSpPr>
          <p:nvPr/>
        </p:nvGrpSpPr>
        <p:grpSpPr bwMode="auto">
          <a:xfrm>
            <a:off x="7086600" y="1676400"/>
            <a:ext cx="1905000" cy="3733800"/>
            <a:chOff x="4464" y="1056"/>
            <a:chExt cx="1200" cy="2141"/>
          </a:xfrm>
        </p:grpSpPr>
        <p:sp>
          <p:nvSpPr>
            <p:cNvPr id="114701" name="Text Box 13"/>
            <p:cNvSpPr txBox="1">
              <a:spLocks noChangeArrowheads="1"/>
            </p:cNvSpPr>
            <p:nvPr/>
          </p:nvSpPr>
          <p:spPr bwMode="auto">
            <a:xfrm>
              <a:off x="4464" y="1056"/>
              <a:ext cx="1200" cy="424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endParaRPr lang="en-US" altLang="en-US" sz="1400" b="1" dirty="0">
                <a:solidFill>
                  <a:srgbClr val="990033"/>
                </a:solidFill>
              </a:endParaRPr>
            </a:p>
            <a:p>
              <a:pPr algn="ctr"/>
              <a:r>
                <a:rPr lang="en-US" altLang="en-US" sz="1400" b="1" dirty="0">
                  <a:solidFill>
                    <a:schemeClr val="bg1"/>
                  </a:solidFill>
                </a:rPr>
                <a:t>Youth Outcomes</a:t>
              </a:r>
            </a:p>
            <a:p>
              <a:endParaRPr lang="en-US" altLang="en-US" sz="1400" b="1" dirty="0"/>
            </a:p>
          </p:txBody>
        </p:sp>
        <p:sp>
          <p:nvSpPr>
            <p:cNvPr id="114702" name="Text Box 14"/>
            <p:cNvSpPr txBox="1">
              <a:spLocks noChangeArrowheads="1"/>
            </p:cNvSpPr>
            <p:nvPr/>
          </p:nvSpPr>
          <p:spPr bwMode="auto">
            <a:xfrm>
              <a:off x="4464" y="1525"/>
              <a:ext cx="1200" cy="1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 dirty="0"/>
                <a:t>Improved social, health and academic behaviors</a:t>
              </a:r>
            </a:p>
            <a:p>
              <a:endParaRPr lang="en-US" altLang="en-US" sz="1600" dirty="0"/>
            </a:p>
            <a:p>
              <a:r>
                <a:rPr lang="en-US" altLang="en-US" sz="1600" dirty="0"/>
                <a:t>Reduced health-risk behaviors</a:t>
              </a:r>
            </a:p>
            <a:p>
              <a:endParaRPr lang="en-US" altLang="en-US" sz="1400" b="1" dirty="0"/>
            </a:p>
            <a:p>
              <a:endParaRPr lang="en-US" altLang="en-US" sz="1400" dirty="0"/>
            </a:p>
            <a:p>
              <a:endParaRPr lang="en-US" altLang="en-US" sz="1400" dirty="0"/>
            </a:p>
            <a:p>
              <a:endParaRPr lang="en-US" altLang="en-US" sz="1400" dirty="0"/>
            </a:p>
            <a:p>
              <a:endParaRPr lang="en-US" altLang="en-US" sz="1400" dirty="0"/>
            </a:p>
            <a:p>
              <a:endParaRPr lang="en-US" altLang="en-US" sz="1400" dirty="0"/>
            </a:p>
          </p:txBody>
        </p:sp>
      </p:grpSp>
      <p:grpSp>
        <p:nvGrpSpPr>
          <p:cNvPr id="114716" name="Group 28"/>
          <p:cNvGrpSpPr>
            <a:grpSpLocks/>
          </p:cNvGrpSpPr>
          <p:nvPr/>
        </p:nvGrpSpPr>
        <p:grpSpPr bwMode="auto">
          <a:xfrm>
            <a:off x="2057400" y="2693988"/>
            <a:ext cx="609600" cy="244475"/>
            <a:chOff x="1296" y="1697"/>
            <a:chExt cx="384" cy="154"/>
          </a:xfrm>
        </p:grpSpPr>
        <p:sp>
          <p:nvSpPr>
            <p:cNvPr id="114704" name="Line 16"/>
            <p:cNvSpPr>
              <a:spLocks noChangeShapeType="1"/>
            </p:cNvSpPr>
            <p:nvPr/>
          </p:nvSpPr>
          <p:spPr bwMode="auto">
            <a:xfrm>
              <a:off x="1296" y="1776"/>
              <a:ext cx="384" cy="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05" name="Text Box 17"/>
            <p:cNvSpPr txBox="1">
              <a:spLocks noChangeArrowheads="1"/>
            </p:cNvSpPr>
            <p:nvPr/>
          </p:nvSpPr>
          <p:spPr bwMode="auto">
            <a:xfrm>
              <a:off x="1318" y="1697"/>
              <a:ext cx="30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000" b="1" dirty="0">
                  <a:solidFill>
                    <a:schemeClr val="bg1"/>
                  </a:solidFill>
                </a:rPr>
                <a:t>meet</a:t>
              </a:r>
            </a:p>
          </p:txBody>
        </p:sp>
      </p:grpSp>
      <p:grpSp>
        <p:nvGrpSpPr>
          <p:cNvPr id="114717" name="Group 29"/>
          <p:cNvGrpSpPr>
            <a:grpSpLocks/>
          </p:cNvGrpSpPr>
          <p:nvPr/>
        </p:nvGrpSpPr>
        <p:grpSpPr bwMode="auto">
          <a:xfrm>
            <a:off x="4170366" y="2693993"/>
            <a:ext cx="681038" cy="246063"/>
            <a:chOff x="2627" y="1697"/>
            <a:chExt cx="429" cy="155"/>
          </a:xfrm>
        </p:grpSpPr>
        <p:sp>
          <p:nvSpPr>
            <p:cNvPr id="114707" name="Line 19"/>
            <p:cNvSpPr>
              <a:spLocks noChangeShapeType="1"/>
            </p:cNvSpPr>
            <p:nvPr/>
          </p:nvSpPr>
          <p:spPr bwMode="auto">
            <a:xfrm>
              <a:off x="2672" y="1776"/>
              <a:ext cx="384" cy="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08" name="Text Box 20"/>
            <p:cNvSpPr txBox="1">
              <a:spLocks noChangeArrowheads="1"/>
            </p:cNvSpPr>
            <p:nvPr/>
          </p:nvSpPr>
          <p:spPr bwMode="auto">
            <a:xfrm>
              <a:off x="2627" y="1697"/>
              <a:ext cx="4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000" b="1" dirty="0">
                  <a:solidFill>
                    <a:schemeClr val="bg1"/>
                  </a:solidFill>
                </a:rPr>
                <a:t>promote</a:t>
              </a:r>
            </a:p>
          </p:txBody>
        </p:sp>
      </p:grpSp>
      <p:grpSp>
        <p:nvGrpSpPr>
          <p:cNvPr id="114718" name="Group 30"/>
          <p:cNvGrpSpPr>
            <a:grpSpLocks/>
          </p:cNvGrpSpPr>
          <p:nvPr/>
        </p:nvGrpSpPr>
        <p:grpSpPr bwMode="auto">
          <a:xfrm>
            <a:off x="6410325" y="2693993"/>
            <a:ext cx="669925" cy="246063"/>
            <a:chOff x="4038" y="1697"/>
            <a:chExt cx="422" cy="155"/>
          </a:xfrm>
        </p:grpSpPr>
        <p:sp>
          <p:nvSpPr>
            <p:cNvPr id="114710" name="Line 22"/>
            <p:cNvSpPr>
              <a:spLocks noChangeShapeType="1"/>
            </p:cNvSpPr>
            <p:nvPr/>
          </p:nvSpPr>
          <p:spPr bwMode="auto">
            <a:xfrm>
              <a:off x="4076" y="1776"/>
              <a:ext cx="384" cy="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711" name="Text Box 23"/>
            <p:cNvSpPr txBox="1">
              <a:spLocks noChangeArrowheads="1"/>
            </p:cNvSpPr>
            <p:nvPr/>
          </p:nvSpPr>
          <p:spPr bwMode="auto">
            <a:xfrm>
              <a:off x="4038" y="1697"/>
              <a:ext cx="39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000" b="1" dirty="0">
                  <a:solidFill>
                    <a:schemeClr val="bg1"/>
                  </a:solidFill>
                </a:rPr>
                <a:t>result 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918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444" y="143933"/>
            <a:ext cx="7772400" cy="145626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Resources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/>
              <a:t>ACT: Principles of Positive </a:t>
            </a:r>
            <a:r>
              <a:rPr lang="en-US" sz="2600" dirty="0"/>
              <a:t>Y</a:t>
            </a:r>
            <a:r>
              <a:rPr lang="en-US" sz="2600" dirty="0" smtClean="0"/>
              <a:t>outh </a:t>
            </a:r>
            <a:r>
              <a:rPr lang="en-US" sz="2600" dirty="0"/>
              <a:t>D</a:t>
            </a:r>
            <a:r>
              <a:rPr lang="en-US" sz="2600" dirty="0" smtClean="0"/>
              <a:t>evelopment</a:t>
            </a:r>
          </a:p>
          <a:p>
            <a:pPr marL="0" indent="0">
              <a:buNone/>
            </a:pPr>
            <a:r>
              <a:rPr lang="en-US" sz="2600" dirty="0" smtClean="0">
                <a:hlinkClick r:id="rId3"/>
              </a:rPr>
              <a:t>http://www.actforyouth.net/youth_development/development/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ACT: </a:t>
            </a:r>
            <a:r>
              <a:rPr lang="en-US" sz="2600" dirty="0"/>
              <a:t>Youth Development  Research </a:t>
            </a:r>
            <a:r>
              <a:rPr lang="en-US" sz="2600" dirty="0" smtClean="0"/>
              <a:t>Base</a:t>
            </a:r>
          </a:p>
          <a:p>
            <a:pPr marL="0" indent="0">
              <a:buNone/>
            </a:pPr>
            <a:r>
              <a:rPr lang="en-US" sz="2600" dirty="0" smtClean="0">
                <a:hlinkClick r:id="rId4"/>
              </a:rPr>
              <a:t>http</a:t>
            </a:r>
            <a:r>
              <a:rPr lang="en-US" sz="2600" dirty="0">
                <a:hlinkClick r:id="rId4"/>
              </a:rPr>
              <a:t>://</a:t>
            </a:r>
            <a:r>
              <a:rPr lang="en-US" sz="2600" dirty="0" smtClean="0">
                <a:hlinkClick r:id="rId4"/>
              </a:rPr>
              <a:t>www.actforyouth.net/youth_development/development/research.cfm</a:t>
            </a:r>
            <a:r>
              <a:rPr lang="en-US" sz="2600" dirty="0" smtClean="0"/>
              <a:t>  </a:t>
            </a:r>
            <a:endParaRPr lang="en-US" sz="26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600" dirty="0" smtClean="0"/>
              <a:t>PYD 101 Online Course</a:t>
            </a:r>
          </a:p>
          <a:p>
            <a:pPr marL="0" indent="0">
              <a:buNone/>
            </a:pPr>
            <a:r>
              <a:rPr lang="en-US" sz="2600" dirty="0" smtClean="0">
                <a:hlinkClick r:id="rId5"/>
              </a:rPr>
              <a:t>http://www.pyd101.net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ACT for Youth Center of Excellenc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69851"/>
            <a:ext cx="1828800" cy="181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1549"/>
            <a:ext cx="7772400" cy="1456267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References</a:t>
            </a:r>
            <a:endParaRPr lang="en-US" alt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186609"/>
            <a:ext cx="8116957" cy="417443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 err="1" smtClean="0"/>
              <a:t>Benard</a:t>
            </a:r>
            <a:r>
              <a:rPr lang="en-US" altLang="en-US" sz="2800" dirty="0"/>
              <a:t>, Bonnie. 2004. </a:t>
            </a:r>
            <a:r>
              <a:rPr lang="en-US" altLang="en-US" sz="2800" i="1" dirty="0"/>
              <a:t>Resiliency.</a:t>
            </a:r>
            <a:r>
              <a:rPr lang="en-US" altLang="en-US" sz="2800" dirty="0"/>
              <a:t> </a:t>
            </a:r>
            <a:r>
              <a:rPr lang="en-US" altLang="en-US" sz="2800" i="1" dirty="0"/>
              <a:t>What We Have learned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WestEd</a:t>
            </a:r>
            <a:r>
              <a:rPr lang="en-US" altLang="en-US" sz="2800" dirty="0"/>
              <a:t>. San </a:t>
            </a:r>
            <a:r>
              <a:rPr lang="en-US" altLang="en-US" sz="2800" dirty="0" smtClean="0"/>
              <a:t>Francisco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Fox. Jennifer. 2008. </a:t>
            </a:r>
            <a:r>
              <a:rPr lang="en-US" altLang="en-US" sz="2800" i="1" dirty="0" smtClean="0"/>
              <a:t>Your Child’s Strengths. Discover them. Develop them. Use </a:t>
            </a:r>
            <a:r>
              <a:rPr lang="en-US" altLang="en-US" sz="2800" i="1" dirty="0" err="1" smtClean="0"/>
              <a:t>them.</a:t>
            </a:r>
            <a:r>
              <a:rPr lang="en-US" altLang="en-US" sz="2800" dirty="0" err="1" smtClean="0"/>
              <a:t>Viking</a:t>
            </a:r>
            <a:r>
              <a:rPr lang="en-US" altLang="en-US" sz="2800" dirty="0" smtClean="0"/>
              <a:t>/Penguin</a:t>
            </a:r>
            <a:endParaRPr lang="en-US" altLang="en-US" sz="2800" i="1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Henderson, Nan et al. 2007. </a:t>
            </a:r>
            <a:r>
              <a:rPr lang="en-US" altLang="en-US" sz="2800" i="1" dirty="0"/>
              <a:t>Resiliency in Action</a:t>
            </a:r>
            <a:r>
              <a:rPr lang="en-US" altLang="en-US" sz="2800" dirty="0"/>
              <a:t>. Resiliency in Action, Inc. San Diego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Werner</a:t>
            </a:r>
            <a:r>
              <a:rPr lang="en-US" altLang="en-US" sz="2800" dirty="0"/>
              <a:t>, Emmy &amp; Smith, Ruth. 1992. </a:t>
            </a:r>
            <a:r>
              <a:rPr lang="en-US" altLang="en-US" sz="2800" i="1" dirty="0"/>
              <a:t>Overcoming the Odds: High Risk Children from Birth to Adulthood.</a:t>
            </a:r>
            <a:r>
              <a:rPr lang="en-US" altLang="en-US" sz="2800" dirty="0"/>
              <a:t> Cornell University Press. New </a:t>
            </a:r>
            <a:r>
              <a:rPr lang="en-US" altLang="en-US" sz="2800" dirty="0" smtClean="0"/>
              <a:t>York</a:t>
            </a:r>
          </a:p>
          <a:p>
            <a:pPr>
              <a:lnSpc>
                <a:spcPct val="90000"/>
              </a:lnSpc>
            </a:pPr>
            <a:r>
              <a:rPr lang="en-US" altLang="en-US" sz="2800" dirty="0" err="1" smtClean="0"/>
              <a:t>Wolin</a:t>
            </a:r>
            <a:r>
              <a:rPr lang="en-US" altLang="en-US" sz="2800" dirty="0"/>
              <a:t>, Steven J. &amp; </a:t>
            </a:r>
            <a:r>
              <a:rPr lang="en-US" altLang="en-US" sz="2800" dirty="0" err="1"/>
              <a:t>Wolin</a:t>
            </a:r>
            <a:r>
              <a:rPr lang="en-US" altLang="en-US" sz="2800" dirty="0"/>
              <a:t>, Sybil. 1993. </a:t>
            </a:r>
            <a:r>
              <a:rPr lang="en-US" altLang="en-US" sz="2800" i="1" dirty="0"/>
              <a:t>The Resilient Self.</a:t>
            </a:r>
            <a:r>
              <a:rPr lang="en-US" altLang="en-US" sz="2800" dirty="0"/>
              <a:t> Villard. New </a:t>
            </a:r>
            <a:r>
              <a:rPr lang="en-US" altLang="en-US" sz="2800" dirty="0" smtClean="0"/>
              <a:t>York</a:t>
            </a:r>
          </a:p>
          <a:p>
            <a:pPr>
              <a:lnSpc>
                <a:spcPct val="90000"/>
              </a:lnSpc>
              <a:buNone/>
            </a:pPr>
            <a:endParaRPr lang="en-US" altLang="en-US" sz="2000" dirty="0" smtClean="0"/>
          </a:p>
          <a:p>
            <a:pPr>
              <a:lnSpc>
                <a:spcPct val="90000"/>
              </a:lnSpc>
              <a:buNone/>
            </a:pPr>
            <a:r>
              <a:rPr lang="en-US" altLang="en-US" sz="2900" dirty="0" smtClean="0"/>
              <a:t>Web Resources</a:t>
            </a:r>
            <a:endParaRPr lang="en-US" altLang="en-US" sz="2900" dirty="0" smtClean="0">
              <a:hlinkClick r:id="rId3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900" dirty="0" smtClean="0">
                <a:hlinkClick r:id="rId3"/>
              </a:rPr>
              <a:t>www.resiliency.com</a:t>
            </a:r>
            <a:r>
              <a:rPr lang="en-US" altLang="en-US" sz="2900" dirty="0" smtClean="0"/>
              <a:t> </a:t>
            </a:r>
            <a:r>
              <a:rPr lang="en-US" altLang="en-US" sz="2900" dirty="0"/>
              <a:t>(Henderson)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900" dirty="0">
                <a:hlinkClick r:id="rId4"/>
              </a:rPr>
              <a:t>www.projectresilience.com</a:t>
            </a:r>
            <a:r>
              <a:rPr lang="en-US" altLang="en-US" sz="2900" dirty="0"/>
              <a:t> (</a:t>
            </a:r>
            <a:r>
              <a:rPr lang="en-US" altLang="en-US" sz="2900" dirty="0" err="1"/>
              <a:t>Wolin</a:t>
            </a:r>
            <a:r>
              <a:rPr lang="en-US" altLang="en-US" sz="2900" dirty="0"/>
              <a:t>)</a:t>
            </a:r>
          </a:p>
          <a:p>
            <a:pPr>
              <a:lnSpc>
                <a:spcPct val="80000"/>
              </a:lnSpc>
            </a:pPr>
            <a:endParaRPr lang="en-US" altLang="en-US" sz="2200" dirty="0" smtClean="0"/>
          </a:p>
          <a:p>
            <a:pPr>
              <a:lnSpc>
                <a:spcPct val="80000"/>
              </a:lnSpc>
            </a:pPr>
            <a:endParaRPr lang="en-US" alt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900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24000"/>
            <a:ext cx="2794219" cy="2362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2494721"/>
            <a:ext cx="464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Jutta</a:t>
            </a:r>
            <a:r>
              <a:rPr lang="en-US" sz="2000" dirty="0" smtClean="0"/>
              <a:t> Dotterweich</a:t>
            </a:r>
          </a:p>
          <a:p>
            <a:r>
              <a:rPr lang="en-US" sz="2000" dirty="0" smtClean="0"/>
              <a:t>Director of Training</a:t>
            </a:r>
          </a:p>
          <a:p>
            <a:r>
              <a:rPr lang="en-US" sz="2000" dirty="0" smtClean="0"/>
              <a:t>ACT for Youth Center of Excellence</a:t>
            </a:r>
          </a:p>
          <a:p>
            <a:r>
              <a:rPr lang="en-US" sz="2000" dirty="0" smtClean="0"/>
              <a:t>BCTR, Cornell University</a:t>
            </a:r>
          </a:p>
          <a:p>
            <a:r>
              <a:rPr lang="en-US" sz="2000" dirty="0">
                <a:hlinkClick r:id="rId3"/>
              </a:rPr>
              <a:t>www.actforyouth.net</a:t>
            </a:r>
            <a:endParaRPr lang="en-US" sz="2000" dirty="0" smtClean="0">
              <a:hlinkClick r:id=""/>
            </a:endParaRPr>
          </a:p>
          <a:p>
            <a:r>
              <a:rPr lang="en-US" sz="2000" dirty="0" smtClean="0">
                <a:hlinkClick r:id=""/>
              </a:rPr>
              <a:t>www.bctr.cornell.edu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</a:t>
            </a:r>
          </a:p>
          <a:p>
            <a:endParaRPr lang="en-US" sz="2000" dirty="0"/>
          </a:p>
          <a:p>
            <a:r>
              <a:rPr lang="en-US" sz="2000" dirty="0" smtClean="0">
                <a:hlinkClick r:id="rId4"/>
              </a:rPr>
              <a:t>jd81@cornell.edu</a:t>
            </a:r>
            <a:endParaRPr lang="en-US" sz="2000" dirty="0" smtClean="0"/>
          </a:p>
          <a:p>
            <a:r>
              <a:rPr lang="en-US" sz="2000" dirty="0" smtClean="0"/>
              <a:t>607-255-4108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10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8153400" cy="801136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Positive Youth Development</a:t>
            </a:r>
            <a:endParaRPr lang="en-US" altLang="en-US" sz="400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09600" y="1600200"/>
            <a:ext cx="7924801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en-US" altLang="en-US" sz="2400" dirty="0"/>
              <a:t>A philosophy or </a:t>
            </a:r>
            <a:r>
              <a:rPr lang="en-US" altLang="en-US" sz="2400" dirty="0" smtClean="0"/>
              <a:t>approach that guides communities </a:t>
            </a:r>
            <a:r>
              <a:rPr lang="en-US" altLang="en-US" sz="2400" dirty="0"/>
              <a:t>in </a:t>
            </a:r>
            <a:r>
              <a:rPr lang="en-US" altLang="en-US" sz="2400" dirty="0" smtClean="0"/>
              <a:t>the way they organize programs, supports </a:t>
            </a:r>
            <a:r>
              <a:rPr lang="en-US" altLang="en-US" sz="2400" dirty="0"/>
              <a:t>and opportunities so that young </a:t>
            </a:r>
            <a:r>
              <a:rPr lang="en-US" altLang="en-US" sz="2400" dirty="0" smtClean="0"/>
              <a:t>people can </a:t>
            </a:r>
            <a:r>
              <a:rPr lang="en-US" altLang="en-US" sz="2400" dirty="0"/>
              <a:t>develop to their full potential</a:t>
            </a:r>
            <a:r>
              <a:rPr lang="en-US" altLang="en-US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altLang="en-US" sz="2800" b="1" dirty="0" smtClean="0"/>
              <a:t> </a:t>
            </a:r>
            <a:r>
              <a:rPr lang="en-US" altLang="en-US" sz="2400" dirty="0" smtClean="0"/>
              <a:t>Focus on building positive outcomes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/>
              <a:t> Youth voice and engagement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/>
              <a:t> Long-term involvement/Developmentally appropriate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/>
              <a:t> Universal/Inclusive</a:t>
            </a:r>
          </a:p>
          <a:p>
            <a:pPr>
              <a:spcBef>
                <a:spcPts val="1200"/>
              </a:spcBef>
            </a:pPr>
            <a:r>
              <a:rPr lang="en-US" altLang="en-US" sz="2400" dirty="0" smtClean="0"/>
              <a:t> Community-based/Collaborative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7776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052169" y="1521234"/>
            <a:ext cx="2743200" cy="2590800"/>
          </a:xfrm>
          <a:prstGeom prst="ellipse">
            <a:avLst/>
          </a:prstGeom>
          <a:solidFill>
            <a:srgbClr val="CCFF99">
              <a:alpha val="71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3116802" y="3360408"/>
            <a:ext cx="2743200" cy="2514600"/>
          </a:xfrm>
          <a:prstGeom prst="ellipse">
            <a:avLst/>
          </a:prstGeom>
          <a:solidFill>
            <a:schemeClr val="accent2">
              <a:alpha val="84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4237135" y="1468930"/>
            <a:ext cx="2743200" cy="2514600"/>
          </a:xfrm>
          <a:prstGeom prst="ellipse">
            <a:avLst/>
          </a:prstGeom>
          <a:gradFill rotWithShape="1">
            <a:gsLst>
              <a:gs pos="0">
                <a:srgbClr val="FF9966">
                  <a:alpha val="89000"/>
                </a:srgbClr>
              </a:gs>
              <a:gs pos="100000">
                <a:srgbClr val="FF99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68050" y="2707533"/>
            <a:ext cx="12602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itchFamily="18" charset="0"/>
              </a:rPr>
              <a:t>Services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195528" y="2558276"/>
            <a:ext cx="1383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rgbClr val="CCFFFF"/>
                </a:solidFill>
                <a:latin typeface="Times New Roman" pitchFamily="18" charset="0"/>
              </a:rPr>
              <a:t>Supports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704204" y="491266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</a:rPr>
              <a:t>Opportunities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4018897" y="3048000"/>
            <a:ext cx="11430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altLang="en-US" b="1" dirty="0"/>
              <a:t>YOUTH</a:t>
            </a:r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1964213" y="527527"/>
            <a:ext cx="5105400" cy="538719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 rot="-45678032">
            <a:off x="1886396" y="996341"/>
            <a:ext cx="174720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prstTxWarp prst="textArchUp">
              <a:avLst/>
            </a:prstTxWarp>
            <a:spAutoFit/>
          </a:bodyPr>
          <a:lstStyle/>
          <a:p>
            <a:r>
              <a:rPr lang="en-US" altLang="en-US" sz="2400" dirty="0"/>
              <a:t>Community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933700" y="1973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 rot="2819467">
            <a:off x="6088703" y="958759"/>
            <a:ext cx="981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Family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 rot="7697554">
            <a:off x="6224978" y="4894390"/>
            <a:ext cx="993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School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 rot="5051613">
            <a:off x="6965304" y="3090581"/>
            <a:ext cx="975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/>
              <a:t>Peers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 rot="14445227">
            <a:off x="1556171" y="4616671"/>
            <a:ext cx="1944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prstTxWarp prst="textArchUp">
              <a:avLst/>
            </a:prstTxWarp>
            <a:spAutoFit/>
          </a:bodyPr>
          <a:lstStyle/>
          <a:p>
            <a:r>
              <a:rPr lang="en-US" altLang="en-US" sz="2400" dirty="0" smtClean="0"/>
              <a:t>Youth-serving</a:t>
            </a:r>
            <a:endParaRPr lang="en-US" altLang="en-US" sz="2400" dirty="0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 rot="15630425">
            <a:off x="1117471" y="3424631"/>
            <a:ext cx="124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Agencies</a:t>
            </a:r>
          </a:p>
        </p:txBody>
      </p:sp>
    </p:spTree>
    <p:extLst>
      <p:ext uri="{BB962C8B-B14F-4D97-AF65-F5344CB8AC3E}">
        <p14:creationId xmlns:p14="http://schemas.microsoft.com/office/powerpoint/2010/main" val="33223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What is Resiliency?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62670"/>
            <a:ext cx="4088296" cy="364913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sz="2800" dirty="0"/>
              <a:t>Resiliency </a:t>
            </a:r>
            <a:r>
              <a:rPr lang="en-US" altLang="en-US" sz="2800" dirty="0" smtClean="0"/>
              <a:t>has been defined </a:t>
            </a:r>
            <a:r>
              <a:rPr lang="en-US" altLang="en-US" sz="2800" dirty="0"/>
              <a:t>as </a:t>
            </a:r>
            <a:r>
              <a:rPr lang="en-US" altLang="en-US" sz="2800" dirty="0" smtClean="0"/>
              <a:t>the </a:t>
            </a:r>
            <a:r>
              <a:rPr lang="en-US" altLang="en-US" sz="2800" dirty="0"/>
              <a:t>capacity to spring back, rebound, successfully adapt in the face of </a:t>
            </a:r>
            <a:r>
              <a:rPr lang="en-US" altLang="en-US" sz="2800" dirty="0" smtClean="0"/>
              <a:t>adversity</a:t>
            </a:r>
            <a:endParaRPr lang="en-US" altLang="en-US" sz="3200" dirty="0" smtClean="0"/>
          </a:p>
          <a:p>
            <a:pPr>
              <a:buFont typeface="Wingdings" pitchFamily="2" charset="2"/>
              <a:buNone/>
            </a:pPr>
            <a:endParaRPr lang="en-US" altLang="en-US" sz="3200" dirty="0"/>
          </a:p>
          <a:p>
            <a:pPr>
              <a:buFont typeface="Wingdings" pitchFamily="2" charset="2"/>
              <a:buNone/>
            </a:pPr>
            <a:endParaRPr lang="en-US" altLang="en-US" sz="3200" dirty="0" smtClean="0"/>
          </a:p>
          <a:p>
            <a:pPr>
              <a:buFont typeface="Wingdings" pitchFamily="2" charset="2"/>
              <a:buNone/>
            </a:pPr>
            <a:endParaRPr lang="en-US" altLang="en-US" sz="3200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643" y="2552041"/>
            <a:ext cx="4022035" cy="273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Activity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2870" y="1688871"/>
            <a:ext cx="3513220" cy="364913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Think of young people you work with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560" y="2065868"/>
            <a:ext cx="2986840" cy="289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600" dirty="0" smtClean="0"/>
              <a:t>Risk and Protective Factors Framework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628900" y="2320925"/>
            <a:ext cx="2667000" cy="228600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679816" y="2575417"/>
            <a:ext cx="2549785" cy="16476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auto">
          <a:xfrm rot="10800000">
            <a:off x="450273" y="2544762"/>
            <a:ext cx="2438400" cy="228600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62000" y="2581419"/>
            <a:ext cx="1633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latin typeface="Verdana" pitchFamily="34" charset="0"/>
              </a:rPr>
              <a:t>Risk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Verdana" pitchFamily="34" charset="0"/>
              </a:rPr>
              <a:t>Factors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971800" y="3687762"/>
            <a:ext cx="2133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latin typeface="Verdana" pitchFamily="34" charset="0"/>
              </a:rPr>
              <a:t>Protective Factors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928469" y="2929944"/>
            <a:ext cx="1796716" cy="8494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5000"/>
              </a:spcAft>
            </a:pPr>
            <a:r>
              <a:rPr lang="en-US" altLang="en-US" sz="2400" dirty="0" smtClean="0">
                <a:latin typeface="Verdana" pitchFamily="34" charset="0"/>
              </a:rPr>
              <a:t>Behavior</a:t>
            </a:r>
          </a:p>
          <a:p>
            <a:pPr algn="ctr" eaLnBrk="1" hangingPunct="1">
              <a:spcAft>
                <a:spcPct val="5000"/>
              </a:spcAft>
            </a:pPr>
            <a:r>
              <a:rPr lang="en-US" altLang="en-US" sz="2400" dirty="0" smtClean="0">
                <a:latin typeface="Verdana" pitchFamily="34" charset="0"/>
              </a:rPr>
              <a:t>Outcome</a:t>
            </a:r>
            <a:endParaRPr lang="en-US" altLang="en-US" sz="2400" dirty="0">
              <a:latin typeface="Verdana" pitchFamily="34" charset="0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800600" y="3354676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2698173" y="3213244"/>
            <a:ext cx="381000" cy="381000"/>
          </a:xfrm>
          <a:prstGeom prst="plus">
            <a:avLst>
              <a:gd name="adj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49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1549"/>
            <a:ext cx="7772400" cy="1456267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Werner &amp; Smith: </a:t>
            </a:r>
            <a:r>
              <a:rPr lang="en-US" altLang="en-US" sz="3600" i="1" dirty="0"/>
              <a:t>Classic Resiliency Study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09600" y="1863725"/>
            <a:ext cx="37338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8925" indent="-288925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+mn-lt"/>
              </a:rPr>
              <a:t>Longitudinal study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+mn-lt"/>
              </a:rPr>
              <a:t>698 infants born in 1955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+mn-lt"/>
              </a:rPr>
              <a:t>Kauai, Hawaii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+mn-lt"/>
              </a:rPr>
              <a:t>Children followed up at ages 1, 2, 10, 18, 32, &amp; 40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876800" y="1863725"/>
            <a:ext cx="3733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8925" indent="-288925">
              <a:defRPr>
                <a:solidFill>
                  <a:schemeClr val="tx1"/>
                </a:solidFill>
                <a:latin typeface="Arial" charset="0"/>
              </a:defRPr>
            </a:lvl1pPr>
            <a:lvl2pPr marL="808038" indent="-350838">
              <a:defRPr>
                <a:solidFill>
                  <a:schemeClr val="tx1"/>
                </a:solidFill>
                <a:latin typeface="Arial" charset="0"/>
              </a:defRPr>
            </a:lvl2pPr>
            <a:lvl3pPr marL="922338"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 dirty="0">
                <a:latin typeface="+mn-lt"/>
              </a:rPr>
              <a:t>One third of sample exposed to at least 4 familial risk factors before age 2.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 smtClean="0">
                <a:latin typeface="+mn-lt"/>
              </a:rPr>
              <a:t>Poverty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 smtClean="0">
                <a:latin typeface="+mn-lt"/>
              </a:rPr>
              <a:t>Perinatal </a:t>
            </a:r>
            <a:r>
              <a:rPr lang="en-US" altLang="en-US" sz="1900" dirty="0">
                <a:latin typeface="+mn-lt"/>
              </a:rPr>
              <a:t>health problems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>
                <a:latin typeface="+mn-lt"/>
              </a:rPr>
              <a:t>Congenital handicaps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>
                <a:latin typeface="+mn-lt"/>
              </a:rPr>
              <a:t>Low parent education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>
                <a:latin typeface="+mn-lt"/>
              </a:rPr>
              <a:t>Familial alcoholism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>
                <a:latin typeface="+mn-lt"/>
              </a:rPr>
              <a:t>Violence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>
                <a:latin typeface="+mn-lt"/>
              </a:rPr>
              <a:t>Instability/discord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-"/>
            </a:pPr>
            <a:r>
              <a:rPr lang="en-US" altLang="en-US" sz="1900" dirty="0">
                <a:latin typeface="+mn-lt"/>
              </a:rPr>
              <a:t>Mental Illness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4572000" y="2016125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altLang="en-US" dirty="0"/>
              <a:t>A Longitudinal Look at Risk and Resilience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403844" y="1628198"/>
            <a:ext cx="33580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600" dirty="0" smtClean="0"/>
              <a:t>Werner </a:t>
            </a:r>
            <a:r>
              <a:rPr lang="en-US" altLang="en-US" sz="1600" dirty="0"/>
              <a:t>&amp; Smith (1982, 1992, 2001)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746125" y="2444750"/>
            <a:ext cx="2225675" cy="3449638"/>
            <a:chOff x="470" y="1540"/>
            <a:chExt cx="1402" cy="2173"/>
          </a:xfrm>
        </p:grpSpPr>
        <p:graphicFrame>
          <p:nvGraphicFramePr>
            <p:cNvPr id="22533" name="Object 5"/>
            <p:cNvGraphicFramePr>
              <a:graphicFrameLocks noChangeAspect="1"/>
            </p:cNvGraphicFramePr>
            <p:nvPr/>
          </p:nvGraphicFramePr>
          <p:xfrm>
            <a:off x="480" y="1540"/>
            <a:ext cx="1392" cy="1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Chart" r:id="rId4" imgW="7086600" imgH="5172151" progId="Excel.Chart.8">
                    <p:embed/>
                  </p:oleObj>
                </mc:Choice>
                <mc:Fallback>
                  <p:oleObj name="Chart" r:id="rId4" imgW="7086600" imgH="51721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15976" t="5051" r="18893" b="5717"/>
                        <a:stretch>
                          <a:fillRect/>
                        </a:stretch>
                      </p:blipFill>
                      <p:spPr bwMode="auto">
                        <a:xfrm>
                          <a:off x="480" y="1540"/>
                          <a:ext cx="1392" cy="1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720" y="3057"/>
              <a:ext cx="1022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b="1" dirty="0"/>
                <a:t>Birth Cohort = 698</a:t>
              </a:r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1152" y="2145"/>
              <a:ext cx="56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High Risk</a:t>
              </a:r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470" y="3345"/>
              <a:ext cx="118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600" dirty="0"/>
                <a:t>1/3 of cohort </a:t>
              </a:r>
            </a:p>
            <a:p>
              <a:pPr eaLnBrk="1" hangingPunct="1"/>
              <a:r>
                <a:rPr lang="en-US" altLang="en-US" sz="1600" dirty="0"/>
                <a:t>multiple risk factors</a:t>
              </a:r>
            </a:p>
          </p:txBody>
        </p:sp>
      </p:grpSp>
      <p:grpSp>
        <p:nvGrpSpPr>
          <p:cNvPr id="22537" name="Group 9"/>
          <p:cNvGrpSpPr>
            <a:grpSpLocks/>
          </p:cNvGrpSpPr>
          <p:nvPr/>
        </p:nvGrpSpPr>
        <p:grpSpPr bwMode="auto">
          <a:xfrm>
            <a:off x="3429000" y="2506663"/>
            <a:ext cx="2286000" cy="3633788"/>
            <a:chOff x="2160" y="1579"/>
            <a:chExt cx="1440" cy="2289"/>
          </a:xfrm>
        </p:grpSpPr>
        <p:graphicFrame>
          <p:nvGraphicFramePr>
            <p:cNvPr id="22538" name="Object 10"/>
            <p:cNvGraphicFramePr>
              <a:graphicFrameLocks noChangeAspect="1"/>
            </p:cNvGraphicFramePr>
            <p:nvPr/>
          </p:nvGraphicFramePr>
          <p:xfrm>
            <a:off x="2160" y="1579"/>
            <a:ext cx="1392" cy="1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Chart" r:id="rId6" imgW="7086600" imgH="5172151" progId="Excel.Chart.8">
                    <p:embed/>
                  </p:oleObj>
                </mc:Choice>
                <mc:Fallback>
                  <p:oleObj name="Chart" r:id="rId6" imgW="7086600" imgH="51721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15591" t="8418" r="19278" b="7401"/>
                        <a:stretch>
                          <a:fillRect/>
                        </a:stretch>
                      </p:blipFill>
                      <p:spPr bwMode="auto">
                        <a:xfrm>
                          <a:off x="2160" y="1579"/>
                          <a:ext cx="1392" cy="12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2880" y="2049"/>
              <a:ext cx="56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High Risk</a:t>
              </a:r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 rot="2255135">
              <a:off x="2857" y="2358"/>
              <a:ext cx="54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Resilient</a:t>
              </a:r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2640" y="3057"/>
              <a:ext cx="45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b="1" dirty="0"/>
                <a:t>Age 18</a:t>
              </a:r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2304" y="3345"/>
              <a:ext cx="129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1600" dirty="0"/>
                <a:t>2/3 of high risk group exhibited problem  behaviors</a:t>
              </a:r>
            </a:p>
          </p:txBody>
        </p:sp>
      </p:grp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6248400" y="2338388"/>
            <a:ext cx="2251075" cy="3556000"/>
            <a:chOff x="3936" y="1473"/>
            <a:chExt cx="1418" cy="2240"/>
          </a:xfrm>
        </p:grpSpPr>
        <p:graphicFrame>
          <p:nvGraphicFramePr>
            <p:cNvPr id="22544" name="Object 16"/>
            <p:cNvGraphicFramePr>
              <a:graphicFrameLocks noChangeAspect="1"/>
            </p:cNvGraphicFramePr>
            <p:nvPr/>
          </p:nvGraphicFramePr>
          <p:xfrm>
            <a:off x="3936" y="1473"/>
            <a:ext cx="1392" cy="1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Chart" r:id="rId8" imgW="7086600" imgH="5172151" progId="Excel.Chart.8">
                    <p:embed/>
                  </p:oleObj>
                </mc:Choice>
                <mc:Fallback>
                  <p:oleObj name="Chart" r:id="rId8" imgW="7086600" imgH="5172151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15094" t="4254" r="18867"/>
                        <a:stretch>
                          <a:fillRect/>
                        </a:stretch>
                      </p:blipFill>
                      <p:spPr bwMode="auto">
                        <a:xfrm>
                          <a:off x="3936" y="1473"/>
                          <a:ext cx="1392" cy="14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 rot="19630841">
              <a:off x="4623" y="1904"/>
              <a:ext cx="56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High Risk</a:t>
              </a:r>
            </a:p>
          </p:txBody>
        </p:sp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 rot="2255135">
              <a:off x="4688" y="2279"/>
              <a:ext cx="56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en-US" sz="14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Resilien</a:t>
              </a:r>
              <a:r>
                <a:rPr lang="en-US" altLang="en-US" sz="1400" dirty="0">
                  <a:solidFill>
                    <a:srgbClr val="FFFF00"/>
                  </a:solidFill>
                </a:rPr>
                <a:t>t</a:t>
              </a:r>
            </a:p>
          </p:txBody>
        </p:sp>
        <p:sp>
          <p:nvSpPr>
            <p:cNvPr id="22547" name="Text Box 19"/>
            <p:cNvSpPr txBox="1">
              <a:spLocks noChangeArrowheads="1"/>
            </p:cNvSpPr>
            <p:nvPr/>
          </p:nvSpPr>
          <p:spPr bwMode="auto">
            <a:xfrm>
              <a:off x="4320" y="3057"/>
              <a:ext cx="772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 b="1" dirty="0"/>
                <a:t>Ages 32 &amp; 40</a:t>
              </a:r>
            </a:p>
          </p:txBody>
        </p:sp>
        <p:sp>
          <p:nvSpPr>
            <p:cNvPr id="22548" name="Text Box 20"/>
            <p:cNvSpPr txBox="1">
              <a:spLocks noChangeArrowheads="1"/>
            </p:cNvSpPr>
            <p:nvPr/>
          </p:nvSpPr>
          <p:spPr bwMode="auto">
            <a:xfrm>
              <a:off x="4128" y="3345"/>
              <a:ext cx="122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1600" dirty="0"/>
                <a:t>5/6 of high risk group bounced 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273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292</TotalTime>
  <Words>973</Words>
  <Application>Microsoft Office PowerPoint</Application>
  <PresentationFormat>On-screen Show (4:3)</PresentationFormat>
  <Paragraphs>276</Paragraphs>
  <Slides>26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Tahoma</vt:lpstr>
      <vt:lpstr>Times New Roman</vt:lpstr>
      <vt:lpstr>Verdana</vt:lpstr>
      <vt:lpstr>Wingdings</vt:lpstr>
      <vt:lpstr>Celestial</vt:lpstr>
      <vt:lpstr>Chart</vt:lpstr>
      <vt:lpstr>Positive Youth Development</vt:lpstr>
      <vt:lpstr>AGenda</vt:lpstr>
      <vt:lpstr>Positive Youth Development</vt:lpstr>
      <vt:lpstr>PowerPoint Presentation</vt:lpstr>
      <vt:lpstr>What is Resiliency?</vt:lpstr>
      <vt:lpstr>Activity</vt:lpstr>
      <vt:lpstr>Risk and Protective Factors Framework</vt:lpstr>
      <vt:lpstr>Werner &amp; Smith: Classic Resiliency Study</vt:lpstr>
      <vt:lpstr>A Longitudinal Look at Risk and Resilience</vt:lpstr>
      <vt:lpstr>Nurturing Resilience</vt:lpstr>
      <vt:lpstr>Supportive Brain Research</vt:lpstr>
      <vt:lpstr>2 Core Strategies </vt:lpstr>
      <vt:lpstr>Identify Internal Strengths</vt:lpstr>
      <vt:lpstr>Activity</vt:lpstr>
      <vt:lpstr>Build on Internal Strengths</vt:lpstr>
      <vt:lpstr> Find their spark!</vt:lpstr>
      <vt:lpstr>strategies </vt:lpstr>
      <vt:lpstr>Explore relationship strengths</vt:lpstr>
      <vt:lpstr>Build a Supportive Environment</vt:lpstr>
      <vt:lpstr>Effective Youth  development Programs</vt:lpstr>
      <vt:lpstr>  Developmental Relationship </vt:lpstr>
      <vt:lpstr>PowerPoint Presentation</vt:lpstr>
      <vt:lpstr>Resiliency in Action</vt:lpstr>
      <vt:lpstr>Resources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Youth Development</dc:title>
  <dc:creator>Jutta Dotterweich</dc:creator>
  <cp:lastModifiedBy>Betty Mathewson</cp:lastModifiedBy>
  <cp:revision>19</cp:revision>
  <dcterms:created xsi:type="dcterms:W3CDTF">2016-11-23T17:39:21Z</dcterms:created>
  <dcterms:modified xsi:type="dcterms:W3CDTF">2016-12-08T13:52:12Z</dcterms:modified>
</cp:coreProperties>
</file>