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88" r:id="rId17"/>
    <p:sldId id="290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74" autoAdjust="0"/>
  </p:normalViewPr>
  <p:slideViewPr>
    <p:cSldViewPr>
      <p:cViewPr varScale="1">
        <p:scale>
          <a:sx n="64" d="100"/>
          <a:sy n="64" d="100"/>
        </p:scale>
        <p:origin x="90" y="78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12/8/2016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12/8/2016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Inquiry</a:t>
            </a:r>
            <a:r>
              <a:rPr lang="en-US" baseline="0" dirty="0" smtClean="0"/>
              <a:t> is “center stage</a:t>
            </a:r>
          </a:p>
          <a:p>
            <a:r>
              <a:rPr lang="en-US" baseline="0" dirty="0" smtClean="0"/>
              <a:t>Students should be doing the thinking and doing the work</a:t>
            </a:r>
          </a:p>
          <a:p>
            <a:r>
              <a:rPr lang="en-US" baseline="0" dirty="0" smtClean="0"/>
              <a:t>Students should be looking for more complex answers</a:t>
            </a:r>
          </a:p>
          <a:p>
            <a:r>
              <a:rPr lang="en-US" baseline="0" dirty="0" smtClean="0"/>
              <a:t>Goal is to develop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“global citizens”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7A86-3573-487F-BFCE-A0B68319E7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02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7A86-3573-487F-BFCE-A0B68319E7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9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7A86-3573-487F-BFCE-A0B68319E7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C3 is a student-centered</a:t>
            </a:r>
            <a:r>
              <a:rPr lang="en-US" baseline="0" dirty="0" smtClean="0"/>
              <a:t> inquiry curriculum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7A86-3573-487F-BFCE-A0B68319E7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3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“content specifications” to see where themes are introduced</a:t>
            </a:r>
            <a:r>
              <a:rPr lang="en-US" baseline="0" dirty="0" smtClean="0"/>
              <a:t> and developed.</a:t>
            </a:r>
          </a:p>
          <a:p>
            <a:r>
              <a:rPr lang="en-US" baseline="0" dirty="0" smtClean="0"/>
              <a:t>Note the difference between these and 1996 Standards – more conceptual in nature.  Use content to understand themes.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7A86-3573-487F-BFCE-A0B68319E7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0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relates back to themes.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7A86-3573-487F-BFCE-A0B68319E7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1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7A86-3573-487F-BFCE-A0B68319E7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7A86-3573-487F-BFCE-A0B68319E7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7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7A86-3573-487F-BFCE-A0B68319E7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9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7A86-3573-487F-BFCE-A0B68319E7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12/8/2016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o.galegroup.com/ps/start.do?p=AONE&amp;u=nysl_ca_dmvacces&amp;authCount=1" TargetMode="External"/><Relationship Id="rId3" Type="http://schemas.openxmlformats.org/officeDocument/2006/relationships/hyperlink" Target="http://galesupport.com/novelGeo/novelGeoLink.php?uname=nygeo5896&amp;db=SCH1" TargetMode="External"/><Relationship Id="rId7" Type="http://schemas.openxmlformats.org/officeDocument/2006/relationships/hyperlink" Target="http://go.galegroup.com/ps/start.do?p=ITOF&amp;u=nysl_ca_dmvacces&amp;authCount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.galegroup.com/ic/ovic/?p=OVIC&amp;u=nysl_ca_dmvacces" TargetMode="External"/><Relationship Id="rId5" Type="http://schemas.openxmlformats.org/officeDocument/2006/relationships/hyperlink" Target="http://go.galegroup.com/ps/start.do?p=ITKE&amp;u=nysl_ca_dmvacces&amp;authCount=1" TargetMode="External"/><Relationship Id="rId4" Type="http://schemas.openxmlformats.org/officeDocument/2006/relationships/hyperlink" Target="http://elibrary.bigchalk.com/libweb/k6/do/search" TargetMode="Externa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teachers/classroommateria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loc.gov/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ewyorkheritage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tudie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nyscss.org/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rosenlearningcenter.com/" TargetMode="External"/><Relationship Id="rId7" Type="http://schemas.openxmlformats.org/officeDocument/2006/relationships/hyperlink" Target="http://slslibguides.wswheboces.org/sls/ebook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://slslibguides.wswheboces.org/sls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hyperlink" Target="https://www.teachingbooks.net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Migrant students in New York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Social Studies, Resources and Libraries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J’aimé Pfeiffer, School Library System Director, WSWHE BOCES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457200"/>
            <a:ext cx="7772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Resources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812" y="1676400"/>
            <a:ext cx="7162800" cy="449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PRINT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“Home” School Library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Online Catalog – Search for Books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Public Library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Open evenings &amp; weekends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Internet Access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ELECTRONIC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eBooks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Databases –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novelNY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 Cost – Access through “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Home”School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Databases – “Home” School Library (Additional)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Usernames/Passwords through School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Digital (Online)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School &amp; Public Libraries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School Library Services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novelny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1855" y="1807362"/>
            <a:ext cx="7125112" cy="4364839"/>
          </a:xfrm>
        </p:spPr>
        <p:txBody>
          <a:bodyPr>
            <a:normAutofit/>
          </a:bodyPr>
          <a:lstStyle/>
          <a:p>
            <a:r>
              <a:rPr lang="en-US" b="1" dirty="0" smtClean="0"/>
              <a:t>Encyclopedia</a:t>
            </a:r>
            <a:endParaRPr lang="en-US" dirty="0"/>
          </a:p>
          <a:p>
            <a:pPr lvl="1"/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3"/>
              </a:rPr>
              <a:t>Scholastic GO!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Century" panose="02040604050505020304" pitchFamily="18" charset="0"/>
            </a:endParaRPr>
          </a:p>
          <a:p>
            <a:r>
              <a:rPr lang="en-US" b="1" dirty="0"/>
              <a:t>Elementary/Middle School </a:t>
            </a:r>
            <a:r>
              <a:rPr lang="en-US" b="1" dirty="0" smtClean="0"/>
              <a:t>Students</a:t>
            </a:r>
          </a:p>
          <a:p>
            <a:pPr lvl="1"/>
            <a:r>
              <a:rPr lang="en-US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4"/>
              </a:rPr>
              <a:t>eLibrary</a:t>
            </a:r>
            <a:r>
              <a:rPr lang="en-US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4"/>
              </a:rPr>
              <a:t> 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4"/>
              </a:rPr>
              <a:t>Elementary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Century" panose="02040604050505020304" pitchFamily="18" charset="0"/>
            </a:endParaRPr>
          </a:p>
          <a:p>
            <a:pPr lvl="1"/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5"/>
              </a:rPr>
              <a:t>Kids </a:t>
            </a:r>
            <a:r>
              <a:rPr lang="en-US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5"/>
              </a:rPr>
              <a:t>Infobits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Century" panose="02040604050505020304" pitchFamily="18" charset="0"/>
            </a:endParaRPr>
          </a:p>
          <a:p>
            <a:pPr lvl="1"/>
            <a:r>
              <a:rPr lang="en-US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6"/>
              </a:rPr>
              <a:t>Opposing Viewpoints in Context</a:t>
            </a:r>
            <a:r>
              <a:rPr lang="en-US" b="1" i="1" dirty="0" smtClean="0">
                <a:ln>
                  <a:solidFill>
                    <a:srgbClr val="7030A0"/>
                  </a:solidFill>
                </a:ln>
              </a:rPr>
              <a:t> </a:t>
            </a:r>
            <a:endParaRPr lang="en-US" dirty="0">
              <a:ln>
                <a:solidFill>
                  <a:srgbClr val="7030A0"/>
                </a:solidFill>
              </a:ln>
            </a:endParaRPr>
          </a:p>
          <a:p>
            <a:r>
              <a:rPr lang="en-US" b="1" dirty="0"/>
              <a:t>High School and College </a:t>
            </a:r>
            <a:r>
              <a:rPr lang="en-US" b="1" dirty="0" smtClean="0"/>
              <a:t>Students</a:t>
            </a:r>
            <a:endParaRPr lang="en-US" dirty="0" smtClean="0"/>
          </a:p>
          <a:p>
            <a:pPr lvl="1"/>
            <a:r>
              <a:rPr lang="en-US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7"/>
              </a:rPr>
              <a:t>General 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7"/>
              </a:rPr>
              <a:t>OneFile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</a:rPr>
              <a:t> </a:t>
            </a:r>
          </a:p>
          <a:p>
            <a:pPr lvl="1"/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8"/>
              </a:rPr>
              <a:t>Academic OneFile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</a:rPr>
              <a:t> </a:t>
            </a:r>
          </a:p>
          <a:p>
            <a:pPr lvl="1"/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Century" panose="02040604050505020304" pitchFamily="18" charset="0"/>
                <a:hlinkClick r:id="rId6"/>
              </a:rPr>
              <a:t>Opposing Viewpoints</a:t>
            </a:r>
            <a:r>
              <a:rPr lang="en-US" b="1" i="1" dirty="0">
                <a:ln>
                  <a:solidFill>
                    <a:srgbClr val="7030A0"/>
                  </a:solidFill>
                </a:ln>
              </a:rPr>
              <a:t> </a:t>
            </a:r>
            <a:endParaRPr lang="en-US" dirty="0">
              <a:ln>
                <a:solidFill>
                  <a:srgbClr val="7030A0"/>
                </a:solidFill>
              </a:ln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454140"/>
            <a:ext cx="3581400" cy="9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Library of Congress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1828800"/>
            <a:ext cx="3459255" cy="3771899"/>
          </a:xfr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828800"/>
            <a:ext cx="4559295" cy="3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812" y="228601"/>
            <a:ext cx="990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New York Heritage 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	Digital Collections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dirty="0"/>
              <a:t>		</a:t>
            </a:r>
          </a:p>
        </p:txBody>
      </p:sp>
      <p:pic>
        <p:nvPicPr>
          <p:cNvPr id="3" name="Content Placeholder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209800"/>
            <a:ext cx="4696326" cy="3569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3048000"/>
            <a:ext cx="590073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Social Studies Organizations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7" y="2380162"/>
            <a:ext cx="6801707" cy="984337"/>
          </a:xfr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6" y="4539734"/>
            <a:ext cx="4591691" cy="847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5660" y="372472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www.socialstudies.org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5210" y="57912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http://nyscss.org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School Library System</a:t>
            </a:r>
            <a:r>
              <a:rPr lang="en-US" dirty="0"/>
              <a:t>	</a:t>
            </a: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2485767"/>
            <a:ext cx="1697509" cy="1600200"/>
          </a:xfr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2743200"/>
            <a:ext cx="3124200" cy="929514"/>
          </a:xfrm>
          <a:prstGeom prst="rect">
            <a:avLst/>
          </a:prstGeom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2592178"/>
            <a:ext cx="1447800" cy="1447800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85" y="2656955"/>
            <a:ext cx="1905000" cy="1318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212" y="4419600"/>
            <a:ext cx="289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SLS - </a:t>
            </a:r>
            <a:r>
              <a:rPr lang="en-US" sz="2400" dirty="0" err="1" smtClean="0"/>
              <a:t>LibGuides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35642" y="4353697"/>
            <a:ext cx="1371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Rosen eBooks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0451" y="4353697"/>
            <a:ext cx="1676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Overdrive eBooks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18612" y="4419600"/>
            <a:ext cx="243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TeachingBooks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36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QUESTIONS???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828800"/>
            <a:ext cx="7721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0401" y="300683"/>
            <a:ext cx="7582313" cy="9244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NYS SOCIAL STUDIES FRAMEWORK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5419" y="1225158"/>
            <a:ext cx="7125112" cy="405143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LEARNING STANDARDS (1996)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C3 FRAMEWORK – “ARC OF INQUIRY”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UNIFYING THEMES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LITERACY SKILLS AND PRACTICES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KEY IDEAS AND CONCEPTUAL UNDERSTANDINGS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CONTENT SPECIFICATIONS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45" b="96418" l="11560" r="88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9479" r="9863"/>
          <a:stretch/>
        </p:blipFill>
        <p:spPr>
          <a:xfrm>
            <a:off x="6170612" y="4133595"/>
            <a:ext cx="4278663" cy="228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8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381000"/>
            <a:ext cx="9677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LEARNING STANDARDS FOR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SOCIAL STUDIES (1996) – “CONTENT”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2007935"/>
            <a:ext cx="5619957" cy="2917039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Standard 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History of the United  States and New York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Standard 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World History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Standard 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Geography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Standard 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Economics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Standard 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Civics, Citizenship, and Government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3466454"/>
            <a:ext cx="2819400" cy="22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894" y="1676401"/>
            <a:ext cx="7626519" cy="9244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C3 FRAMEWORK &amp;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INQUIRY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ARC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894" y="2895600"/>
            <a:ext cx="7125112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Developing questions and planning inquiries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Applying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disciplinary concepts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tools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Evaluating sources and using evidence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Communicating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taking informed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3" y="152400"/>
            <a:ext cx="345447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0012" y="1066801"/>
            <a:ext cx="502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Reading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Key Ideas and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Craft and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Integration of Knowledge and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Range of Reading and Level of Text Complexity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Writing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Text Types and Purposes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Production and Distribution of Writing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Research to Build and Present 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Range of Writing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Speaking and Listening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Comprehension and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Presentation of Knowledge </a:t>
            </a:r>
            <a:r>
              <a:rPr lang="en-US" dirty="0">
                <a:solidFill>
                  <a:schemeClr val="bg1"/>
                </a:solidFill>
              </a:rPr>
              <a:t>and Ideas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3812" y="304800"/>
            <a:ext cx="7255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ANCHOR STANDARDS (ELA)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590800"/>
            <a:ext cx="42672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381000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 UNIFYING THEMES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47800"/>
            <a:ext cx="8286955" cy="4724399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Individual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Development and Cultural Identity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Movement, and Interaction of Cultures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Continuity, and Change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Geography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Humans, and the Environment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Development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and Transformation of Social Structures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Power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Authority, and Governance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Civic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Ideals and Practices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Creation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Expansion, and Interaction of Economic Systems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Science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Technology, and Innovation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Global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Connections and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981200"/>
            <a:ext cx="296810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31" y="2209800"/>
            <a:ext cx="5492281" cy="43352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4077" y="271293"/>
            <a:ext cx="8147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KEY IDEAS AND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 CONCEPTUAL UNDERSTANDINGS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84612" y="5072413"/>
            <a:ext cx="1306794" cy="609600"/>
          </a:xfrm>
          <a:prstGeom prst="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84612" y="3152504"/>
            <a:ext cx="1306794" cy="609600"/>
          </a:xfrm>
          <a:prstGeom prst="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6441385">
            <a:off x="9464038" y="2895601"/>
            <a:ext cx="1306794" cy="609600"/>
          </a:xfrm>
          <a:prstGeom prst="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485828"/>
            <a:ext cx="24193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304800"/>
            <a:ext cx="65532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CONTENT SPECIFICATIONS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1676400"/>
            <a:ext cx="5715000" cy="382179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3657600"/>
            <a:ext cx="3026638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1219200"/>
            <a:ext cx="2383536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812" y="457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SOCIAL STUDIES PRACTICES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012" y="1447800"/>
            <a:ext cx="5715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Gathering, Interpreting and Using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Chronological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Reasoning and Causation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Comparison and Contextualization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Geographic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Reasoning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Economics and Economic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Civic Participation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1" y="2057400"/>
            <a:ext cx="316749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0</TotalTime>
  <Words>449</Words>
  <Application>Microsoft Office PowerPoint</Application>
  <PresentationFormat>Custom</PresentationFormat>
  <Paragraphs>128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</vt:lpstr>
      <vt:lpstr>Century Gothic</vt:lpstr>
      <vt:lpstr>Continental World 16x9</vt:lpstr>
      <vt:lpstr>Migrant students in New York</vt:lpstr>
      <vt:lpstr>NYS SOCIAL STUDIES FRAMEWORK</vt:lpstr>
      <vt:lpstr>LEARNING STANDARDS FOR  SOCIAL STUDIES (1996) – “CONTENT”</vt:lpstr>
      <vt:lpstr>C3 FRAMEWORK &amp; INQUIRY ARC</vt:lpstr>
      <vt:lpstr>PowerPoint Presentation</vt:lpstr>
      <vt:lpstr>10 UNIFYING THEMES</vt:lpstr>
      <vt:lpstr>PowerPoint Presentation</vt:lpstr>
      <vt:lpstr>CONTENT SPECIFICATIONS</vt:lpstr>
      <vt:lpstr>PowerPoint Presentation</vt:lpstr>
      <vt:lpstr>Resources</vt:lpstr>
      <vt:lpstr>novelny</vt:lpstr>
      <vt:lpstr>Library of Congress  </vt:lpstr>
      <vt:lpstr>PowerPoint Presentation</vt:lpstr>
      <vt:lpstr>Social Studies Organizations</vt:lpstr>
      <vt:lpstr>School Library System </vt:lpstr>
      <vt:lpstr>QUESTIONS???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2016-11-28T16:01:42Z</dcterms:created>
  <dcterms:modified xsi:type="dcterms:W3CDTF">2016-12-08T19:06:03Z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