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37"/>
  </p:notesMasterIdLst>
  <p:handoutMasterIdLst>
    <p:handoutMasterId r:id="rId38"/>
  </p:handoutMasterIdLst>
  <p:sldIdLst>
    <p:sldId id="264" r:id="rId5"/>
    <p:sldId id="314" r:id="rId6"/>
    <p:sldId id="297" r:id="rId7"/>
    <p:sldId id="317" r:id="rId8"/>
    <p:sldId id="315" r:id="rId9"/>
    <p:sldId id="318" r:id="rId10"/>
    <p:sldId id="319" r:id="rId11"/>
    <p:sldId id="320" r:id="rId12"/>
    <p:sldId id="321" r:id="rId13"/>
    <p:sldId id="334" r:id="rId14"/>
    <p:sldId id="283" r:id="rId15"/>
    <p:sldId id="309" r:id="rId16"/>
    <p:sldId id="310" r:id="rId17"/>
    <p:sldId id="311" r:id="rId18"/>
    <p:sldId id="286" r:id="rId19"/>
    <p:sldId id="288" r:id="rId20"/>
    <p:sldId id="312" r:id="rId21"/>
    <p:sldId id="313" r:id="rId22"/>
    <p:sldId id="293" r:id="rId23"/>
    <p:sldId id="290" r:id="rId24"/>
    <p:sldId id="322" r:id="rId25"/>
    <p:sldId id="291" r:id="rId26"/>
    <p:sldId id="323" r:id="rId27"/>
    <p:sldId id="330" r:id="rId28"/>
    <p:sldId id="328" r:id="rId29"/>
    <p:sldId id="327" r:id="rId30"/>
    <p:sldId id="332" r:id="rId31"/>
    <p:sldId id="324" r:id="rId32"/>
    <p:sldId id="329" r:id="rId33"/>
    <p:sldId id="333" r:id="rId34"/>
    <p:sldId id="326" r:id="rId35"/>
    <p:sldId id="325"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440"/>
    <a:srgbClr val="5B7D6A"/>
    <a:srgbClr val="B54D2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1" autoAdjust="0"/>
    <p:restoredTop sz="94280" autoAdjust="0"/>
  </p:normalViewPr>
  <p:slideViewPr>
    <p:cSldViewPr showGuides="1">
      <p:cViewPr varScale="1">
        <p:scale>
          <a:sx n="86" d="100"/>
          <a:sy n="86" d="100"/>
        </p:scale>
        <p:origin x="92" y="18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671D7-4D87-4581-8652-4583E3659BDA}" type="doc">
      <dgm:prSet loTypeId="urn:microsoft.com/office/officeart/2005/8/layout/chevron1" loCatId="process" qsTypeId="urn:microsoft.com/office/officeart/2005/8/quickstyle/simple1" qsCatId="simple" csTypeId="urn:microsoft.com/office/officeart/2005/8/colors/accent1_2" csCatId="accent1" phldr="1"/>
      <dgm:spPr/>
    </dgm:pt>
    <dgm:pt modelId="{E339205D-D7C0-48FC-9EE9-DE41CB42C40A}">
      <dgm:prSet phldrT="[Text]"/>
      <dgm:spPr/>
      <dgm:t>
        <a:bodyPr/>
        <a:lstStyle/>
        <a:p>
          <a:r>
            <a:rPr lang="en-US" dirty="0" smtClean="0"/>
            <a:t>		</a:t>
          </a:r>
          <a:endParaRPr lang="en-US" dirty="0"/>
        </a:p>
      </dgm:t>
    </dgm:pt>
    <dgm:pt modelId="{98C79CAF-4524-46EB-99D4-FD36E93FB1A9}" type="parTrans" cxnId="{FB7BC175-49C3-4BD7-A839-E4307C9CE64C}">
      <dgm:prSet/>
      <dgm:spPr/>
      <dgm:t>
        <a:bodyPr/>
        <a:lstStyle/>
        <a:p>
          <a:endParaRPr lang="en-US"/>
        </a:p>
      </dgm:t>
    </dgm:pt>
    <dgm:pt modelId="{74F8B96B-0776-404C-9A8A-8F9E3006EA1B}" type="sibTrans" cxnId="{FB7BC175-49C3-4BD7-A839-E4307C9CE64C}">
      <dgm:prSet/>
      <dgm:spPr/>
      <dgm:t>
        <a:bodyPr/>
        <a:lstStyle/>
        <a:p>
          <a:endParaRPr lang="en-US"/>
        </a:p>
      </dgm:t>
    </dgm:pt>
    <dgm:pt modelId="{1E1496D6-921B-445C-9B82-B2F66E087DB2}">
      <dgm:prSet phldrT="[Text]" phldr="1"/>
      <dgm:spPr/>
      <dgm:t>
        <a:bodyPr/>
        <a:lstStyle/>
        <a:p>
          <a:endParaRPr lang="en-US" dirty="0">
            <a:solidFill>
              <a:schemeClr val="accent1"/>
            </a:solidFill>
          </a:endParaRPr>
        </a:p>
      </dgm:t>
    </dgm:pt>
    <dgm:pt modelId="{1302D7B8-FF5C-4A56-B133-16ECAC8F8D52}" type="parTrans" cxnId="{5C8766E5-7419-4673-822B-4BBA60D5C53D}">
      <dgm:prSet/>
      <dgm:spPr/>
      <dgm:t>
        <a:bodyPr/>
        <a:lstStyle/>
        <a:p>
          <a:endParaRPr lang="en-US"/>
        </a:p>
      </dgm:t>
    </dgm:pt>
    <dgm:pt modelId="{EB437936-942A-4A0F-A634-88A4A8DB1D87}" type="sibTrans" cxnId="{5C8766E5-7419-4673-822B-4BBA60D5C53D}">
      <dgm:prSet/>
      <dgm:spPr/>
      <dgm:t>
        <a:bodyPr/>
        <a:lstStyle/>
        <a:p>
          <a:endParaRPr lang="en-US"/>
        </a:p>
      </dgm:t>
    </dgm:pt>
    <dgm:pt modelId="{24E24DE6-26C3-487B-9A0A-A22916E51B3D}">
      <dgm:prSet phldrT="[Text]" phldr="1"/>
      <dgm:spPr/>
      <dgm:t>
        <a:bodyPr/>
        <a:lstStyle/>
        <a:p>
          <a:endParaRPr lang="en-US" dirty="0">
            <a:solidFill>
              <a:schemeClr val="accent1"/>
            </a:solidFill>
          </a:endParaRPr>
        </a:p>
      </dgm:t>
    </dgm:pt>
    <dgm:pt modelId="{6A6856A0-1074-492C-86A0-06FCE7CEC4CB}" type="sibTrans" cxnId="{751BEEB4-7944-4EFB-94CF-50479DEEF13E}">
      <dgm:prSet/>
      <dgm:spPr/>
      <dgm:t>
        <a:bodyPr/>
        <a:lstStyle/>
        <a:p>
          <a:endParaRPr lang="en-US"/>
        </a:p>
      </dgm:t>
    </dgm:pt>
    <dgm:pt modelId="{B125A66F-1986-4652-81F2-36BDB246838A}" type="parTrans" cxnId="{751BEEB4-7944-4EFB-94CF-50479DEEF13E}">
      <dgm:prSet/>
      <dgm:spPr/>
      <dgm:t>
        <a:bodyPr/>
        <a:lstStyle/>
        <a:p>
          <a:endParaRPr lang="en-US"/>
        </a:p>
      </dgm:t>
    </dgm:pt>
    <dgm:pt modelId="{57B218E6-C555-4184-B86D-AD88B8185C0C}" type="pres">
      <dgm:prSet presAssocID="{938671D7-4D87-4581-8652-4583E3659BDA}" presName="Name0" presStyleCnt="0">
        <dgm:presLayoutVars>
          <dgm:dir/>
          <dgm:animLvl val="lvl"/>
          <dgm:resizeHandles val="exact"/>
        </dgm:presLayoutVars>
      </dgm:prSet>
      <dgm:spPr/>
    </dgm:pt>
    <dgm:pt modelId="{47BB4DAB-3600-472E-BCBC-4CBD306F6138}" type="pres">
      <dgm:prSet presAssocID="{E339205D-D7C0-48FC-9EE9-DE41CB42C40A}" presName="parTxOnly" presStyleLbl="node1" presStyleIdx="0" presStyleCnt="3">
        <dgm:presLayoutVars>
          <dgm:chMax val="0"/>
          <dgm:chPref val="0"/>
          <dgm:bulletEnabled val="1"/>
        </dgm:presLayoutVars>
      </dgm:prSet>
      <dgm:spPr/>
      <dgm:t>
        <a:bodyPr/>
        <a:lstStyle/>
        <a:p>
          <a:endParaRPr lang="en-US"/>
        </a:p>
      </dgm:t>
    </dgm:pt>
    <dgm:pt modelId="{889659FC-7EE0-4681-9A1F-B40B43A0039B}" type="pres">
      <dgm:prSet presAssocID="{74F8B96B-0776-404C-9A8A-8F9E3006EA1B}" presName="parTxOnlySpace" presStyleCnt="0"/>
      <dgm:spPr/>
    </dgm:pt>
    <dgm:pt modelId="{E6A4A74C-4115-42DE-960F-C0DE0281B2EF}" type="pres">
      <dgm:prSet presAssocID="{24E24DE6-26C3-487B-9A0A-A22916E51B3D}" presName="parTxOnly" presStyleLbl="node1" presStyleIdx="1" presStyleCnt="3">
        <dgm:presLayoutVars>
          <dgm:chMax val="0"/>
          <dgm:chPref val="0"/>
          <dgm:bulletEnabled val="1"/>
        </dgm:presLayoutVars>
      </dgm:prSet>
      <dgm:spPr/>
      <dgm:t>
        <a:bodyPr/>
        <a:lstStyle/>
        <a:p>
          <a:endParaRPr lang="en-US"/>
        </a:p>
      </dgm:t>
    </dgm:pt>
    <dgm:pt modelId="{F61D7954-DB3B-4017-8BF6-697A2728A5F8}" type="pres">
      <dgm:prSet presAssocID="{6A6856A0-1074-492C-86A0-06FCE7CEC4CB}" presName="parTxOnlySpace" presStyleCnt="0"/>
      <dgm:spPr/>
    </dgm:pt>
    <dgm:pt modelId="{2E130D29-EAE8-44F4-AB9B-9DF8961B5C75}" type="pres">
      <dgm:prSet presAssocID="{1E1496D6-921B-445C-9B82-B2F66E087DB2}" presName="parTxOnly" presStyleLbl="node1" presStyleIdx="2" presStyleCnt="3">
        <dgm:presLayoutVars>
          <dgm:chMax val="0"/>
          <dgm:chPref val="0"/>
          <dgm:bulletEnabled val="1"/>
        </dgm:presLayoutVars>
      </dgm:prSet>
      <dgm:spPr/>
      <dgm:t>
        <a:bodyPr/>
        <a:lstStyle/>
        <a:p>
          <a:endParaRPr lang="en-US"/>
        </a:p>
      </dgm:t>
    </dgm:pt>
  </dgm:ptLst>
  <dgm:cxnLst>
    <dgm:cxn modelId="{751BEEB4-7944-4EFB-94CF-50479DEEF13E}" srcId="{938671D7-4D87-4581-8652-4583E3659BDA}" destId="{24E24DE6-26C3-487B-9A0A-A22916E51B3D}" srcOrd="1" destOrd="0" parTransId="{B125A66F-1986-4652-81F2-36BDB246838A}" sibTransId="{6A6856A0-1074-492C-86A0-06FCE7CEC4CB}"/>
    <dgm:cxn modelId="{5C8766E5-7419-4673-822B-4BBA60D5C53D}" srcId="{938671D7-4D87-4581-8652-4583E3659BDA}" destId="{1E1496D6-921B-445C-9B82-B2F66E087DB2}" srcOrd="2" destOrd="0" parTransId="{1302D7B8-FF5C-4A56-B133-16ECAC8F8D52}" sibTransId="{EB437936-942A-4A0F-A634-88A4A8DB1D87}"/>
    <dgm:cxn modelId="{3CCDDAE4-FDA9-496D-ABCE-D6ECDEB6D58E}" type="presOf" srcId="{24E24DE6-26C3-487B-9A0A-A22916E51B3D}" destId="{E6A4A74C-4115-42DE-960F-C0DE0281B2EF}" srcOrd="0" destOrd="0" presId="urn:microsoft.com/office/officeart/2005/8/layout/chevron1"/>
    <dgm:cxn modelId="{20AD5EFD-B6D9-4AEE-B3C1-4C241DD4DDE1}" type="presOf" srcId="{1E1496D6-921B-445C-9B82-B2F66E087DB2}" destId="{2E130D29-EAE8-44F4-AB9B-9DF8961B5C75}" srcOrd="0" destOrd="0" presId="urn:microsoft.com/office/officeart/2005/8/layout/chevron1"/>
    <dgm:cxn modelId="{FB7BC175-49C3-4BD7-A839-E4307C9CE64C}" srcId="{938671D7-4D87-4581-8652-4583E3659BDA}" destId="{E339205D-D7C0-48FC-9EE9-DE41CB42C40A}" srcOrd="0" destOrd="0" parTransId="{98C79CAF-4524-46EB-99D4-FD36E93FB1A9}" sibTransId="{74F8B96B-0776-404C-9A8A-8F9E3006EA1B}"/>
    <dgm:cxn modelId="{E2BD156C-E4DE-46FF-A41A-8FA42D71648D}" type="presOf" srcId="{938671D7-4D87-4581-8652-4583E3659BDA}" destId="{57B218E6-C555-4184-B86D-AD88B8185C0C}" srcOrd="0" destOrd="0" presId="urn:microsoft.com/office/officeart/2005/8/layout/chevron1"/>
    <dgm:cxn modelId="{F086AF77-F16D-4219-9A3E-DF7F4161A0A6}" type="presOf" srcId="{E339205D-D7C0-48FC-9EE9-DE41CB42C40A}" destId="{47BB4DAB-3600-472E-BCBC-4CBD306F6138}" srcOrd="0" destOrd="0" presId="urn:microsoft.com/office/officeart/2005/8/layout/chevron1"/>
    <dgm:cxn modelId="{623F8EEE-1E20-4CA2-8174-1F30069D082B}" type="presParOf" srcId="{57B218E6-C555-4184-B86D-AD88B8185C0C}" destId="{47BB4DAB-3600-472E-BCBC-4CBD306F6138}" srcOrd="0" destOrd="0" presId="urn:microsoft.com/office/officeart/2005/8/layout/chevron1"/>
    <dgm:cxn modelId="{001E8BAE-79CD-45AC-B511-1CE661E2E6CD}" type="presParOf" srcId="{57B218E6-C555-4184-B86D-AD88B8185C0C}" destId="{889659FC-7EE0-4681-9A1F-B40B43A0039B}" srcOrd="1" destOrd="0" presId="urn:microsoft.com/office/officeart/2005/8/layout/chevron1"/>
    <dgm:cxn modelId="{8718A59D-E460-4333-A6D9-E2F2F1C23297}" type="presParOf" srcId="{57B218E6-C555-4184-B86D-AD88B8185C0C}" destId="{E6A4A74C-4115-42DE-960F-C0DE0281B2EF}" srcOrd="2" destOrd="0" presId="urn:microsoft.com/office/officeart/2005/8/layout/chevron1"/>
    <dgm:cxn modelId="{1CB99C9A-F988-4830-92FC-F93D922C0EB1}" type="presParOf" srcId="{57B218E6-C555-4184-B86D-AD88B8185C0C}" destId="{F61D7954-DB3B-4017-8BF6-697A2728A5F8}" srcOrd="3" destOrd="0" presId="urn:microsoft.com/office/officeart/2005/8/layout/chevron1"/>
    <dgm:cxn modelId="{60A1F499-F1D2-4764-900A-B879A62FBA25}" type="presParOf" srcId="{57B218E6-C555-4184-B86D-AD88B8185C0C}" destId="{2E130D29-EAE8-44F4-AB9B-9DF8961B5C7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B4DAB-3600-472E-BCBC-4CBD306F6138}">
      <dsp:nvSpPr>
        <dsp:cNvPr id="0" name=""/>
        <dsp:cNvSpPr/>
      </dsp:nvSpPr>
      <dsp:spPr>
        <a:xfrm>
          <a:off x="2380" y="867719"/>
          <a:ext cx="2900400" cy="1160160"/>
        </a:xfrm>
        <a:prstGeom prst="chevron">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		</a:t>
          </a:r>
          <a:endParaRPr lang="en-US" sz="3400" kern="1200" dirty="0"/>
        </a:p>
      </dsp:txBody>
      <dsp:txXfrm>
        <a:off x="582460" y="867719"/>
        <a:ext cx="1740240" cy="1160160"/>
      </dsp:txXfrm>
    </dsp:sp>
    <dsp:sp modelId="{E6A4A74C-4115-42DE-960F-C0DE0281B2EF}">
      <dsp:nvSpPr>
        <dsp:cNvPr id="0" name=""/>
        <dsp:cNvSpPr/>
      </dsp:nvSpPr>
      <dsp:spPr>
        <a:xfrm>
          <a:off x="2612741" y="867719"/>
          <a:ext cx="2900400" cy="1160160"/>
        </a:xfrm>
        <a:prstGeom prst="chevron">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endParaRPr lang="en-US" sz="3400" kern="1200" dirty="0">
            <a:solidFill>
              <a:schemeClr val="accent1"/>
            </a:solidFill>
          </a:endParaRPr>
        </a:p>
      </dsp:txBody>
      <dsp:txXfrm>
        <a:off x="3192821" y="867719"/>
        <a:ext cx="1740240" cy="1160160"/>
      </dsp:txXfrm>
    </dsp:sp>
    <dsp:sp modelId="{2E130D29-EAE8-44F4-AB9B-9DF8961B5C75}">
      <dsp:nvSpPr>
        <dsp:cNvPr id="0" name=""/>
        <dsp:cNvSpPr/>
      </dsp:nvSpPr>
      <dsp:spPr>
        <a:xfrm>
          <a:off x="5223101" y="867719"/>
          <a:ext cx="2900400" cy="1160160"/>
        </a:xfrm>
        <a:prstGeom prst="chevron">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endParaRPr lang="en-US" sz="3400" kern="1200" dirty="0">
            <a:solidFill>
              <a:schemeClr val="accent1"/>
            </a:solidFill>
          </a:endParaRPr>
        </a:p>
      </dsp:txBody>
      <dsp:txXfrm>
        <a:off x="5803181" y="867719"/>
        <a:ext cx="1740240" cy="11601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6/27/2017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6/27/2017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6090" y="630937"/>
            <a:ext cx="523421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242" y="1098388"/>
            <a:ext cx="10315731" cy="4394988"/>
          </a:xfrm>
        </p:spPr>
        <p:txBody>
          <a:bodyPr anchor="ctr">
            <a:noAutofit/>
          </a:bodyPr>
          <a:lstStyle>
            <a:lvl1pPr algn="ctr">
              <a:defRPr sz="9997"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4469" y="5979197"/>
            <a:ext cx="8043278" cy="742279"/>
          </a:xfrm>
        </p:spPr>
        <p:txBody>
          <a:bodyPr anchor="t">
            <a:normAutofit/>
          </a:bodyPr>
          <a:lstStyle>
            <a:lvl1pPr marL="0" indent="0" algn="ctr">
              <a:lnSpc>
                <a:spcPct val="100000"/>
              </a:lnSpc>
              <a:buNone/>
              <a:defRPr sz="1999" b="1" i="0" cap="all" spc="400"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242" y="6375679"/>
            <a:ext cx="2329115" cy="348462"/>
          </a:xfrm>
        </p:spPr>
        <p:txBody>
          <a:bodyPr/>
          <a:lstStyle>
            <a:lvl1pPr>
              <a:defRPr baseline="0">
                <a:solidFill>
                  <a:schemeClr val="accent1">
                    <a:lumMod val="50000"/>
                  </a:schemeClr>
                </a:solidFill>
              </a:defRPr>
            </a:lvl1pPr>
          </a:lstStyle>
          <a:p>
            <a:fld id="{9334D819-9F07-4261-B09B-9E467E5D9002}" type="datetimeFigureOut">
              <a:rPr lang="en-US" smtClean="0"/>
              <a:pPr/>
              <a:t>6/27/2017</a:t>
            </a:fld>
            <a:endParaRPr lang="en-US" dirty="0"/>
          </a:p>
        </p:txBody>
      </p:sp>
      <p:sp>
        <p:nvSpPr>
          <p:cNvPr id="5" name="Footer Placeholder 4"/>
          <p:cNvSpPr>
            <a:spLocks noGrp="1"/>
          </p:cNvSpPr>
          <p:nvPr>
            <p:ph type="ftr" sz="quarter" idx="11"/>
          </p:nvPr>
        </p:nvSpPr>
        <p:spPr>
          <a:xfrm>
            <a:off x="4179244" y="6375679"/>
            <a:ext cx="4113728"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4857" y="6375679"/>
            <a:ext cx="2329116"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3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05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ECB6C2-1084-4AED-A74A-DF028B0094E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09945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3700" y="382386"/>
            <a:ext cx="1491743"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6973" y="382386"/>
            <a:ext cx="8390399"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ECB6C2-1084-4AED-A74A-DF028B0094E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645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5A30F4-0B4E-4E4B-BC36-C30CD13F4E17}"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8724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085" y="1073889"/>
            <a:ext cx="8184939" cy="4064627"/>
          </a:xfrm>
        </p:spPr>
        <p:txBody>
          <a:bodyPr anchor="b">
            <a:normAutofit/>
          </a:bodyPr>
          <a:lstStyle>
            <a:lvl1pPr>
              <a:defRPr sz="8397"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085" y="5159782"/>
            <a:ext cx="7015661" cy="951135"/>
          </a:xfrm>
        </p:spPr>
        <p:txBody>
          <a:bodyPr>
            <a:normAutofit/>
          </a:bodyPr>
          <a:lstStyle>
            <a:lvl1pPr marL="0" indent="0">
              <a:lnSpc>
                <a:spcPct val="100000"/>
              </a:lnSpc>
              <a:buNone/>
              <a:defRPr sz="1999" b="1" i="0" cap="all" spc="400" baseline="0">
                <a:solidFill>
                  <a:schemeClr val="accent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5704" y="6375679"/>
            <a:ext cx="1493558" cy="348462"/>
          </a:xfrm>
        </p:spPr>
        <p:txBody>
          <a:bodyPr/>
          <a:lstStyle>
            <a:lvl1pPr>
              <a:defRPr baseline="0">
                <a:solidFill>
                  <a:schemeClr val="tx2"/>
                </a:solidFill>
              </a:defRPr>
            </a:lvl1pPr>
          </a:lstStyle>
          <a:p>
            <a:fld id="{9334D819-9F07-4261-B09B-9E467E5D9002}" type="datetimeFigureOut">
              <a:rPr lang="en-US" smtClean="0"/>
              <a:pPr/>
              <a:t>6/27/2017</a:t>
            </a:fld>
            <a:endParaRPr lang="en-US" dirty="0"/>
          </a:p>
        </p:txBody>
      </p:sp>
      <p:sp>
        <p:nvSpPr>
          <p:cNvPr id="5" name="Footer Placeholder 4"/>
          <p:cNvSpPr>
            <a:spLocks noGrp="1"/>
          </p:cNvSpPr>
          <p:nvPr>
            <p:ph type="ftr" sz="quarter" idx="11"/>
          </p:nvPr>
        </p:nvSpPr>
        <p:spPr>
          <a:xfrm>
            <a:off x="5277689" y="6375679"/>
            <a:ext cx="4113728"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39845" y="6375679"/>
            <a:ext cx="1487179"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3905"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49986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6973" y="2286000"/>
            <a:ext cx="479935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6065" y="2286000"/>
            <a:ext cx="479935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D204D1-F9BD-4643-8480-6EA41EB484F1}"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2968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402" y="381001"/>
            <a:ext cx="10170051"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352"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6973" y="2909102"/>
            <a:ext cx="479935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2136" y="2199634"/>
            <a:ext cx="4799350" cy="632529"/>
          </a:xfrm>
        </p:spPr>
        <p:txBody>
          <a:bodyPr anchor="b">
            <a:noAutofit/>
          </a:bodyPr>
          <a:lstStyle>
            <a:lvl1pPr marL="0" indent="0">
              <a:lnSpc>
                <a:spcPct val="100000"/>
              </a:lnSpc>
              <a:buNone/>
              <a:defRPr sz="1899" b="1" cap="all" spc="200" baseline="0">
                <a:solidFill>
                  <a:schemeClr val="tx2"/>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2136" y="2909102"/>
            <a:ext cx="479935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D204D1-F9BD-4643-8480-6EA41EB484F1}"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868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D204D1-F9BD-4643-8480-6EA41EB484F1}"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76782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05661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5713" y="457200"/>
            <a:ext cx="3091310" cy="1196671"/>
          </a:xfrm>
        </p:spPr>
        <p:txBody>
          <a:bodyPr anchor="b">
            <a:normAutofit/>
          </a:bodyPr>
          <a:lstStyle>
            <a:lvl1pPr>
              <a:lnSpc>
                <a:spcPct val="100000"/>
              </a:lnSpc>
              <a:defRPr sz="1899"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4852" y="920377"/>
            <a:ext cx="6156814" cy="4985124"/>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5714" y="1741336"/>
            <a:ext cx="3091310"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4852" y="6375679"/>
            <a:ext cx="1233034" cy="348462"/>
          </a:xfrm>
        </p:spPr>
        <p:txBody>
          <a:bodyPr/>
          <a:lstStyle/>
          <a:p>
            <a:fld id="{126BF754-515F-40B9-8D24-D54D5825B3D0}" type="datetimeFigureOut">
              <a:rPr lang="en-US" smtClean="0"/>
              <a:t>6/27/2017</a:t>
            </a:fld>
            <a:endParaRPr lang="en-US"/>
          </a:p>
        </p:txBody>
      </p:sp>
      <p:sp>
        <p:nvSpPr>
          <p:cNvPr id="6" name="Footer Placeholder 5"/>
          <p:cNvSpPr>
            <a:spLocks noGrp="1"/>
          </p:cNvSpPr>
          <p:nvPr>
            <p:ph type="ftr" sz="quarter" idx="11"/>
          </p:nvPr>
        </p:nvSpPr>
        <p:spPr>
          <a:xfrm>
            <a:off x="2103073" y="6375679"/>
            <a:ext cx="3481272" cy="345796"/>
          </a:xfrm>
        </p:spPr>
        <p:txBody>
          <a:bodyPr/>
          <a:lstStyle/>
          <a:p>
            <a:endParaRPr lang="en-US"/>
          </a:p>
        </p:txBody>
      </p:sp>
      <p:sp>
        <p:nvSpPr>
          <p:cNvPr id="7" name="Slide Number Placeholder 6"/>
          <p:cNvSpPr>
            <a:spLocks noGrp="1"/>
          </p:cNvSpPr>
          <p:nvPr>
            <p:ph type="sldNum" sz="quarter" idx="12"/>
          </p:nvPr>
        </p:nvSpPr>
        <p:spPr>
          <a:xfrm>
            <a:off x="5689532" y="6375679"/>
            <a:ext cx="1232135" cy="345796"/>
          </a:xfrm>
        </p:spPr>
        <p:txBody>
          <a:bodyPr/>
          <a:lstStyle/>
          <a:p>
            <a:fld id="{2DFBB78A-01B4-41F2-96B0-677A4A282832}" type="slidenum">
              <a:rPr lang="en-US" smtClean="0"/>
              <a:t>‹#›</a:t>
            </a:fld>
            <a:endParaRPr lang="en-US"/>
          </a:p>
        </p:txBody>
      </p:sp>
      <p:sp>
        <p:nvSpPr>
          <p:cNvPr id="8" name="Rectangle 7"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38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391" y="1"/>
            <a:ext cx="7353669"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11" name="Freeform 11" title="right scallop background shape"/>
          <p:cNvSpPr/>
          <p:nvPr/>
        </p:nvSpPr>
        <p:spPr bwMode="auto">
          <a:xfrm>
            <a:off x="7387888" y="0"/>
            <a:ext cx="4800937"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5712" y="457200"/>
            <a:ext cx="3091312" cy="1196670"/>
          </a:xfrm>
        </p:spPr>
        <p:txBody>
          <a:bodyPr anchor="b">
            <a:normAutofit/>
          </a:bodyPr>
          <a:lstStyle>
            <a:lvl1pPr>
              <a:lnSpc>
                <a:spcPct val="100000"/>
              </a:lnSpc>
              <a:defRPr sz="1899"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5712" y="1741336"/>
            <a:ext cx="3091312" cy="4164164"/>
          </a:xfrm>
        </p:spPr>
        <p:txBody>
          <a:bodyPr/>
          <a:lstStyle>
            <a:lvl1pPr marL="0" indent="0">
              <a:lnSpc>
                <a:spcPct val="120000"/>
              </a:lnSpc>
              <a:spcBef>
                <a:spcPts val="1200"/>
              </a:spcBef>
              <a:buNone/>
              <a:defRPr sz="1600" baseline="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751" y="6375679"/>
            <a:ext cx="1232135" cy="348462"/>
          </a:xfrm>
        </p:spPr>
        <p:txBody>
          <a:bodyPr/>
          <a:lstStyle/>
          <a:p>
            <a:fld id="{126BF754-515F-40B9-8D24-D54D5825B3D0}" type="datetimeFigureOut">
              <a:rPr lang="en-US" smtClean="0"/>
              <a:t>6/27/2017</a:t>
            </a:fld>
            <a:endParaRPr lang="en-US"/>
          </a:p>
        </p:txBody>
      </p:sp>
      <p:sp>
        <p:nvSpPr>
          <p:cNvPr id="6" name="Footer Placeholder 5"/>
          <p:cNvSpPr>
            <a:spLocks noGrp="1"/>
          </p:cNvSpPr>
          <p:nvPr>
            <p:ph type="ftr" sz="quarter" idx="11"/>
          </p:nvPr>
        </p:nvSpPr>
        <p:spPr>
          <a:xfrm>
            <a:off x="2103073" y="6375679"/>
            <a:ext cx="3481271" cy="345796"/>
          </a:xfrm>
        </p:spPr>
        <p:txBody>
          <a:bodyPr/>
          <a:lstStyle/>
          <a:p>
            <a:endParaRPr lang="en-US"/>
          </a:p>
        </p:txBody>
      </p:sp>
      <p:sp>
        <p:nvSpPr>
          <p:cNvPr id="7" name="Slide Number Placeholder 6"/>
          <p:cNvSpPr>
            <a:spLocks noGrp="1"/>
          </p:cNvSpPr>
          <p:nvPr>
            <p:ph type="sldNum" sz="quarter" idx="12"/>
          </p:nvPr>
        </p:nvSpPr>
        <p:spPr>
          <a:xfrm>
            <a:off x="5686087" y="6375679"/>
            <a:ext cx="1234119" cy="345796"/>
          </a:xfrm>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16388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352" y="382385"/>
            <a:ext cx="10175671"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352" y="2286002"/>
            <a:ext cx="10175671"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352" y="6375679"/>
            <a:ext cx="2329115"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DD204D1-F9BD-4643-8480-6EA41EB484F1}" type="datetimeFigureOut">
              <a:rPr lang="en-US" smtClean="0"/>
              <a:pPr/>
              <a:t>6/27/2017</a:t>
            </a:fld>
            <a:endParaRPr lang="en-US"/>
          </a:p>
        </p:txBody>
      </p:sp>
      <p:sp>
        <p:nvSpPr>
          <p:cNvPr id="5" name="Footer Placeholder 4"/>
          <p:cNvSpPr>
            <a:spLocks noGrp="1"/>
          </p:cNvSpPr>
          <p:nvPr>
            <p:ph type="ftr" sz="quarter" idx="3"/>
          </p:nvPr>
        </p:nvSpPr>
        <p:spPr>
          <a:xfrm>
            <a:off x="4037549" y="6375679"/>
            <a:ext cx="4113728"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08359" y="6375679"/>
            <a:ext cx="2818665"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B37DED6-D4C7-42EE-AB49-D2E39E64FDE4}" type="slidenum">
              <a:rPr lang="en-US" smtClean="0"/>
              <a:pPr/>
              <a:t>‹#›</a:t>
            </a:fld>
            <a:endParaRPr lang="en-US"/>
          </a:p>
        </p:txBody>
      </p:sp>
      <p:sp>
        <p:nvSpPr>
          <p:cNvPr id="11" name="Freeform 6" title="Left scallop edge"/>
          <p:cNvSpPr/>
          <p:nvPr/>
        </p:nvSpPr>
        <p:spPr bwMode="auto">
          <a:xfrm>
            <a:off x="1" y="0"/>
            <a:ext cx="885594"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5435" y="0"/>
            <a:ext cx="28339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341253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5098" kern="1200" cap="all" spc="200" baseline="0">
          <a:solidFill>
            <a:schemeClr val="tx2"/>
          </a:solidFill>
          <a:latin typeface="+mj-lt"/>
          <a:ea typeface="+mj-ea"/>
          <a:cs typeface="+mj-cs"/>
        </a:defRPr>
      </a:lvl1pPr>
    </p:titleStyle>
    <p:body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guide id="0" orient="horz" pos="2160" userDrawn="1">
          <p15:clr>
            <a:srgbClr val="F26B43"/>
          </p15:clr>
        </p15:guide>
        <p15:guide id="7"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7612" y="3657600"/>
            <a:ext cx="2209800" cy="2209800"/>
          </a:xfrm>
          <a:prstGeom prst="rect">
            <a:avLst/>
          </a:prstGeom>
        </p:spPr>
      </p:pic>
      <p:sp>
        <p:nvSpPr>
          <p:cNvPr id="6" name="Title 1"/>
          <p:cNvSpPr>
            <a:spLocks noGrp="1"/>
          </p:cNvSpPr>
          <p:nvPr>
            <p:ph type="ctrTitle"/>
          </p:nvPr>
        </p:nvSpPr>
        <p:spPr>
          <a:xfrm>
            <a:off x="2132012" y="1905000"/>
            <a:ext cx="8229600" cy="1946495"/>
          </a:xfrm>
        </p:spPr>
        <p:txBody>
          <a:bodyPr>
            <a:noAutofit/>
          </a:bodyPr>
          <a:lstStyle/>
          <a:p>
            <a:pPr algn="ctr"/>
            <a:r>
              <a:rPr lang="en-US" sz="4800" b="1" dirty="0">
                <a:solidFill>
                  <a:schemeClr val="tx2">
                    <a:lumMod val="90000"/>
                    <a:lumOff val="10000"/>
                  </a:schemeClr>
                </a:solidFill>
                <a:latin typeface="Cambria" panose="02040503050406030204" pitchFamily="18" charset="0"/>
              </a:rPr>
              <a:t>ESSA </a:t>
            </a:r>
            <a:br>
              <a:rPr lang="en-US" sz="4800" b="1" dirty="0">
                <a:solidFill>
                  <a:schemeClr val="tx2">
                    <a:lumMod val="90000"/>
                    <a:lumOff val="10000"/>
                  </a:schemeClr>
                </a:solidFill>
                <a:latin typeface="Cambria" panose="02040503050406030204" pitchFamily="18" charset="0"/>
              </a:rPr>
            </a:br>
            <a:r>
              <a:rPr lang="en-US" sz="4800" b="1" dirty="0">
                <a:solidFill>
                  <a:schemeClr val="tx2">
                    <a:lumMod val="90000"/>
                    <a:lumOff val="10000"/>
                  </a:schemeClr>
                </a:solidFill>
                <a:latin typeface="Cambria" panose="02040503050406030204" pitchFamily="18" charset="0"/>
              </a:rPr>
              <a:t>Eligibility Changes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8012" y="152400"/>
            <a:ext cx="111252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4000" dirty="0" smtClean="0"/>
              <a:t> </a:t>
            </a:r>
            <a:r>
              <a:rPr lang="en-US" b="1" dirty="0" smtClean="0">
                <a:solidFill>
                  <a:schemeClr val="tx2">
                    <a:lumMod val="90000"/>
                    <a:lumOff val="10000"/>
                  </a:schemeClr>
                </a:solidFill>
                <a:latin typeface="Cambria" panose="02040503050406030204" pitchFamily="18" charset="0"/>
              </a:rPr>
              <a:t>The Old and New Laws</a:t>
            </a:r>
            <a:endParaRPr lang="en-US" sz="3200" b="1" dirty="0">
              <a:solidFill>
                <a:schemeClr val="tx2">
                  <a:lumMod val="90000"/>
                  <a:lumOff val="10000"/>
                </a:schemeClr>
              </a:solidFill>
              <a:latin typeface="Cambria" panose="02040503050406030204" pitchFamily="18" charset="0"/>
            </a:endParaRPr>
          </a:p>
        </p:txBody>
      </p:sp>
      <p:cxnSp>
        <p:nvCxnSpPr>
          <p:cNvPr id="3" name="Straight Connector 2"/>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2412" y="1780162"/>
            <a:ext cx="9144000" cy="3477875"/>
          </a:xfrm>
          <a:prstGeom prst="rect">
            <a:avLst/>
          </a:prstGeom>
        </p:spPr>
        <p:txBody>
          <a:bodyPr wrap="square">
            <a:spAutoFit/>
          </a:bodyPr>
          <a:lstStyle/>
          <a:p>
            <a:pPr algn="ctr">
              <a:buClr>
                <a:srgbClr val="0070C0"/>
              </a:buClr>
            </a:pPr>
            <a:r>
              <a:rPr lang="en-US" sz="4400" b="1" u="sng" dirty="0" smtClean="0">
                <a:solidFill>
                  <a:schemeClr val="tx2">
                    <a:lumMod val="90000"/>
                    <a:lumOff val="10000"/>
                  </a:schemeClr>
                </a:solidFill>
                <a:latin typeface="Calibri" panose="020F0502020204030204" pitchFamily="34" charset="0"/>
                <a:cs typeface="Calibri" panose="020F0502020204030204" pitchFamily="34" charset="0"/>
              </a:rPr>
              <a:t>ESSA</a:t>
            </a:r>
            <a:r>
              <a:rPr lang="en-US" sz="4400" dirty="0" smtClean="0">
                <a:latin typeface="Calibri" panose="020F0502020204030204" pitchFamily="34" charset="0"/>
                <a:cs typeface="Calibri" panose="020F0502020204030204" pitchFamily="34" charset="0"/>
              </a:rPr>
              <a:t>- Every Student Succeeds Act</a:t>
            </a:r>
          </a:p>
          <a:p>
            <a:pPr algn="ctr">
              <a:buClr>
                <a:srgbClr val="0070C0"/>
              </a:buClr>
            </a:pPr>
            <a:endParaRPr lang="en-US" sz="4400" dirty="0">
              <a:latin typeface="Calibri" panose="020F0502020204030204" pitchFamily="34" charset="0"/>
              <a:cs typeface="Calibri" panose="020F0502020204030204" pitchFamily="34" charset="0"/>
            </a:endParaRPr>
          </a:p>
          <a:p>
            <a:pPr algn="ctr">
              <a:buClr>
                <a:srgbClr val="0070C0"/>
              </a:buClr>
            </a:pPr>
            <a:r>
              <a:rPr lang="en-US" sz="4400" i="1" dirty="0" smtClean="0">
                <a:latin typeface="Calibri" panose="020F0502020204030204" pitchFamily="34" charset="0"/>
                <a:cs typeface="Calibri" panose="020F0502020204030204" pitchFamily="34" charset="0"/>
              </a:rPr>
              <a:t>Replaces</a:t>
            </a:r>
          </a:p>
          <a:p>
            <a:pPr algn="ctr">
              <a:buClr>
                <a:srgbClr val="0070C0"/>
              </a:buClr>
            </a:pPr>
            <a:endParaRPr lang="en-US" sz="4400" dirty="0">
              <a:latin typeface="Calibri" panose="020F0502020204030204" pitchFamily="34" charset="0"/>
              <a:cs typeface="Calibri" panose="020F0502020204030204" pitchFamily="34" charset="0"/>
            </a:endParaRPr>
          </a:p>
          <a:p>
            <a:pPr algn="ctr">
              <a:buClr>
                <a:srgbClr val="0070C0"/>
              </a:buClr>
            </a:pPr>
            <a:r>
              <a:rPr lang="en-US" sz="4400" b="1" dirty="0" smtClean="0">
                <a:solidFill>
                  <a:schemeClr val="tx2">
                    <a:lumMod val="90000"/>
                    <a:lumOff val="10000"/>
                  </a:schemeClr>
                </a:solidFill>
                <a:latin typeface="Calibri" panose="020F0502020204030204" pitchFamily="34" charset="0"/>
                <a:cs typeface="Calibri" panose="020F0502020204030204" pitchFamily="34" charset="0"/>
              </a:rPr>
              <a:t>NCLB</a:t>
            </a:r>
            <a:r>
              <a:rPr lang="en-US" sz="4400" dirty="0" smtClean="0">
                <a:latin typeface="Calibri" panose="020F0502020204030204" pitchFamily="34" charset="0"/>
                <a:cs typeface="Calibri" panose="020F0502020204030204" pitchFamily="34" charset="0"/>
              </a:rPr>
              <a:t>- No Child Left Behind</a:t>
            </a:r>
            <a:endParaRPr lang="en-US" sz="4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275380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8012" y="152400"/>
            <a:ext cx="111252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4000" dirty="0" smtClean="0"/>
              <a:t> </a:t>
            </a:r>
            <a:r>
              <a:rPr lang="en-US" b="1" dirty="0" smtClean="0">
                <a:solidFill>
                  <a:schemeClr val="tx2">
                    <a:lumMod val="90000"/>
                    <a:lumOff val="10000"/>
                  </a:schemeClr>
                </a:solidFill>
                <a:latin typeface="Cambria" panose="02040503050406030204" pitchFamily="18" charset="0"/>
              </a:rPr>
              <a:t>What Remains the Same?</a:t>
            </a:r>
            <a:endParaRPr lang="en-US" sz="3200" b="1" dirty="0">
              <a:solidFill>
                <a:schemeClr val="tx2">
                  <a:lumMod val="90000"/>
                  <a:lumOff val="10000"/>
                </a:schemeClr>
              </a:solidFill>
              <a:latin typeface="Cambria" panose="02040503050406030204" pitchFamily="18" charset="0"/>
            </a:endParaRPr>
          </a:p>
        </p:txBody>
      </p:sp>
      <p:cxnSp>
        <p:nvCxnSpPr>
          <p:cNvPr id="3" name="Straight Connector 2"/>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2412" y="1164134"/>
            <a:ext cx="9144000" cy="5693866"/>
          </a:xfrm>
          <a:prstGeom prst="rect">
            <a:avLst/>
          </a:prstGeom>
        </p:spPr>
        <p:txBody>
          <a:bodyPr wrap="square">
            <a:spAutoFit/>
          </a:bodyPr>
          <a:lstStyle/>
          <a:p>
            <a:pPr marL="342900" indent="-342900">
              <a:buClr>
                <a:srgbClr val="0070C0"/>
              </a:buClr>
              <a:buFont typeface="+mj-lt"/>
              <a:buAutoNum type="arabicPeriod"/>
            </a:pPr>
            <a:r>
              <a:rPr lang="en-US" sz="2800" dirty="0" smtClean="0">
                <a:solidFill>
                  <a:srgbClr val="1E477C"/>
                </a:solidFill>
                <a:latin typeface="Calibri" panose="020F0502020204030204" pitchFamily="34" charset="0"/>
                <a:cs typeface="Calibri" panose="020F0502020204030204" pitchFamily="34" charset="0"/>
              </a:rPr>
              <a:t>Child Eligibility- </a:t>
            </a:r>
            <a:r>
              <a:rPr lang="en-US" sz="2800" dirty="0">
                <a:solidFill>
                  <a:srgbClr val="1E477C"/>
                </a:solidFill>
                <a:latin typeface="Calibri" panose="020F0502020204030204" pitchFamily="34" charset="0"/>
                <a:cs typeface="Calibri" panose="020F0502020204030204" pitchFamily="34" charset="0"/>
              </a:rPr>
              <a:t>A</a:t>
            </a:r>
            <a:r>
              <a:rPr lang="en-US" sz="2800" dirty="0" smtClean="0">
                <a:solidFill>
                  <a:srgbClr val="1E477C"/>
                </a:solidFill>
                <a:latin typeface="Calibri" panose="020F0502020204030204" pitchFamily="34" charset="0"/>
                <a:cs typeface="Calibri" panose="020F0502020204030204" pitchFamily="34" charset="0"/>
              </a:rPr>
              <a:t>ges </a:t>
            </a:r>
            <a:r>
              <a:rPr lang="en-US" sz="2800" dirty="0">
                <a:solidFill>
                  <a:srgbClr val="1E477C"/>
                </a:solidFill>
                <a:latin typeface="Calibri" panose="020F0502020204030204" pitchFamily="34" charset="0"/>
                <a:cs typeface="Calibri" panose="020F0502020204030204" pitchFamily="34" charset="0"/>
              </a:rPr>
              <a:t>birth  </a:t>
            </a:r>
            <a:r>
              <a:rPr lang="en-US" sz="2800" dirty="0" smtClean="0">
                <a:solidFill>
                  <a:srgbClr val="1E477C"/>
                </a:solidFill>
                <a:latin typeface="Calibri" panose="020F0502020204030204" pitchFamily="34" charset="0"/>
                <a:cs typeface="Calibri" panose="020F0502020204030204" pitchFamily="34" charset="0"/>
              </a:rPr>
              <a:t>through age </a:t>
            </a:r>
            <a:r>
              <a:rPr lang="en-US" sz="2800" dirty="0">
                <a:solidFill>
                  <a:srgbClr val="1E477C"/>
                </a:solidFill>
                <a:latin typeface="Calibri" panose="020F0502020204030204" pitchFamily="34" charset="0"/>
                <a:cs typeface="Calibri" panose="020F0502020204030204" pitchFamily="34" charset="0"/>
              </a:rPr>
              <a:t>21, who are entitled to a free public </a:t>
            </a:r>
            <a:r>
              <a:rPr lang="en-US" sz="2800" dirty="0" smtClean="0">
                <a:solidFill>
                  <a:srgbClr val="1E477C"/>
                </a:solidFill>
                <a:latin typeface="Calibri" panose="020F0502020204030204" pitchFamily="34" charset="0"/>
                <a:cs typeface="Calibri" panose="020F0502020204030204" pitchFamily="34" charset="0"/>
              </a:rPr>
              <a:t>education in </a:t>
            </a:r>
            <a:r>
              <a:rPr lang="en-US" sz="2800" dirty="0">
                <a:solidFill>
                  <a:srgbClr val="1E477C"/>
                </a:solidFill>
                <a:latin typeface="Calibri" panose="020F0502020204030204" pitchFamily="34" charset="0"/>
                <a:cs typeface="Calibri" panose="020F0502020204030204" pitchFamily="34" charset="0"/>
              </a:rPr>
              <a:t>the State (or are not yet at a grade level at which the local educational agency (LEA) provides a free public education- </a:t>
            </a:r>
            <a:r>
              <a:rPr lang="en-US" sz="2800" dirty="0" smtClean="0">
                <a:solidFill>
                  <a:srgbClr val="1E477C"/>
                </a:solidFill>
                <a:latin typeface="Calibri" panose="020F0502020204030204" pitchFamily="34" charset="0"/>
                <a:cs typeface="Calibri" panose="020F0502020204030204" pitchFamily="34" charset="0"/>
              </a:rPr>
              <a:t>Ex: </a:t>
            </a:r>
            <a:r>
              <a:rPr lang="en-US" sz="2800" dirty="0">
                <a:solidFill>
                  <a:srgbClr val="1E477C"/>
                </a:solidFill>
                <a:latin typeface="Calibri" panose="020F0502020204030204" pitchFamily="34" charset="0"/>
                <a:cs typeface="Calibri" panose="020F0502020204030204" pitchFamily="34" charset="0"/>
              </a:rPr>
              <a:t>preschool children</a:t>
            </a:r>
            <a:r>
              <a:rPr lang="en-US" sz="2800" dirty="0" smtClean="0">
                <a:solidFill>
                  <a:srgbClr val="1E477C"/>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marL="342900" indent="-342900">
              <a:buClr>
                <a:srgbClr val="0070C0"/>
              </a:buClr>
              <a:buFont typeface="+mj-lt"/>
              <a:buAutoNum type="arabicPeriod"/>
            </a:pPr>
            <a:r>
              <a:rPr lang="en-US" sz="2800" dirty="0">
                <a:solidFill>
                  <a:srgbClr val="1E477C"/>
                </a:solidFill>
                <a:latin typeface="Calibri" panose="020F0502020204030204" pitchFamily="34" charset="0"/>
                <a:cs typeface="Calibri" panose="020F0502020204030204" pitchFamily="34" charset="0"/>
              </a:rPr>
              <a:t>Children who moved: </a:t>
            </a:r>
            <a:r>
              <a:rPr lang="en-US" sz="2800" dirty="0">
                <a:latin typeface="Calibri" panose="020F0502020204030204" pitchFamily="34" charset="0"/>
                <a:cs typeface="Calibri" panose="020F0502020204030204" pitchFamily="34" charset="0"/>
              </a:rPr>
              <a:t>     </a:t>
            </a:r>
            <a:endParaRPr lang="en-US" sz="2800" dirty="0" smtClean="0">
              <a:latin typeface="Calibri" panose="020F0502020204030204" pitchFamily="34" charset="0"/>
              <a:cs typeface="Calibri" panose="020F0502020204030204" pitchFamily="34" charset="0"/>
            </a:endParaRPr>
          </a:p>
          <a:p>
            <a:pPr marL="1123843" lvl="1" indent="-514350">
              <a:buClr>
                <a:srgbClr val="0070C0"/>
              </a:buClr>
              <a:buFont typeface="+mj-lt"/>
              <a:buAutoNum type="alphaLcParenR"/>
            </a:pPr>
            <a:r>
              <a:rPr lang="en-US" sz="2800" dirty="0" smtClean="0">
                <a:solidFill>
                  <a:srgbClr val="1E477C"/>
                </a:solidFill>
                <a:latin typeface="Calibri" panose="020F0502020204030204" pitchFamily="34" charset="0"/>
                <a:cs typeface="Calibri" panose="020F0502020204030204" pitchFamily="34" charset="0"/>
              </a:rPr>
              <a:t>As </a:t>
            </a:r>
            <a:r>
              <a:rPr lang="en-US" sz="2800" dirty="0">
                <a:solidFill>
                  <a:srgbClr val="1E477C"/>
                </a:solidFill>
                <a:latin typeface="Calibri" panose="020F0502020204030204" pitchFamily="34" charset="0"/>
                <a:cs typeface="Calibri" panose="020F0502020204030204" pitchFamily="34" charset="0"/>
              </a:rPr>
              <a:t>a migratory agricultural worker or migratory fisher, </a:t>
            </a:r>
            <a:r>
              <a:rPr lang="en-US" sz="2800" b="1" dirty="0">
                <a:solidFill>
                  <a:srgbClr val="1E477C"/>
                </a:solidFill>
                <a:latin typeface="Calibri" panose="020F0502020204030204" pitchFamily="34" charset="0"/>
                <a:cs typeface="Calibri" panose="020F0502020204030204" pitchFamily="34" charset="0"/>
              </a:rPr>
              <a:t>OR</a:t>
            </a:r>
            <a:r>
              <a:rPr lang="en-US" sz="2800" dirty="0" smtClean="0">
                <a:latin typeface="Calibri" panose="020F0502020204030204" pitchFamily="34" charset="0"/>
                <a:cs typeface="Calibri" panose="020F0502020204030204" pitchFamily="34" charset="0"/>
              </a:rPr>
              <a:t>  </a:t>
            </a:r>
          </a:p>
          <a:p>
            <a:pPr marL="1123843" lvl="1" indent="-514350">
              <a:buClr>
                <a:srgbClr val="0070C0"/>
              </a:buClr>
              <a:buFont typeface="+mj-lt"/>
              <a:buAutoNum type="alphaLcParenR"/>
            </a:pPr>
            <a:r>
              <a:rPr lang="en-US" sz="2800" dirty="0" smtClean="0">
                <a:solidFill>
                  <a:srgbClr val="1E477C"/>
                </a:solidFill>
                <a:latin typeface="Calibri" panose="020F0502020204030204" pitchFamily="34" charset="0"/>
                <a:cs typeface="Calibri" panose="020F0502020204030204" pitchFamily="34" charset="0"/>
              </a:rPr>
              <a:t>With</a:t>
            </a:r>
            <a:r>
              <a:rPr lang="en-US" sz="2800" dirty="0">
                <a:solidFill>
                  <a:srgbClr val="1E477C"/>
                </a:solidFill>
                <a:latin typeface="Calibri" panose="020F0502020204030204" pitchFamily="34" charset="0"/>
                <a:cs typeface="Calibri" panose="020F0502020204030204" pitchFamily="34" charset="0"/>
              </a:rPr>
              <a:t>, to join, or to precede a parent/guardian or </a:t>
            </a:r>
            <a:r>
              <a:rPr lang="en-US" sz="2800" dirty="0" smtClean="0">
                <a:solidFill>
                  <a:srgbClr val="1E477C"/>
                </a:solidFill>
                <a:latin typeface="Calibri" panose="020F0502020204030204" pitchFamily="34" charset="0"/>
                <a:cs typeface="Calibri" panose="020F0502020204030204" pitchFamily="34" charset="0"/>
              </a:rPr>
              <a:t>spouse who </a:t>
            </a:r>
            <a:r>
              <a:rPr lang="en-US" sz="2800" dirty="0">
                <a:solidFill>
                  <a:srgbClr val="1E477C"/>
                </a:solidFill>
                <a:latin typeface="Calibri" panose="020F0502020204030204" pitchFamily="34" charset="0"/>
                <a:cs typeface="Calibri" panose="020F0502020204030204" pitchFamily="34" charset="0"/>
              </a:rPr>
              <a:t>is a migratory agricultural worker or migratory fisher </a:t>
            </a:r>
            <a:r>
              <a:rPr lang="en-US" sz="2800" dirty="0" smtClean="0">
                <a:latin typeface="Calibri" panose="020F0502020204030204" pitchFamily="34" charset="0"/>
                <a:cs typeface="Calibri" panose="020F0502020204030204" pitchFamily="34" charset="0"/>
              </a:rPr>
              <a:t>                                 </a:t>
            </a:r>
          </a:p>
          <a:p>
            <a:pPr marL="342900" indent="-342900">
              <a:buClr>
                <a:srgbClr val="0070C0"/>
              </a:buClr>
              <a:buFont typeface="+mj-lt"/>
              <a:buAutoNum type="arabicPeriod"/>
            </a:pPr>
            <a:r>
              <a:rPr lang="en-US" sz="2800" dirty="0" smtClean="0">
                <a:solidFill>
                  <a:srgbClr val="1E477C"/>
                </a:solidFill>
                <a:latin typeface="Calibri" panose="020F0502020204030204" pitchFamily="34" charset="0"/>
                <a:cs typeface="Calibri" panose="020F0502020204030204" pitchFamily="34" charset="0"/>
              </a:rPr>
              <a:t>Migratory </a:t>
            </a:r>
            <a:r>
              <a:rPr lang="en-US" sz="2800" dirty="0">
                <a:solidFill>
                  <a:srgbClr val="1E477C"/>
                </a:solidFill>
                <a:latin typeface="Calibri" panose="020F0502020204030204" pitchFamily="34" charset="0"/>
                <a:cs typeface="Calibri" panose="020F0502020204030204" pitchFamily="34" charset="0"/>
              </a:rPr>
              <a:t>children are eligible for the MEP for 36 months from their most recent qualifying arrival date (QAD) </a:t>
            </a:r>
            <a:endParaRPr lang="en-US" sz="28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17752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8012" y="152400"/>
            <a:ext cx="111252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4000" dirty="0" smtClean="0"/>
              <a:t> </a:t>
            </a:r>
            <a:r>
              <a:rPr lang="en-US" b="1" dirty="0" smtClean="0">
                <a:solidFill>
                  <a:schemeClr val="tx2">
                    <a:lumMod val="90000"/>
                    <a:lumOff val="10000"/>
                  </a:schemeClr>
                </a:solidFill>
                <a:latin typeface="Cambria" panose="02040503050406030204" pitchFamily="18" charset="0"/>
              </a:rPr>
              <a:t>What Remains the Same?</a:t>
            </a:r>
            <a:endParaRPr lang="en-US" sz="3200" b="1" dirty="0">
              <a:solidFill>
                <a:schemeClr val="tx2">
                  <a:lumMod val="90000"/>
                  <a:lumOff val="10000"/>
                </a:schemeClr>
              </a:solidFill>
              <a:latin typeface="Cambria" panose="02040503050406030204" pitchFamily="18" charset="0"/>
            </a:endParaRPr>
          </a:p>
        </p:txBody>
      </p:sp>
      <p:cxnSp>
        <p:nvCxnSpPr>
          <p:cNvPr id="3" name="Straight Connector 2"/>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2412" y="1219200"/>
            <a:ext cx="9144000" cy="4847481"/>
          </a:xfrm>
          <a:prstGeom prst="rect">
            <a:avLst/>
          </a:prstGeom>
        </p:spPr>
        <p:txBody>
          <a:bodyPr wrap="square">
            <a:spAutoFit/>
          </a:bodyPr>
          <a:lstStyle/>
          <a:p>
            <a:pPr algn="ctr">
              <a:spcAft>
                <a:spcPts val="1200"/>
              </a:spcAft>
              <a:buClr>
                <a:srgbClr val="0070C0"/>
              </a:buClr>
            </a:pPr>
            <a:r>
              <a:rPr lang="en-US" sz="3200" b="1" dirty="0" smtClean="0">
                <a:solidFill>
                  <a:srgbClr val="1E477C"/>
                </a:solidFill>
                <a:latin typeface="Cambria" panose="02040503050406030204" pitchFamily="18" charset="0"/>
                <a:cs typeface="Calibri" panose="020F0502020204030204" pitchFamily="34" charset="0"/>
              </a:rPr>
              <a:t>Qualifying Work</a:t>
            </a:r>
          </a:p>
          <a:p>
            <a:pPr>
              <a:spcAft>
                <a:spcPts val="600"/>
              </a:spcAft>
              <a:buClr>
                <a:srgbClr val="0070C0"/>
              </a:buClr>
            </a:pPr>
            <a:r>
              <a:rPr lang="en-US" sz="2800" dirty="0" smtClean="0">
                <a:solidFill>
                  <a:srgbClr val="1E477C"/>
                </a:solidFill>
                <a:latin typeface="Calibri" panose="020F0502020204030204" pitchFamily="34" charset="0"/>
                <a:cs typeface="Calibri" panose="020F0502020204030204" pitchFamily="34" charset="0"/>
              </a:rPr>
              <a:t>OME uses the </a:t>
            </a:r>
            <a:r>
              <a:rPr lang="en-US" sz="2800" dirty="0">
                <a:solidFill>
                  <a:srgbClr val="1E477C"/>
                </a:solidFill>
                <a:latin typeface="Calibri" panose="020F0502020204030204" pitchFamily="34" charset="0"/>
                <a:cs typeface="Calibri" panose="020F0502020204030204" pitchFamily="34" charset="0"/>
              </a:rPr>
              <a:t>abbreviated term </a:t>
            </a:r>
            <a:r>
              <a:rPr lang="en-US" sz="2800" dirty="0" smtClean="0">
                <a:solidFill>
                  <a:srgbClr val="1E477C"/>
                </a:solidFill>
                <a:latin typeface="Calibri" panose="020F0502020204030204" pitchFamily="34" charset="0"/>
                <a:cs typeface="Calibri" panose="020F0502020204030204" pitchFamily="34" charset="0"/>
              </a:rPr>
              <a:t>“Qualifying </a:t>
            </a:r>
            <a:r>
              <a:rPr lang="en-US" sz="2800" dirty="0">
                <a:solidFill>
                  <a:srgbClr val="1E477C"/>
                </a:solidFill>
                <a:latin typeface="Calibri" panose="020F0502020204030204" pitchFamily="34" charset="0"/>
                <a:cs typeface="Calibri" panose="020F0502020204030204" pitchFamily="34" charset="0"/>
              </a:rPr>
              <a:t>W</a:t>
            </a:r>
            <a:r>
              <a:rPr lang="en-US" sz="2800" dirty="0" smtClean="0">
                <a:solidFill>
                  <a:srgbClr val="1E477C"/>
                </a:solidFill>
                <a:latin typeface="Calibri" panose="020F0502020204030204" pitchFamily="34" charset="0"/>
                <a:cs typeface="Calibri" panose="020F0502020204030204" pitchFamily="34" charset="0"/>
              </a:rPr>
              <a:t>ork</a:t>
            </a:r>
            <a:r>
              <a:rPr lang="en-US" sz="2800" dirty="0">
                <a:solidFill>
                  <a:srgbClr val="1E477C"/>
                </a:solidFill>
                <a:latin typeface="Calibri" panose="020F0502020204030204" pitchFamily="34" charset="0"/>
                <a:cs typeface="Calibri" panose="020F0502020204030204" pitchFamily="34" charset="0"/>
              </a:rPr>
              <a:t>” to mean temporary or seasonal employment (or personal subsistence) in agriculture or fishing</a:t>
            </a:r>
            <a:r>
              <a:rPr lang="en-US" sz="2800" dirty="0" smtClean="0">
                <a:solidFill>
                  <a:srgbClr val="1E477C"/>
                </a:solidFill>
                <a:latin typeface="Calibri" panose="020F0502020204030204" pitchFamily="34" charset="0"/>
                <a:cs typeface="Calibri" panose="020F0502020204030204" pitchFamily="34" charset="0"/>
              </a:rPr>
              <a:t>.</a:t>
            </a:r>
          </a:p>
          <a:p>
            <a:pPr marL="457200" indent="-457200">
              <a:spcAft>
                <a:spcPts val="600"/>
              </a:spcAft>
              <a:buClr>
                <a:srgbClr val="0070C0"/>
              </a:buCl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Temporary </a:t>
            </a:r>
            <a:r>
              <a:rPr lang="en-US" sz="2800" dirty="0" smtClean="0">
                <a:latin typeface="Calibri" panose="020F0502020204030204" pitchFamily="34" charset="0"/>
                <a:cs typeface="Calibri" panose="020F0502020204030204" pitchFamily="34" charset="0"/>
              </a:rPr>
              <a:t>Employment</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“Seasonal </a:t>
            </a:r>
            <a:r>
              <a:rPr lang="en-US" sz="2800" dirty="0">
                <a:latin typeface="Calibri" panose="020F0502020204030204" pitchFamily="34" charset="0"/>
                <a:cs typeface="Calibri" panose="020F0502020204030204" pitchFamily="34" charset="0"/>
              </a:rPr>
              <a:t>E</a:t>
            </a:r>
            <a:r>
              <a:rPr lang="en-US" sz="2800" dirty="0" smtClean="0">
                <a:latin typeface="Calibri" panose="020F0502020204030204" pitchFamily="34" charset="0"/>
                <a:cs typeface="Calibri" panose="020F0502020204030204" pitchFamily="34" charset="0"/>
              </a:rPr>
              <a:t>mployment</a:t>
            </a:r>
            <a:r>
              <a:rPr lang="en-US" sz="2800" dirty="0">
                <a:latin typeface="Calibri" panose="020F0502020204030204" pitchFamily="34" charset="0"/>
                <a:cs typeface="Calibri" panose="020F0502020204030204" pitchFamily="34" charset="0"/>
              </a:rPr>
              <a:t>,” and </a:t>
            </a:r>
            <a:r>
              <a:rPr lang="en-US" sz="2800" dirty="0" smtClean="0">
                <a:latin typeface="Calibri" panose="020F0502020204030204" pitchFamily="34" charset="0"/>
                <a:cs typeface="Calibri" panose="020F0502020204030204" pitchFamily="34" charset="0"/>
              </a:rPr>
              <a:t>“Personal </a:t>
            </a:r>
            <a:r>
              <a:rPr lang="en-US" sz="2800" dirty="0">
                <a:latin typeface="Calibri" panose="020F0502020204030204" pitchFamily="34" charset="0"/>
                <a:cs typeface="Calibri" panose="020F0502020204030204" pitchFamily="34" charset="0"/>
              </a:rPr>
              <a:t>S</a:t>
            </a:r>
            <a:r>
              <a:rPr lang="en-US" sz="2800" dirty="0" smtClean="0">
                <a:latin typeface="Calibri" panose="020F0502020204030204" pitchFamily="34" charset="0"/>
                <a:cs typeface="Calibri" panose="020F0502020204030204" pitchFamily="34" charset="0"/>
              </a:rPr>
              <a:t>ubsistence” maintain the same definitions.</a:t>
            </a:r>
            <a:endParaRPr lang="en-US" sz="2800" dirty="0">
              <a:latin typeface="Calibri" panose="020F0502020204030204" pitchFamily="34" charset="0"/>
              <a:cs typeface="Calibri" panose="020F0502020204030204" pitchFamily="34" charset="0"/>
            </a:endParaRPr>
          </a:p>
          <a:p>
            <a:pPr marL="457200" indent="-457200">
              <a:spcAft>
                <a:spcPts val="600"/>
              </a:spcAft>
              <a:buClr>
                <a:srgbClr val="0070C0"/>
              </a:buCl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Employment </a:t>
            </a:r>
            <a:r>
              <a:rPr lang="en-US" sz="2800" dirty="0">
                <a:latin typeface="Calibri" panose="020F0502020204030204" pitchFamily="34" charset="0"/>
                <a:cs typeface="Calibri" panose="020F0502020204030204" pitchFamily="34" charset="0"/>
              </a:rPr>
              <a:t>in </a:t>
            </a:r>
            <a:r>
              <a:rPr lang="en-US" sz="2800" dirty="0" smtClean="0">
                <a:latin typeface="Calibri" panose="020F0502020204030204" pitchFamily="34" charset="0"/>
                <a:cs typeface="Calibri" panose="020F0502020204030204" pitchFamily="34" charset="0"/>
              </a:rPr>
              <a:t>Agriculture</a:t>
            </a:r>
            <a:r>
              <a:rPr lang="en-US" sz="2800" dirty="0">
                <a:latin typeface="Calibri" panose="020F0502020204030204" pitchFamily="34" charset="0"/>
                <a:cs typeface="Calibri" panose="020F0502020204030204" pitchFamily="34" charset="0"/>
              </a:rPr>
              <a:t>: S</a:t>
            </a:r>
            <a:r>
              <a:rPr lang="en-US" sz="2800" dirty="0" smtClean="0">
                <a:latin typeface="Calibri" panose="020F0502020204030204" pitchFamily="34" charset="0"/>
                <a:cs typeface="Calibri" panose="020F0502020204030204" pitchFamily="34" charset="0"/>
              </a:rPr>
              <a:t>ame definition </a:t>
            </a:r>
            <a:r>
              <a:rPr lang="en-US" sz="2800" dirty="0">
                <a:latin typeface="Calibri" panose="020F0502020204030204" pitchFamily="34" charset="0"/>
                <a:cs typeface="Calibri" panose="020F0502020204030204" pitchFamily="34" charset="0"/>
              </a:rPr>
              <a:t>of “agricultural work” </a:t>
            </a:r>
            <a:r>
              <a:rPr lang="en-US" sz="2800" dirty="0" smtClean="0">
                <a:latin typeface="Calibri" panose="020F0502020204030204" pitchFamily="34" charset="0"/>
                <a:cs typeface="Calibri" panose="020F0502020204030204" pitchFamily="34" charset="0"/>
              </a:rPr>
              <a:t>(with the addition of dairy </a:t>
            </a:r>
            <a:r>
              <a:rPr lang="en-US" sz="2800" dirty="0">
                <a:latin typeface="Calibri" panose="020F0502020204030204" pitchFamily="34" charset="0"/>
                <a:cs typeface="Calibri" panose="020F0502020204030204" pitchFamily="34" charset="0"/>
              </a:rPr>
              <a:t>work or the initial processing of raw agricultural </a:t>
            </a:r>
            <a:r>
              <a:rPr lang="en-US" sz="2800" dirty="0" smtClean="0">
                <a:latin typeface="Calibri" panose="020F0502020204030204" pitchFamily="34" charset="0"/>
                <a:cs typeface="Calibri" panose="020F0502020204030204" pitchFamily="34" charset="0"/>
              </a:rPr>
              <a:t>products).</a:t>
            </a:r>
            <a:endParaRPr lang="en-US" sz="2800" dirty="0">
              <a:latin typeface="Calibri" panose="020F0502020204030204" pitchFamily="34" charset="0"/>
              <a:cs typeface="Calibri" panose="020F0502020204030204" pitchFamily="34" charset="0"/>
            </a:endParaRPr>
          </a:p>
          <a:p>
            <a:pPr marL="457200" indent="-457200">
              <a:spcAft>
                <a:spcPts val="600"/>
              </a:spcAft>
              <a:buClr>
                <a:srgbClr val="0070C0"/>
              </a:buClr>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Employment </a:t>
            </a:r>
            <a:r>
              <a:rPr lang="en-US" sz="2800" dirty="0">
                <a:latin typeface="Calibri" panose="020F0502020204030204" pitchFamily="34" charset="0"/>
                <a:cs typeface="Calibri" panose="020F0502020204030204" pitchFamily="34" charset="0"/>
              </a:rPr>
              <a:t>in F</a:t>
            </a:r>
            <a:r>
              <a:rPr lang="en-US" sz="2800" dirty="0" smtClean="0">
                <a:latin typeface="Calibri" panose="020F0502020204030204" pitchFamily="34" charset="0"/>
                <a:cs typeface="Calibri" panose="020F0502020204030204" pitchFamily="34" charset="0"/>
              </a:rPr>
              <a:t>ishing: Same definition.</a:t>
            </a:r>
            <a:endParaRPr 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111811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3812" y="291019"/>
            <a:ext cx="10287000" cy="865762"/>
          </a:xfrm>
          <a:prstGeom prst="rect">
            <a:avLst/>
          </a:prstGeom>
          <a:ln>
            <a:noFill/>
          </a:ln>
        </p:spPr>
        <p:txBody>
          <a:bodyPr>
            <a:normAutofit fontScale="85000" lnSpcReduction="100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4000" dirty="0" smtClean="0"/>
              <a:t> </a:t>
            </a:r>
            <a:r>
              <a:rPr lang="en-US" b="1" dirty="0" smtClean="0">
                <a:solidFill>
                  <a:schemeClr val="tx2">
                    <a:lumMod val="90000"/>
                    <a:lumOff val="10000"/>
                  </a:schemeClr>
                </a:solidFill>
                <a:latin typeface="Cambria" panose="02040503050406030204" pitchFamily="18" charset="0"/>
              </a:rPr>
              <a:t>Qualifying Move and Qualifying Arrival Date</a:t>
            </a:r>
            <a:endParaRPr lang="en-US" sz="3200" b="1" dirty="0">
              <a:solidFill>
                <a:schemeClr val="tx2">
                  <a:lumMod val="90000"/>
                  <a:lumOff val="10000"/>
                </a:schemeClr>
              </a:solidFill>
              <a:latin typeface="Cambria" panose="02040503050406030204" pitchFamily="18" charset="0"/>
            </a:endParaRPr>
          </a:p>
        </p:txBody>
      </p:sp>
      <p:cxnSp>
        <p:nvCxnSpPr>
          <p:cNvPr id="3" name="Straight Connector 2"/>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2412" y="1219200"/>
            <a:ext cx="9829800" cy="5232202"/>
          </a:xfrm>
          <a:prstGeom prst="rect">
            <a:avLst/>
          </a:prstGeom>
        </p:spPr>
        <p:txBody>
          <a:bodyPr wrap="square">
            <a:spAutoFit/>
          </a:bodyPr>
          <a:lstStyle/>
          <a:p>
            <a:pPr algn="ctr">
              <a:spcAft>
                <a:spcPts val="1200"/>
              </a:spcAft>
              <a:buClr>
                <a:srgbClr val="0070C0"/>
              </a:buClr>
            </a:pPr>
            <a:r>
              <a:rPr lang="en-US" sz="3200" b="1" dirty="0">
                <a:solidFill>
                  <a:srgbClr val="1E477C"/>
                </a:solidFill>
                <a:latin typeface="Cambria" panose="02040503050406030204" pitchFamily="18" charset="0"/>
                <a:cs typeface="Calibri" panose="020F0502020204030204" pitchFamily="34" charset="0"/>
              </a:rPr>
              <a:t> </a:t>
            </a:r>
            <a:r>
              <a:rPr lang="en-US" sz="3200" b="1" dirty="0" smtClean="0">
                <a:solidFill>
                  <a:srgbClr val="1E477C"/>
                </a:solidFill>
                <a:latin typeface="Cambria" panose="02040503050406030204" pitchFamily="18" charset="0"/>
                <a:cs typeface="Calibri" panose="020F0502020204030204" pitchFamily="34" charset="0"/>
              </a:rPr>
              <a:t>  Qualifying Move</a:t>
            </a:r>
            <a:r>
              <a:rPr lang="en-US" sz="3200" b="1" dirty="0">
                <a:solidFill>
                  <a:srgbClr val="1E477C"/>
                </a:solidFill>
                <a:latin typeface="Cambria" panose="02040503050406030204" pitchFamily="18" charset="0"/>
                <a:cs typeface="Calibri" panose="020F0502020204030204" pitchFamily="34" charset="0"/>
              </a:rPr>
              <a:t>	</a:t>
            </a:r>
            <a:endParaRPr lang="en-US" sz="3200" b="1" dirty="0" smtClean="0">
              <a:solidFill>
                <a:srgbClr val="1E477C"/>
              </a:solidFill>
              <a:latin typeface="Cambria" panose="02040503050406030204" pitchFamily="18" charset="0"/>
              <a:cs typeface="Calibri" panose="020F0502020204030204" pitchFamily="34" charset="0"/>
            </a:endParaRPr>
          </a:p>
          <a:p>
            <a:pPr marL="342900" indent="-342900">
              <a:spcAft>
                <a:spcPts val="6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Due </a:t>
            </a:r>
            <a:r>
              <a:rPr lang="en-US" sz="2000" dirty="0">
                <a:solidFill>
                  <a:srgbClr val="1E477C"/>
                </a:solidFill>
                <a:latin typeface="Calibri" panose="020F0502020204030204" pitchFamily="34" charset="0"/>
                <a:cs typeface="Calibri" panose="020F0502020204030204" pitchFamily="34" charset="0"/>
              </a:rPr>
              <a:t>to economic necessity; and</a:t>
            </a:r>
          </a:p>
          <a:p>
            <a:pPr marL="342900" indent="-342900">
              <a:spcAft>
                <a:spcPts val="6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From one </a:t>
            </a:r>
            <a:r>
              <a:rPr lang="en-US" sz="2000" dirty="0">
                <a:solidFill>
                  <a:srgbClr val="1E477C"/>
                </a:solidFill>
                <a:latin typeface="Calibri" panose="020F0502020204030204" pitchFamily="34" charset="0"/>
                <a:cs typeface="Calibri" panose="020F0502020204030204" pitchFamily="34" charset="0"/>
              </a:rPr>
              <a:t>residence to another; and</a:t>
            </a:r>
          </a:p>
          <a:p>
            <a:pPr marL="342900" indent="-342900">
              <a:spcAft>
                <a:spcPts val="18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From </a:t>
            </a:r>
            <a:r>
              <a:rPr lang="en-US" sz="2000" dirty="0">
                <a:solidFill>
                  <a:srgbClr val="1E477C"/>
                </a:solidFill>
                <a:latin typeface="Calibri" panose="020F0502020204030204" pitchFamily="34" charset="0"/>
                <a:cs typeface="Calibri" panose="020F0502020204030204" pitchFamily="34" charset="0"/>
              </a:rPr>
              <a:t>one school district to another school </a:t>
            </a:r>
            <a:r>
              <a:rPr lang="en-US" sz="2000" dirty="0" smtClean="0">
                <a:solidFill>
                  <a:srgbClr val="1E477C"/>
                </a:solidFill>
                <a:latin typeface="Calibri" panose="020F0502020204030204" pitchFamily="34" charset="0"/>
                <a:cs typeface="Calibri" panose="020F0502020204030204" pitchFamily="34" charset="0"/>
              </a:rPr>
              <a:t>district.</a:t>
            </a:r>
          </a:p>
          <a:p>
            <a:pPr algn="ctr">
              <a:spcAft>
                <a:spcPts val="1200"/>
              </a:spcAft>
              <a:buClr>
                <a:srgbClr val="0070C0"/>
              </a:buClr>
            </a:pPr>
            <a:r>
              <a:rPr lang="en-US" sz="3200" b="1" dirty="0" smtClean="0">
                <a:solidFill>
                  <a:srgbClr val="1E477C"/>
                </a:solidFill>
                <a:latin typeface="Cambria" panose="02040503050406030204" pitchFamily="18" charset="0"/>
                <a:cs typeface="Calibri" panose="020F0502020204030204" pitchFamily="34" charset="0"/>
              </a:rPr>
              <a:t>Qualifying Arrival Date</a:t>
            </a:r>
          </a:p>
          <a:p>
            <a:pPr marL="285750" indent="-285750">
              <a:spcAft>
                <a:spcPts val="6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Date </a:t>
            </a:r>
            <a:r>
              <a:rPr lang="en-US" sz="2000" dirty="0">
                <a:solidFill>
                  <a:srgbClr val="1E477C"/>
                </a:solidFill>
                <a:latin typeface="Calibri" panose="020F0502020204030204" pitchFamily="34" charset="0"/>
                <a:cs typeface="Calibri" panose="020F0502020204030204" pitchFamily="34" charset="0"/>
              </a:rPr>
              <a:t>that begins a migratory child’s 36 months of </a:t>
            </a:r>
            <a:r>
              <a:rPr lang="en-US" sz="2000" dirty="0" smtClean="0">
                <a:solidFill>
                  <a:srgbClr val="1E477C"/>
                </a:solidFill>
                <a:latin typeface="Calibri" panose="020F0502020204030204" pitchFamily="34" charset="0"/>
                <a:cs typeface="Calibri" panose="020F0502020204030204" pitchFamily="34" charset="0"/>
              </a:rPr>
              <a:t>eligibility.</a:t>
            </a:r>
            <a:endParaRPr lang="en-US" sz="2000" dirty="0">
              <a:solidFill>
                <a:srgbClr val="1E477C"/>
              </a:solidFill>
              <a:latin typeface="Calibri" panose="020F0502020204030204" pitchFamily="34" charset="0"/>
              <a:cs typeface="Calibri" panose="020F0502020204030204" pitchFamily="34" charset="0"/>
            </a:endParaRPr>
          </a:p>
          <a:p>
            <a:pPr marL="285750" indent="-285750">
              <a:spcAft>
                <a:spcPts val="6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The </a:t>
            </a:r>
            <a:r>
              <a:rPr lang="en-US" sz="2000" dirty="0">
                <a:solidFill>
                  <a:srgbClr val="1E477C"/>
                </a:solidFill>
                <a:latin typeface="Calibri" panose="020F0502020204030204" pitchFamily="34" charset="0"/>
                <a:cs typeface="Calibri" panose="020F0502020204030204" pitchFamily="34" charset="0"/>
              </a:rPr>
              <a:t>date that the child moves as a migratory agricultural </a:t>
            </a:r>
            <a:r>
              <a:rPr lang="en-US" sz="2000" dirty="0" smtClean="0">
                <a:solidFill>
                  <a:srgbClr val="1E477C"/>
                </a:solidFill>
                <a:latin typeface="Calibri" panose="020F0502020204030204" pitchFamily="34" charset="0"/>
                <a:cs typeface="Calibri" panose="020F0502020204030204" pitchFamily="34" charset="0"/>
              </a:rPr>
              <a:t>worker or</a:t>
            </a:r>
            <a:r>
              <a:rPr lang="en-US" sz="2000" dirty="0">
                <a:solidFill>
                  <a:srgbClr val="1E477C"/>
                </a:solidFill>
                <a:latin typeface="Calibri" panose="020F0502020204030204" pitchFamily="34" charset="0"/>
                <a:cs typeface="Calibri" panose="020F0502020204030204" pitchFamily="34" charset="0"/>
              </a:rPr>
              <a:t>, (if the child is not the worker) the date that the child moves with, or to join, the worker.</a:t>
            </a:r>
          </a:p>
          <a:p>
            <a:pPr marL="285750" indent="-285750">
              <a:spcAft>
                <a:spcPts val="6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If </a:t>
            </a:r>
            <a:r>
              <a:rPr lang="en-US" sz="2000" dirty="0">
                <a:solidFill>
                  <a:srgbClr val="1E477C"/>
                </a:solidFill>
                <a:latin typeface="Calibri" panose="020F0502020204030204" pitchFamily="34" charset="0"/>
                <a:cs typeface="Calibri" panose="020F0502020204030204" pitchFamily="34" charset="0"/>
              </a:rPr>
              <a:t>the child and worker moved together, QAD = T</a:t>
            </a:r>
            <a:r>
              <a:rPr lang="en-US" sz="2000" dirty="0" smtClean="0">
                <a:solidFill>
                  <a:srgbClr val="1E477C"/>
                </a:solidFill>
                <a:latin typeface="Calibri" panose="020F0502020204030204" pitchFamily="34" charset="0"/>
                <a:cs typeface="Calibri" panose="020F0502020204030204" pitchFamily="34" charset="0"/>
              </a:rPr>
              <a:t>he date </a:t>
            </a:r>
            <a:r>
              <a:rPr lang="en-US" sz="2000" dirty="0">
                <a:solidFill>
                  <a:srgbClr val="1E477C"/>
                </a:solidFill>
                <a:latin typeface="Calibri" panose="020F0502020204030204" pitchFamily="34" charset="0"/>
                <a:cs typeface="Calibri" panose="020F0502020204030204" pitchFamily="34" charset="0"/>
              </a:rPr>
              <a:t>they arrived in the </a:t>
            </a:r>
            <a:r>
              <a:rPr lang="en-US" sz="2000" dirty="0" smtClean="0">
                <a:solidFill>
                  <a:srgbClr val="1E477C"/>
                </a:solidFill>
                <a:latin typeface="Calibri" panose="020F0502020204030204" pitchFamily="34" charset="0"/>
                <a:cs typeface="Calibri" panose="020F0502020204030204" pitchFamily="34" charset="0"/>
              </a:rPr>
              <a:t>district.</a:t>
            </a:r>
            <a:endParaRPr lang="en-US" sz="2000" dirty="0">
              <a:solidFill>
                <a:srgbClr val="1E477C"/>
              </a:solidFill>
              <a:latin typeface="Calibri" panose="020F0502020204030204" pitchFamily="34" charset="0"/>
              <a:cs typeface="Calibri" panose="020F0502020204030204" pitchFamily="34" charset="0"/>
            </a:endParaRPr>
          </a:p>
          <a:p>
            <a:pPr marL="285750" indent="-285750">
              <a:spcAft>
                <a:spcPts val="6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To Join Moves</a:t>
            </a:r>
            <a:r>
              <a:rPr lang="en-US" sz="2000" dirty="0">
                <a:solidFill>
                  <a:srgbClr val="1E477C"/>
                </a:solidFill>
                <a:latin typeface="Calibri" panose="020F0502020204030204" pitchFamily="34" charset="0"/>
                <a:cs typeface="Calibri" panose="020F0502020204030204" pitchFamily="34" charset="0"/>
              </a:rPr>
              <a:t>:</a:t>
            </a:r>
          </a:p>
          <a:p>
            <a:pPr marL="895243" lvl="1" indent="-285750">
              <a:spcAft>
                <a:spcPts val="6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If </a:t>
            </a:r>
            <a:r>
              <a:rPr lang="en-US" sz="2000" dirty="0">
                <a:solidFill>
                  <a:srgbClr val="1E477C"/>
                </a:solidFill>
                <a:latin typeface="Calibri" panose="020F0502020204030204" pitchFamily="34" charset="0"/>
                <a:cs typeface="Calibri" panose="020F0502020204030204" pitchFamily="34" charset="0"/>
              </a:rPr>
              <a:t>the child moved before the worker, QAD = T</a:t>
            </a:r>
            <a:r>
              <a:rPr lang="en-US" sz="2000" dirty="0" smtClean="0">
                <a:solidFill>
                  <a:srgbClr val="1E477C"/>
                </a:solidFill>
                <a:latin typeface="Calibri" panose="020F0502020204030204" pitchFamily="34" charset="0"/>
                <a:cs typeface="Calibri" panose="020F0502020204030204" pitchFamily="34" charset="0"/>
              </a:rPr>
              <a:t>he date </a:t>
            </a:r>
            <a:r>
              <a:rPr lang="en-US" sz="2000" dirty="0">
                <a:solidFill>
                  <a:srgbClr val="1E477C"/>
                </a:solidFill>
                <a:latin typeface="Calibri" panose="020F0502020204030204" pitchFamily="34" charset="0"/>
                <a:cs typeface="Calibri" panose="020F0502020204030204" pitchFamily="34" charset="0"/>
              </a:rPr>
              <a:t>that the worker </a:t>
            </a:r>
            <a:r>
              <a:rPr lang="en-US" sz="2000" dirty="0" smtClean="0">
                <a:solidFill>
                  <a:srgbClr val="1E477C"/>
                </a:solidFill>
                <a:latin typeface="Calibri" panose="020F0502020204030204" pitchFamily="34" charset="0"/>
                <a:cs typeface="Calibri" panose="020F0502020204030204" pitchFamily="34" charset="0"/>
              </a:rPr>
              <a:t>arrived.</a:t>
            </a:r>
            <a:endParaRPr lang="en-US" sz="2000" dirty="0">
              <a:solidFill>
                <a:srgbClr val="1E477C"/>
              </a:solidFill>
              <a:latin typeface="Calibri" panose="020F0502020204030204" pitchFamily="34" charset="0"/>
              <a:cs typeface="Calibri" panose="020F0502020204030204" pitchFamily="34" charset="0"/>
            </a:endParaRPr>
          </a:p>
          <a:p>
            <a:pPr marL="895243" lvl="1" indent="-285750">
              <a:spcAft>
                <a:spcPts val="600"/>
              </a:spcAft>
              <a:buClr>
                <a:srgbClr val="0070C0"/>
              </a:buClr>
              <a:buFont typeface="Arial" panose="020B0604020202020204" pitchFamily="34" charset="0"/>
              <a:buChar char="•"/>
            </a:pPr>
            <a:r>
              <a:rPr lang="en-US" sz="2000" dirty="0" smtClean="0">
                <a:solidFill>
                  <a:srgbClr val="1E477C"/>
                </a:solidFill>
                <a:latin typeface="Calibri" panose="020F0502020204030204" pitchFamily="34" charset="0"/>
                <a:cs typeface="Calibri" panose="020F0502020204030204" pitchFamily="34" charset="0"/>
              </a:rPr>
              <a:t>If </a:t>
            </a:r>
            <a:r>
              <a:rPr lang="en-US" sz="2000" dirty="0">
                <a:solidFill>
                  <a:srgbClr val="1E477C"/>
                </a:solidFill>
                <a:latin typeface="Calibri" panose="020F0502020204030204" pitchFamily="34" charset="0"/>
                <a:cs typeface="Calibri" panose="020F0502020204030204" pitchFamily="34" charset="0"/>
              </a:rPr>
              <a:t>the child moved after the worker, QAD = T</a:t>
            </a:r>
            <a:r>
              <a:rPr lang="en-US" sz="2000" dirty="0" smtClean="0">
                <a:solidFill>
                  <a:srgbClr val="1E477C"/>
                </a:solidFill>
                <a:latin typeface="Calibri" panose="020F0502020204030204" pitchFamily="34" charset="0"/>
                <a:cs typeface="Calibri" panose="020F0502020204030204" pitchFamily="34" charset="0"/>
              </a:rPr>
              <a:t>he date that the </a:t>
            </a:r>
            <a:r>
              <a:rPr lang="en-US" sz="2000" dirty="0">
                <a:solidFill>
                  <a:srgbClr val="1E477C"/>
                </a:solidFill>
                <a:latin typeface="Calibri" panose="020F0502020204030204" pitchFamily="34" charset="0"/>
                <a:cs typeface="Calibri" panose="020F0502020204030204" pitchFamily="34" charset="0"/>
              </a:rPr>
              <a:t>child </a:t>
            </a:r>
            <a:r>
              <a:rPr lang="en-US" sz="2000" dirty="0" smtClean="0">
                <a:solidFill>
                  <a:srgbClr val="1E477C"/>
                </a:solidFill>
                <a:latin typeface="Calibri" panose="020F0502020204030204" pitchFamily="34" charset="0"/>
                <a:cs typeface="Calibri" panose="020F0502020204030204" pitchFamily="34" charset="0"/>
              </a:rPr>
              <a:t>arrived.</a:t>
            </a:r>
            <a:endParaRPr lang="en-US" sz="2000" dirty="0">
              <a:solidFill>
                <a:srgbClr val="1E477C"/>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35401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1412" y="291019"/>
            <a:ext cx="10287000"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4000" dirty="0" smtClean="0"/>
              <a:t> </a:t>
            </a:r>
            <a:r>
              <a:rPr lang="en-US" b="1" dirty="0" smtClean="0">
                <a:solidFill>
                  <a:schemeClr val="tx2">
                    <a:lumMod val="90000"/>
                    <a:lumOff val="10000"/>
                  </a:schemeClr>
                </a:solidFill>
                <a:latin typeface="Cambria" panose="02040503050406030204" pitchFamily="18" charset="0"/>
              </a:rPr>
              <a:t>What Has Changed?</a:t>
            </a:r>
            <a:endParaRPr lang="en-US" sz="3200" b="1" dirty="0">
              <a:solidFill>
                <a:schemeClr val="tx2">
                  <a:lumMod val="90000"/>
                  <a:lumOff val="10000"/>
                </a:schemeClr>
              </a:solidFill>
              <a:latin typeface="Cambria" panose="02040503050406030204" pitchFamily="18" charset="0"/>
            </a:endParaRPr>
          </a:p>
        </p:txBody>
      </p:sp>
      <p:cxnSp>
        <p:nvCxnSpPr>
          <p:cNvPr id="3" name="Straight Connector 2"/>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483518" y="1371600"/>
            <a:ext cx="9829800" cy="3477875"/>
          </a:xfrm>
          <a:prstGeom prst="rect">
            <a:avLst/>
          </a:prstGeom>
        </p:spPr>
        <p:txBody>
          <a:bodyPr wrap="square">
            <a:spAutoFit/>
          </a:bodyPr>
          <a:lstStyle/>
          <a:p>
            <a:pPr algn="ctr">
              <a:spcAft>
                <a:spcPts val="1200"/>
              </a:spcAft>
              <a:buClr>
                <a:srgbClr val="0070C0"/>
              </a:buClr>
            </a:pPr>
            <a:r>
              <a:rPr lang="en-US" sz="3200" b="1" dirty="0" smtClean="0">
                <a:solidFill>
                  <a:srgbClr val="1E477C"/>
                </a:solidFill>
                <a:latin typeface="Cambria" panose="02040503050406030204" pitchFamily="18" charset="0"/>
                <a:cs typeface="Calibri" panose="020F0502020204030204" pitchFamily="34" charset="0"/>
              </a:rPr>
              <a:t>Migratory Agricultural Worker</a:t>
            </a:r>
          </a:p>
          <a:p>
            <a:pPr marL="342900" indent="-342900">
              <a:spcAft>
                <a:spcPts val="600"/>
              </a:spcAft>
              <a:buClr>
                <a:srgbClr val="0070C0"/>
              </a:buClr>
              <a:buFont typeface="Arial" panose="020B0604020202020204" pitchFamily="34" charset="0"/>
              <a:buChar char="•"/>
            </a:pPr>
            <a:r>
              <a:rPr lang="en-US" sz="2800" dirty="0" smtClean="0">
                <a:solidFill>
                  <a:srgbClr val="1E477C"/>
                </a:solidFill>
                <a:latin typeface="Calibri" panose="020F0502020204030204" pitchFamily="34" charset="0"/>
                <a:cs typeface="Calibri" panose="020F0502020204030204" pitchFamily="34" charset="0"/>
              </a:rPr>
              <a:t>It </a:t>
            </a:r>
            <a:r>
              <a:rPr lang="en-US" sz="2800" dirty="0">
                <a:solidFill>
                  <a:srgbClr val="1E477C"/>
                </a:solidFill>
                <a:latin typeface="Calibri" panose="020F0502020204030204" pitchFamily="34" charset="0"/>
                <a:cs typeface="Calibri" panose="020F0502020204030204" pitchFamily="34" charset="0"/>
              </a:rPr>
              <a:t>is no longer necessary to determine whether the worker moved “in order to obtain” qualifying work, or any </a:t>
            </a:r>
            <a:r>
              <a:rPr lang="en-US" sz="2800" dirty="0" smtClean="0">
                <a:solidFill>
                  <a:srgbClr val="1E477C"/>
                </a:solidFill>
                <a:latin typeface="Calibri" panose="020F0502020204030204" pitchFamily="34" charset="0"/>
                <a:cs typeface="Calibri" panose="020F0502020204030204" pitchFamily="34" charset="0"/>
              </a:rPr>
              <a:t>employment.</a:t>
            </a:r>
          </a:p>
          <a:p>
            <a:pPr marL="342900" indent="-342900">
              <a:spcAft>
                <a:spcPts val="600"/>
              </a:spcAft>
              <a:buClr>
                <a:srgbClr val="0070C0"/>
              </a:buClr>
              <a:buFont typeface="Arial" panose="020B0604020202020204" pitchFamily="34" charset="0"/>
              <a:buChar char="•"/>
            </a:pPr>
            <a:r>
              <a:rPr lang="en-US" sz="2800" dirty="0" smtClean="0">
                <a:solidFill>
                  <a:srgbClr val="1E477C"/>
                </a:solidFill>
                <a:latin typeface="Calibri" panose="020F0502020204030204" pitchFamily="34" charset="0"/>
                <a:cs typeface="Calibri" panose="020F0502020204030204" pitchFamily="34" charset="0"/>
              </a:rPr>
              <a:t>“Engaged” in qualifying work soon after the move instead of “obtained.”</a:t>
            </a:r>
          </a:p>
          <a:p>
            <a:pPr marL="342900" indent="-342900">
              <a:spcAft>
                <a:spcPts val="600"/>
              </a:spcAft>
              <a:buClr>
                <a:srgbClr val="0070C0"/>
              </a:buClr>
              <a:buFont typeface="Arial" panose="020B0604020202020204" pitchFamily="34" charset="0"/>
              <a:buChar char="•"/>
            </a:pPr>
            <a:r>
              <a:rPr lang="en-US" sz="2800" dirty="0" smtClean="0">
                <a:solidFill>
                  <a:srgbClr val="1E477C"/>
                </a:solidFill>
                <a:latin typeface="Calibri" panose="020F0502020204030204" pitchFamily="34" charset="0"/>
                <a:cs typeface="Calibri" panose="020F0502020204030204" pitchFamily="34" charset="0"/>
              </a:rPr>
              <a:t>Modified </a:t>
            </a:r>
            <a:r>
              <a:rPr lang="en-US" sz="2800" dirty="0">
                <a:solidFill>
                  <a:srgbClr val="1E477C"/>
                </a:solidFill>
                <a:latin typeface="Calibri" panose="020F0502020204030204" pitchFamily="34" charset="0"/>
                <a:cs typeface="Calibri" panose="020F0502020204030204" pitchFamily="34" charset="0"/>
              </a:rPr>
              <a:t>criteria for individuals who did not engage in new qualifying work soon after their qualifying </a:t>
            </a:r>
            <a:r>
              <a:rPr lang="en-US" sz="2800" dirty="0" smtClean="0">
                <a:solidFill>
                  <a:srgbClr val="1E477C"/>
                </a:solidFill>
                <a:latin typeface="Calibri" panose="020F0502020204030204" pitchFamily="34" charset="0"/>
                <a:cs typeface="Calibri" panose="020F0502020204030204" pitchFamily="34" charset="0"/>
              </a:rPr>
              <a:t>move.</a:t>
            </a:r>
            <a:endParaRPr lang="en-US" sz="2800" dirty="0">
              <a:solidFill>
                <a:srgbClr val="1E477C"/>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422918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89012" y="147132"/>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4000" b="1" dirty="0" smtClean="0">
                <a:solidFill>
                  <a:srgbClr val="0070C0"/>
                </a:solidFill>
              </a:rPr>
              <a:t> </a:t>
            </a:r>
            <a:r>
              <a:rPr lang="en-US" b="1" dirty="0" smtClean="0">
                <a:solidFill>
                  <a:schemeClr val="tx2">
                    <a:lumMod val="90000"/>
                    <a:lumOff val="10000"/>
                  </a:schemeClr>
                </a:solidFill>
                <a:latin typeface="Cambria" panose="02040503050406030204" pitchFamily="18" charset="0"/>
              </a:rPr>
              <a:t>Migratory Agricultural Worker Move</a:t>
            </a:r>
            <a:endParaRPr lang="en-US" dirty="0"/>
          </a:p>
        </p:txBody>
      </p:sp>
      <p:sp>
        <p:nvSpPr>
          <p:cNvPr id="3" name="Content Placeholder 3"/>
          <p:cNvSpPr txBox="1">
            <a:spLocks/>
          </p:cNvSpPr>
          <p:nvPr/>
        </p:nvSpPr>
        <p:spPr>
          <a:xfrm>
            <a:off x="1217612" y="1685320"/>
            <a:ext cx="4495799" cy="5029806"/>
          </a:xfrm>
          <a:prstGeom prst="rect">
            <a:avLst/>
          </a:prstGeom>
          <a:ln>
            <a:solidFill>
              <a:schemeClr val="accent1"/>
            </a:solidFill>
          </a:ln>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smtClean="0">
                <a:solidFill>
                  <a:srgbClr val="002060"/>
                </a:solidFill>
                <a:latin typeface="Calibri" panose="020F0502020204030204" pitchFamily="34" charset="0"/>
                <a:cs typeface="Calibri" panose="020F0502020204030204" pitchFamily="34" charset="0"/>
              </a:rPr>
              <a:t>Moved in the preceding 36 months</a:t>
            </a:r>
          </a:p>
          <a:p>
            <a:r>
              <a:rPr lang="en-US" dirty="0" smtClean="0">
                <a:solidFill>
                  <a:srgbClr val="002060"/>
                </a:solidFill>
                <a:latin typeface="Calibri" panose="020F0502020204030204" pitchFamily="34" charset="0"/>
                <a:cs typeface="Calibri" panose="020F0502020204030204" pitchFamily="34" charset="0"/>
              </a:rPr>
              <a:t>Due to economic necessity</a:t>
            </a:r>
          </a:p>
          <a:p>
            <a:r>
              <a:rPr lang="en-US" dirty="0" smtClean="0">
                <a:solidFill>
                  <a:srgbClr val="002060"/>
                </a:solidFill>
                <a:latin typeface="Calibri" panose="020F0502020204030204" pitchFamily="34" charset="0"/>
                <a:cs typeface="Calibri" panose="020F0502020204030204" pitchFamily="34" charset="0"/>
              </a:rPr>
              <a:t>Across school district lines</a:t>
            </a:r>
          </a:p>
          <a:p>
            <a:r>
              <a:rPr lang="en-US" dirty="0" smtClean="0">
                <a:solidFill>
                  <a:srgbClr val="002060"/>
                </a:solidFill>
                <a:latin typeface="Calibri" panose="020F0502020204030204" pitchFamily="34" charset="0"/>
                <a:cs typeface="Calibri" panose="020F0502020204030204" pitchFamily="34" charset="0"/>
              </a:rPr>
              <a:t>From one residence to another</a:t>
            </a:r>
          </a:p>
          <a:p>
            <a:r>
              <a:rPr lang="en-US" dirty="0" smtClean="0">
                <a:solidFill>
                  <a:srgbClr val="002060"/>
                </a:solidFill>
                <a:latin typeface="Calibri" panose="020F0502020204030204" pitchFamily="34" charset="0"/>
                <a:cs typeface="Calibri" panose="020F0502020204030204" pitchFamily="34" charset="0"/>
              </a:rPr>
              <a:t>In order to obtain qualifying work</a:t>
            </a:r>
            <a:r>
              <a:rPr lang="en-US" sz="2800" dirty="0" smtClean="0">
                <a:solidFill>
                  <a:srgbClr val="002060"/>
                </a:solidFill>
                <a:latin typeface="Calibri" panose="020F0502020204030204" pitchFamily="34" charset="0"/>
                <a:cs typeface="Calibri" panose="020F0502020204030204" pitchFamily="34" charset="0"/>
              </a:rPr>
              <a:t>		</a:t>
            </a:r>
            <a:endParaRPr lang="en-US" sz="2800" dirty="0">
              <a:solidFill>
                <a:srgbClr val="002060"/>
              </a:solidFill>
              <a:latin typeface="Calibri" panose="020F0502020204030204" pitchFamily="34" charset="0"/>
              <a:cs typeface="Calibri" panose="020F0502020204030204" pitchFamily="34" charset="0"/>
            </a:endParaRPr>
          </a:p>
        </p:txBody>
      </p:sp>
      <p:sp>
        <p:nvSpPr>
          <p:cNvPr id="7" name="Text Placeholder 2"/>
          <p:cNvSpPr txBox="1">
            <a:spLocks/>
          </p:cNvSpPr>
          <p:nvPr/>
        </p:nvSpPr>
        <p:spPr>
          <a:xfrm>
            <a:off x="1217612" y="1089095"/>
            <a:ext cx="4495799" cy="587306"/>
          </a:xfrm>
          <a:prstGeom prst="rect">
            <a:avLst/>
          </a:prstGeom>
          <a:solidFill>
            <a:schemeClr val="accent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latin typeface="Cambria" panose="02040503050406030204" pitchFamily="18" charset="0"/>
              </a:rPr>
              <a:t>NCLB (old)</a:t>
            </a:r>
          </a:p>
        </p:txBody>
      </p:sp>
      <p:sp>
        <p:nvSpPr>
          <p:cNvPr id="8" name="Text Placeholder 4"/>
          <p:cNvSpPr txBox="1">
            <a:spLocks/>
          </p:cNvSpPr>
          <p:nvPr/>
        </p:nvSpPr>
        <p:spPr>
          <a:xfrm>
            <a:off x="6512718" y="1089095"/>
            <a:ext cx="4495800" cy="586699"/>
          </a:xfrm>
          <a:prstGeom prst="rect">
            <a:avLst/>
          </a:prstGeom>
          <a:solidFill>
            <a:srgbClr val="00B050"/>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smtClean="0">
                <a:latin typeface="Cambria" panose="02040503050406030204" pitchFamily="18" charset="0"/>
              </a:rPr>
              <a:t>ESSA (new)</a:t>
            </a:r>
            <a:endParaRPr lang="en-US" b="1" dirty="0">
              <a:latin typeface="Cambria" panose="02040503050406030204" pitchFamily="18" charset="0"/>
            </a:endParaRPr>
          </a:p>
        </p:txBody>
      </p:sp>
      <p:cxnSp>
        <p:nvCxnSpPr>
          <p:cNvPr id="9" name="Straight Connector 8"/>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
        <p:nvSpPr>
          <p:cNvPr id="10" name="Content Placeholder 3"/>
          <p:cNvSpPr txBox="1">
            <a:spLocks/>
          </p:cNvSpPr>
          <p:nvPr/>
        </p:nvSpPr>
        <p:spPr>
          <a:xfrm>
            <a:off x="6512718" y="1685320"/>
            <a:ext cx="4495799" cy="5029806"/>
          </a:xfrm>
          <a:prstGeom prst="rect">
            <a:avLst/>
          </a:prstGeom>
          <a:ln>
            <a:solidFill>
              <a:srgbClr val="00B050"/>
            </a:solidFill>
          </a:ln>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smtClean="0">
                <a:solidFill>
                  <a:srgbClr val="002060"/>
                </a:solidFill>
                <a:latin typeface="Calibri" panose="020F0502020204030204" pitchFamily="34" charset="0"/>
                <a:cs typeface="Calibri" panose="020F0502020204030204" pitchFamily="34" charset="0"/>
              </a:rPr>
              <a:t>Moved in the preceding 36 months</a:t>
            </a:r>
          </a:p>
          <a:p>
            <a:r>
              <a:rPr lang="en-US" dirty="0" smtClean="0">
                <a:solidFill>
                  <a:srgbClr val="002060"/>
                </a:solidFill>
                <a:latin typeface="Calibri" panose="020F0502020204030204" pitchFamily="34" charset="0"/>
                <a:cs typeface="Calibri" panose="020F0502020204030204" pitchFamily="34" charset="0"/>
              </a:rPr>
              <a:t>Due to economic necessity</a:t>
            </a:r>
          </a:p>
          <a:p>
            <a:r>
              <a:rPr lang="en-US" dirty="0" smtClean="0">
                <a:solidFill>
                  <a:srgbClr val="002060"/>
                </a:solidFill>
                <a:latin typeface="Calibri" panose="020F0502020204030204" pitchFamily="34" charset="0"/>
                <a:cs typeface="Calibri" panose="020F0502020204030204" pitchFamily="34" charset="0"/>
              </a:rPr>
              <a:t>Across school district lines</a:t>
            </a:r>
          </a:p>
          <a:p>
            <a:r>
              <a:rPr lang="en-US" dirty="0" smtClean="0">
                <a:solidFill>
                  <a:srgbClr val="002060"/>
                </a:solidFill>
                <a:latin typeface="Calibri" panose="020F0502020204030204" pitchFamily="34" charset="0"/>
                <a:cs typeface="Calibri" panose="020F0502020204030204" pitchFamily="34" charset="0"/>
              </a:rPr>
              <a:t>From one residence to another</a:t>
            </a:r>
          </a:p>
          <a:p>
            <a:r>
              <a:rPr lang="en-US" strike="sngStrike" dirty="0" smtClean="0">
                <a:solidFill>
                  <a:srgbClr val="002060"/>
                </a:solidFill>
                <a:latin typeface="Calibri" panose="020F0502020204030204" pitchFamily="34" charset="0"/>
                <a:cs typeface="Calibri" panose="020F0502020204030204" pitchFamily="34" charset="0"/>
              </a:rPr>
              <a:t>In order to obtain qualifying work</a:t>
            </a:r>
          </a:p>
          <a:p>
            <a:r>
              <a:rPr lang="en-US" b="1" dirty="0" smtClean="0">
                <a:solidFill>
                  <a:srgbClr val="002060"/>
                </a:solidFill>
                <a:latin typeface="Calibri" panose="020F0502020204030204" pitchFamily="34" charset="0"/>
                <a:cs typeface="Calibri" panose="020F0502020204030204" pitchFamily="34" charset="0"/>
              </a:rPr>
              <a:t>Engaged in qualifying work soon after the move (within 60 days)</a:t>
            </a:r>
            <a:r>
              <a:rPr lang="en-US" sz="2800" b="1" dirty="0" smtClean="0">
                <a:solidFill>
                  <a:srgbClr val="002060"/>
                </a:solidFill>
                <a:latin typeface="Calibri" panose="020F0502020204030204" pitchFamily="34" charset="0"/>
                <a:cs typeface="Calibri" panose="020F0502020204030204" pitchFamily="34" charset="0"/>
              </a:rPr>
              <a:t>	</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72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89012" y="166498"/>
            <a:ext cx="111236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b="1" dirty="0">
                <a:solidFill>
                  <a:schemeClr val="tx2">
                    <a:lumMod val="90000"/>
                    <a:lumOff val="10000"/>
                  </a:schemeClr>
                </a:solidFill>
                <a:latin typeface="Cambria" panose="02040503050406030204" pitchFamily="18" charset="0"/>
              </a:rPr>
              <a:t>Migratory Agricultural Worker Move</a:t>
            </a:r>
            <a:endParaRPr lang="en-US" dirty="0"/>
          </a:p>
        </p:txBody>
      </p:sp>
      <p:sp>
        <p:nvSpPr>
          <p:cNvPr id="4" name="Rounded Rectangle 3"/>
          <p:cNvSpPr>
            <a:spLocks noChangeArrowheads="1"/>
          </p:cNvSpPr>
          <p:nvPr/>
        </p:nvSpPr>
        <p:spPr bwMode="auto">
          <a:xfrm>
            <a:off x="7694611" y="2514600"/>
            <a:ext cx="2743200" cy="1219148"/>
          </a:xfrm>
          <a:prstGeom prst="roundRect">
            <a:avLst>
              <a:gd name="adj" fmla="val 16667"/>
            </a:avLst>
          </a:prstGeom>
          <a:solidFill>
            <a:srgbClr val="00B050"/>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Engaged in </a:t>
            </a:r>
            <a:r>
              <a:rPr lang="en-US" sz="2000" b="1" dirty="0" smtClean="0">
                <a:solidFill>
                  <a:srgbClr val="000000"/>
                </a:solidFill>
                <a:latin typeface="Calibri" panose="020F0502020204030204" pitchFamily="34" charset="0"/>
                <a:cs typeface="Calibri" panose="020F0502020204030204" pitchFamily="34" charset="0"/>
              </a:rPr>
              <a:t>                    Qualifying Work</a:t>
            </a:r>
            <a:endParaRPr lang="en-US" sz="2000" b="1" dirty="0">
              <a:solidFill>
                <a:srgbClr val="000000"/>
              </a:solidFill>
              <a:latin typeface="Calibri" panose="020F0502020204030204" pitchFamily="34" charset="0"/>
              <a:cs typeface="Calibri" panose="020F0502020204030204" pitchFamily="34" charset="0"/>
            </a:endParaRPr>
          </a:p>
          <a:p>
            <a:pPr algn="ctr" defTabSz="794873" fontAlgn="base">
              <a:spcBef>
                <a:spcPct val="0"/>
              </a:spcBef>
              <a:spcAft>
                <a:spcPct val="0"/>
              </a:spcAft>
            </a:pPr>
            <a:r>
              <a:rPr lang="en-US" sz="2000" b="1" u="sng" dirty="0">
                <a:solidFill>
                  <a:srgbClr val="000000"/>
                </a:solidFill>
                <a:latin typeface="Calibri" panose="020F0502020204030204" pitchFamily="34" charset="0"/>
                <a:cs typeface="Calibri" panose="020F0502020204030204" pitchFamily="34" charset="0"/>
              </a:rPr>
              <a:t>Soon After</a:t>
            </a:r>
            <a:r>
              <a:rPr lang="en-US" sz="2000" b="1" dirty="0">
                <a:solidFill>
                  <a:srgbClr val="000000"/>
                </a:solidFill>
                <a:latin typeface="Calibri" panose="020F0502020204030204" pitchFamily="34" charset="0"/>
                <a:cs typeface="Calibri" panose="020F0502020204030204" pitchFamily="34" charset="0"/>
              </a:rPr>
              <a:t> </a:t>
            </a:r>
            <a:r>
              <a:rPr lang="en-US" sz="2000" b="1" dirty="0" smtClean="0">
                <a:solidFill>
                  <a:srgbClr val="000000"/>
                </a:solidFill>
                <a:latin typeface="Calibri" panose="020F0502020204030204" pitchFamily="34" charset="0"/>
                <a:cs typeface="Calibri" panose="020F0502020204030204" pitchFamily="34" charset="0"/>
              </a:rPr>
              <a:t>Move            (Within 60 days)</a:t>
            </a:r>
            <a:endParaRPr lang="en-US" sz="2000" b="1" dirty="0">
              <a:solidFill>
                <a:srgbClr val="000000"/>
              </a:solidFill>
              <a:latin typeface="Calibri" panose="020F0502020204030204" pitchFamily="34" charset="0"/>
              <a:cs typeface="Calibri" panose="020F0502020204030204" pitchFamily="34" charset="0"/>
            </a:endParaRPr>
          </a:p>
        </p:txBody>
      </p:sp>
      <p:sp>
        <p:nvSpPr>
          <p:cNvPr id="5" name="Rounded Rectangle 4"/>
          <p:cNvSpPr>
            <a:spLocks noChangeArrowheads="1"/>
          </p:cNvSpPr>
          <p:nvPr/>
        </p:nvSpPr>
        <p:spPr bwMode="auto">
          <a:xfrm>
            <a:off x="5396217" y="2514600"/>
            <a:ext cx="1257300" cy="1198262"/>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Within the past 36 months</a:t>
            </a:r>
          </a:p>
        </p:txBody>
      </p:sp>
      <p:sp>
        <p:nvSpPr>
          <p:cNvPr id="6" name="Rounded Rectangle 5"/>
          <p:cNvSpPr>
            <a:spLocks noChangeArrowheads="1"/>
          </p:cNvSpPr>
          <p:nvPr/>
        </p:nvSpPr>
        <p:spPr bwMode="auto">
          <a:xfrm>
            <a:off x="1916722" y="2514600"/>
            <a:ext cx="2438400" cy="121914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Made a </a:t>
            </a:r>
          </a:p>
          <a:p>
            <a:pPr algn="ctr" defTabSz="794873" fontAlgn="base">
              <a:spcBef>
                <a:spcPct val="0"/>
              </a:spcBef>
              <a:spcAft>
                <a:spcPct val="0"/>
              </a:spcAft>
            </a:pPr>
            <a:r>
              <a:rPr lang="en-US" sz="2000" b="1" dirty="0" smtClean="0">
                <a:solidFill>
                  <a:srgbClr val="000000"/>
                </a:solidFill>
                <a:latin typeface="Calibri" panose="020F0502020204030204" pitchFamily="34" charset="0"/>
                <a:cs typeface="Calibri" panose="020F0502020204030204" pitchFamily="34" charset="0"/>
              </a:rPr>
              <a:t>Qualifying Move</a:t>
            </a:r>
            <a:endParaRPr lang="en-US" sz="2000" b="1" dirty="0">
              <a:solidFill>
                <a:srgbClr val="000000"/>
              </a:solidFill>
              <a:latin typeface="Calibri" panose="020F0502020204030204" pitchFamily="34" charset="0"/>
              <a:cs typeface="Calibri" panose="020F0502020204030204" pitchFamily="34" charset="0"/>
            </a:endParaRPr>
          </a:p>
        </p:txBody>
      </p:sp>
      <p:sp>
        <p:nvSpPr>
          <p:cNvPr id="7" name="Rounded Rectangle 6"/>
          <p:cNvSpPr>
            <a:spLocks noChangeArrowheads="1"/>
          </p:cNvSpPr>
          <p:nvPr/>
        </p:nvSpPr>
        <p:spPr bwMode="auto">
          <a:xfrm>
            <a:off x="1584359" y="4498873"/>
            <a:ext cx="1295400" cy="123437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For Economic Necessity</a:t>
            </a:r>
          </a:p>
        </p:txBody>
      </p:sp>
      <p:sp>
        <p:nvSpPr>
          <p:cNvPr id="8" name="Rounded Rectangle 7"/>
          <p:cNvSpPr>
            <a:spLocks noChangeArrowheads="1"/>
          </p:cNvSpPr>
          <p:nvPr/>
        </p:nvSpPr>
        <p:spPr bwMode="auto">
          <a:xfrm>
            <a:off x="3377036" y="4492255"/>
            <a:ext cx="1295400" cy="123437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Across School District Lines</a:t>
            </a:r>
          </a:p>
        </p:txBody>
      </p:sp>
      <p:sp>
        <p:nvSpPr>
          <p:cNvPr id="11" name="Down Arrow 10"/>
          <p:cNvSpPr/>
          <p:nvPr/>
        </p:nvSpPr>
        <p:spPr>
          <a:xfrm>
            <a:off x="2082418" y="3733748"/>
            <a:ext cx="288176" cy="75850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3869009" y="3733748"/>
            <a:ext cx="311455" cy="76025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a:spLocks noChangeArrowheads="1"/>
          </p:cNvSpPr>
          <p:nvPr/>
        </p:nvSpPr>
        <p:spPr bwMode="auto">
          <a:xfrm>
            <a:off x="3198812" y="1437140"/>
            <a:ext cx="5943600" cy="515674"/>
          </a:xfrm>
          <a:prstGeom prst="roundRect">
            <a:avLst>
              <a:gd name="adj" fmla="val 16667"/>
            </a:avLst>
          </a:prstGeom>
          <a:solidFill>
            <a:schemeClr val="tx2">
              <a:lumMod val="90000"/>
              <a:lumOff val="10000"/>
            </a:schemeClr>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chemeClr val="bg1"/>
                </a:solidFill>
                <a:latin typeface="Cambria" panose="02040503050406030204" pitchFamily="18" charset="0"/>
              </a:rPr>
              <a:t>Engaged </a:t>
            </a:r>
            <a:r>
              <a:rPr lang="en-US" sz="2000" b="1" dirty="0" smtClean="0">
                <a:solidFill>
                  <a:schemeClr val="bg1"/>
                </a:solidFill>
                <a:latin typeface="Cambria" panose="02040503050406030204" pitchFamily="18" charset="0"/>
              </a:rPr>
              <a:t>in Qualifying Work Soon After the Move</a:t>
            </a:r>
            <a:endParaRPr lang="en-US" sz="2000" b="1" dirty="0">
              <a:solidFill>
                <a:schemeClr val="bg1"/>
              </a:solidFill>
              <a:latin typeface="Cambria" panose="02040503050406030204" pitchFamily="18" charset="0"/>
            </a:endParaRPr>
          </a:p>
        </p:txBody>
      </p:sp>
      <p:cxnSp>
        <p:nvCxnSpPr>
          <p:cNvPr id="16" name="Straight Connector 1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
        <p:nvSpPr>
          <p:cNvPr id="3" name="TextBox 2"/>
          <p:cNvSpPr txBox="1"/>
          <p:nvPr/>
        </p:nvSpPr>
        <p:spPr>
          <a:xfrm>
            <a:off x="4515916" y="2939508"/>
            <a:ext cx="686594" cy="369332"/>
          </a:xfrm>
          <a:prstGeom prst="rect">
            <a:avLst/>
          </a:prstGeom>
          <a:no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AND</a:t>
            </a:r>
            <a:endParaRPr lang="en-US" sz="1800" b="1" dirty="0">
              <a:latin typeface="Calibri" panose="020F0502020204030204" pitchFamily="34" charset="0"/>
              <a:cs typeface="Calibri" panose="020F0502020204030204" pitchFamily="34" charset="0"/>
            </a:endParaRPr>
          </a:p>
        </p:txBody>
      </p:sp>
      <p:sp>
        <p:nvSpPr>
          <p:cNvPr id="19" name="TextBox 18"/>
          <p:cNvSpPr txBox="1"/>
          <p:nvPr/>
        </p:nvSpPr>
        <p:spPr>
          <a:xfrm>
            <a:off x="6830767" y="2939508"/>
            <a:ext cx="686594" cy="369332"/>
          </a:xfrm>
          <a:prstGeom prst="rect">
            <a:avLst/>
          </a:prstGeom>
          <a:no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AND</a:t>
            </a:r>
            <a:endParaRPr lang="en-US" sz="1800" b="1" dirty="0">
              <a:latin typeface="Calibri" panose="020F0502020204030204" pitchFamily="34" charset="0"/>
              <a:cs typeface="Calibri" panose="020F0502020204030204" pitchFamily="34" charset="0"/>
            </a:endParaRPr>
          </a:p>
        </p:txBody>
      </p:sp>
      <p:sp>
        <p:nvSpPr>
          <p:cNvPr id="20" name="TextBox 19"/>
          <p:cNvSpPr txBox="1"/>
          <p:nvPr/>
        </p:nvSpPr>
        <p:spPr>
          <a:xfrm>
            <a:off x="2785101" y="4931396"/>
            <a:ext cx="686594" cy="369332"/>
          </a:xfrm>
          <a:prstGeom prst="rect">
            <a:avLst/>
          </a:prstGeom>
          <a:no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AND</a:t>
            </a:r>
            <a:endParaRPr lang="en-US" sz="1800" b="1" dirty="0">
              <a:latin typeface="Calibri" panose="020F0502020204030204" pitchFamily="34" charset="0"/>
              <a:cs typeface="Calibri" panose="020F0502020204030204" pitchFamily="34" charset="0"/>
            </a:endParaRPr>
          </a:p>
        </p:txBody>
      </p:sp>
      <p:pic>
        <p:nvPicPr>
          <p:cNvPr id="21" name="Picture 20" descr="Image result for check mark clip 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012" y="2514600"/>
            <a:ext cx="266700" cy="273050"/>
          </a:xfrm>
          <a:prstGeom prst="rect">
            <a:avLst/>
          </a:prstGeom>
          <a:noFill/>
          <a:ln>
            <a:noFill/>
          </a:ln>
        </p:spPr>
      </p:pic>
    </p:spTree>
    <p:extLst>
      <p:ext uri="{BB962C8B-B14F-4D97-AF65-F5344CB8AC3E}">
        <p14:creationId xmlns:p14="http://schemas.microsoft.com/office/powerpoint/2010/main" val="190003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89012" y="147132"/>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b="1" dirty="0" smtClean="0">
                <a:solidFill>
                  <a:srgbClr val="0070C0"/>
                </a:solidFill>
              </a:rPr>
              <a:t> </a:t>
            </a:r>
            <a:r>
              <a:rPr lang="en-US" b="1" dirty="0" smtClean="0">
                <a:solidFill>
                  <a:schemeClr val="tx2">
                    <a:lumMod val="90000"/>
                    <a:lumOff val="10000"/>
                  </a:schemeClr>
                </a:solidFill>
                <a:latin typeface="Cambria" panose="02040503050406030204" pitchFamily="18" charset="0"/>
              </a:rPr>
              <a:t>Migratory Agricultural Worker Move</a:t>
            </a:r>
            <a:endParaRPr lang="en-US" dirty="0"/>
          </a:p>
        </p:txBody>
      </p:sp>
      <p:sp>
        <p:nvSpPr>
          <p:cNvPr id="3" name="Content Placeholder 3"/>
          <p:cNvSpPr txBox="1">
            <a:spLocks/>
          </p:cNvSpPr>
          <p:nvPr/>
        </p:nvSpPr>
        <p:spPr>
          <a:xfrm>
            <a:off x="1217612" y="1685320"/>
            <a:ext cx="4495799" cy="5029806"/>
          </a:xfrm>
          <a:prstGeom prst="rect">
            <a:avLst/>
          </a:prstGeom>
          <a:ln>
            <a:solidFill>
              <a:schemeClr val="accent1"/>
            </a:solidFill>
          </a:ln>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smtClean="0">
                <a:solidFill>
                  <a:srgbClr val="002060"/>
                </a:solidFill>
                <a:latin typeface="Calibri" panose="020F0502020204030204" pitchFamily="34" charset="0"/>
                <a:cs typeface="Calibri" panose="020F0502020204030204" pitchFamily="34" charset="0"/>
              </a:rPr>
              <a:t>Moved in the preceding 36 months</a:t>
            </a:r>
          </a:p>
          <a:p>
            <a:r>
              <a:rPr lang="en-US" dirty="0" smtClean="0">
                <a:solidFill>
                  <a:srgbClr val="002060"/>
                </a:solidFill>
                <a:latin typeface="Calibri" panose="020F0502020204030204" pitchFamily="34" charset="0"/>
                <a:cs typeface="Calibri" panose="020F0502020204030204" pitchFamily="34" charset="0"/>
              </a:rPr>
              <a:t>Due to economic necessity</a:t>
            </a:r>
          </a:p>
          <a:p>
            <a:r>
              <a:rPr lang="en-US" dirty="0" smtClean="0">
                <a:solidFill>
                  <a:srgbClr val="002060"/>
                </a:solidFill>
                <a:latin typeface="Calibri" panose="020F0502020204030204" pitchFamily="34" charset="0"/>
                <a:cs typeface="Calibri" panose="020F0502020204030204" pitchFamily="34" charset="0"/>
              </a:rPr>
              <a:t>Across school district lines</a:t>
            </a:r>
          </a:p>
          <a:p>
            <a:r>
              <a:rPr lang="en-US" dirty="0" smtClean="0">
                <a:solidFill>
                  <a:srgbClr val="002060"/>
                </a:solidFill>
                <a:latin typeface="Calibri" panose="020F0502020204030204" pitchFamily="34" charset="0"/>
                <a:cs typeface="Calibri" panose="020F0502020204030204" pitchFamily="34" charset="0"/>
              </a:rPr>
              <a:t>From one residence to another</a:t>
            </a:r>
          </a:p>
          <a:p>
            <a:r>
              <a:rPr lang="en-US" dirty="0" smtClean="0">
                <a:solidFill>
                  <a:srgbClr val="002060"/>
                </a:solidFill>
                <a:latin typeface="Calibri" panose="020F0502020204030204" pitchFamily="34" charset="0"/>
                <a:cs typeface="Calibri" panose="020F0502020204030204" pitchFamily="34" charset="0"/>
              </a:rPr>
              <a:t>In order to obtain qualifying work specifically, but did not obtain the work. </a:t>
            </a:r>
            <a:r>
              <a:rPr lang="en-US" sz="2800" dirty="0" smtClean="0">
                <a:solidFill>
                  <a:srgbClr val="002060"/>
                </a:solidFill>
                <a:latin typeface="Calibri" panose="020F0502020204030204" pitchFamily="34" charset="0"/>
                <a:cs typeface="Calibri" panose="020F0502020204030204" pitchFamily="34" charset="0"/>
              </a:rPr>
              <a:t>		</a:t>
            </a:r>
            <a:endParaRPr lang="en-US" sz="2800" dirty="0">
              <a:solidFill>
                <a:srgbClr val="002060"/>
              </a:solidFill>
              <a:latin typeface="Calibri" panose="020F0502020204030204" pitchFamily="34" charset="0"/>
              <a:cs typeface="Calibri" panose="020F0502020204030204" pitchFamily="34" charset="0"/>
            </a:endParaRPr>
          </a:p>
        </p:txBody>
      </p:sp>
      <p:sp>
        <p:nvSpPr>
          <p:cNvPr id="7" name="Text Placeholder 2"/>
          <p:cNvSpPr txBox="1">
            <a:spLocks/>
          </p:cNvSpPr>
          <p:nvPr/>
        </p:nvSpPr>
        <p:spPr>
          <a:xfrm>
            <a:off x="1217612" y="1089095"/>
            <a:ext cx="4495799" cy="587306"/>
          </a:xfrm>
          <a:prstGeom prst="rect">
            <a:avLst/>
          </a:prstGeom>
          <a:solidFill>
            <a:schemeClr val="accent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latin typeface="Cambria" panose="02040503050406030204" pitchFamily="18" charset="0"/>
              </a:rPr>
              <a:t>NCLB (old)</a:t>
            </a:r>
          </a:p>
        </p:txBody>
      </p:sp>
      <p:sp>
        <p:nvSpPr>
          <p:cNvPr id="8" name="Text Placeholder 4"/>
          <p:cNvSpPr txBox="1">
            <a:spLocks/>
          </p:cNvSpPr>
          <p:nvPr/>
        </p:nvSpPr>
        <p:spPr>
          <a:xfrm>
            <a:off x="6512718" y="1089095"/>
            <a:ext cx="4495800" cy="586699"/>
          </a:xfrm>
          <a:prstGeom prst="rect">
            <a:avLst/>
          </a:prstGeom>
          <a:solidFill>
            <a:srgbClr val="00B050"/>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smtClean="0">
                <a:latin typeface="Cambria" panose="02040503050406030204" pitchFamily="18" charset="0"/>
              </a:rPr>
              <a:t>ESSA (new)</a:t>
            </a:r>
            <a:endParaRPr lang="en-US" b="1" dirty="0">
              <a:latin typeface="Cambria" panose="02040503050406030204" pitchFamily="18" charset="0"/>
            </a:endParaRPr>
          </a:p>
        </p:txBody>
      </p:sp>
      <p:cxnSp>
        <p:nvCxnSpPr>
          <p:cNvPr id="9" name="Straight Connector 8"/>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
        <p:nvSpPr>
          <p:cNvPr id="10" name="Content Placeholder 3"/>
          <p:cNvSpPr txBox="1">
            <a:spLocks/>
          </p:cNvSpPr>
          <p:nvPr/>
        </p:nvSpPr>
        <p:spPr>
          <a:xfrm>
            <a:off x="6512718" y="1685320"/>
            <a:ext cx="4495799" cy="5029806"/>
          </a:xfrm>
          <a:prstGeom prst="rect">
            <a:avLst/>
          </a:prstGeom>
          <a:ln>
            <a:solidFill>
              <a:srgbClr val="00B050"/>
            </a:solidFill>
          </a:ln>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smtClean="0">
                <a:solidFill>
                  <a:srgbClr val="002060"/>
                </a:solidFill>
                <a:latin typeface="Calibri" panose="020F0502020204030204" pitchFamily="34" charset="0"/>
                <a:cs typeface="Calibri" panose="020F0502020204030204" pitchFamily="34" charset="0"/>
              </a:rPr>
              <a:t>Moved in the preceding 36 months</a:t>
            </a:r>
          </a:p>
          <a:p>
            <a:r>
              <a:rPr lang="en-US" dirty="0" smtClean="0">
                <a:solidFill>
                  <a:srgbClr val="002060"/>
                </a:solidFill>
                <a:latin typeface="Calibri" panose="020F0502020204030204" pitchFamily="34" charset="0"/>
                <a:cs typeface="Calibri" panose="020F0502020204030204" pitchFamily="34" charset="0"/>
              </a:rPr>
              <a:t>Due to economic necessity</a:t>
            </a:r>
          </a:p>
          <a:p>
            <a:r>
              <a:rPr lang="en-US" dirty="0" smtClean="0">
                <a:solidFill>
                  <a:srgbClr val="002060"/>
                </a:solidFill>
                <a:latin typeface="Calibri" panose="020F0502020204030204" pitchFamily="34" charset="0"/>
                <a:cs typeface="Calibri" panose="020F0502020204030204" pitchFamily="34" charset="0"/>
              </a:rPr>
              <a:t>Across school district lines</a:t>
            </a:r>
          </a:p>
          <a:p>
            <a:r>
              <a:rPr lang="en-US" dirty="0" smtClean="0">
                <a:solidFill>
                  <a:srgbClr val="002060"/>
                </a:solidFill>
                <a:latin typeface="Calibri" panose="020F0502020204030204" pitchFamily="34" charset="0"/>
                <a:cs typeface="Calibri" panose="020F0502020204030204" pitchFamily="34" charset="0"/>
              </a:rPr>
              <a:t>From one residence to another</a:t>
            </a:r>
          </a:p>
          <a:p>
            <a:r>
              <a:rPr lang="en-US" strike="sngStrike" dirty="0" smtClean="0">
                <a:solidFill>
                  <a:srgbClr val="002060"/>
                </a:solidFill>
                <a:latin typeface="Calibri" panose="020F0502020204030204" pitchFamily="34" charset="0"/>
                <a:cs typeface="Calibri" panose="020F0502020204030204" pitchFamily="34" charset="0"/>
              </a:rPr>
              <a:t>In order to obtain qualifying work specifically but did not obtain the work.</a:t>
            </a:r>
          </a:p>
          <a:p>
            <a:pPr>
              <a:spcBef>
                <a:spcPts val="1200"/>
              </a:spcBef>
            </a:pPr>
            <a:r>
              <a:rPr lang="en-US" b="1" dirty="0" smtClean="0">
                <a:solidFill>
                  <a:srgbClr val="002060"/>
                </a:solidFill>
                <a:latin typeface="Calibri" panose="020F0502020204030204" pitchFamily="34" charset="0"/>
                <a:cs typeface="Calibri" panose="020F0502020204030204" pitchFamily="34" charset="0"/>
              </a:rPr>
              <a:t>Actively sought new qualifying work, AND has a recent history of moves for qualifying work.</a:t>
            </a:r>
            <a:r>
              <a:rPr lang="en-US" sz="2800" b="1" dirty="0" smtClean="0">
                <a:solidFill>
                  <a:srgbClr val="002060"/>
                </a:solidFill>
                <a:latin typeface="Calibri" panose="020F0502020204030204" pitchFamily="34" charset="0"/>
                <a:cs typeface="Calibri" panose="020F0502020204030204" pitchFamily="34" charset="0"/>
              </a:rPr>
              <a:t>	</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4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89012" y="166498"/>
            <a:ext cx="111236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b="1" dirty="0">
                <a:solidFill>
                  <a:schemeClr val="tx2">
                    <a:lumMod val="90000"/>
                    <a:lumOff val="10000"/>
                  </a:schemeClr>
                </a:solidFill>
                <a:latin typeface="Cambria" panose="02040503050406030204" pitchFamily="18" charset="0"/>
              </a:rPr>
              <a:t>Migratory Agricultural Worker Move</a:t>
            </a:r>
            <a:endParaRPr lang="en-US" dirty="0"/>
          </a:p>
        </p:txBody>
      </p:sp>
      <p:sp>
        <p:nvSpPr>
          <p:cNvPr id="4" name="Rounded Rectangle 3"/>
          <p:cNvSpPr>
            <a:spLocks noChangeArrowheads="1"/>
          </p:cNvSpPr>
          <p:nvPr/>
        </p:nvSpPr>
        <p:spPr bwMode="auto">
          <a:xfrm>
            <a:off x="7694611" y="2514600"/>
            <a:ext cx="2743200" cy="1219148"/>
          </a:xfrm>
          <a:prstGeom prst="roundRect">
            <a:avLst>
              <a:gd name="adj" fmla="val 16667"/>
            </a:avLst>
          </a:prstGeom>
          <a:solidFill>
            <a:srgbClr val="FF0000"/>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smtClean="0">
                <a:solidFill>
                  <a:srgbClr val="000000"/>
                </a:solidFill>
                <a:latin typeface="Calibri" panose="020F0502020204030204" pitchFamily="34" charset="0"/>
                <a:cs typeface="Calibri" panose="020F0502020204030204" pitchFamily="34" charset="0"/>
              </a:rPr>
              <a:t>Did Not Engage </a:t>
            </a:r>
            <a:r>
              <a:rPr lang="en-US" sz="2000" b="1" dirty="0">
                <a:solidFill>
                  <a:srgbClr val="000000"/>
                </a:solidFill>
                <a:latin typeface="Calibri" panose="020F0502020204030204" pitchFamily="34" charset="0"/>
                <a:cs typeface="Calibri" panose="020F0502020204030204" pitchFamily="34" charset="0"/>
              </a:rPr>
              <a:t>in </a:t>
            </a:r>
            <a:r>
              <a:rPr lang="en-US" sz="2000" b="1" dirty="0" smtClean="0">
                <a:solidFill>
                  <a:srgbClr val="000000"/>
                </a:solidFill>
                <a:latin typeface="Calibri" panose="020F0502020204030204" pitchFamily="34" charset="0"/>
                <a:cs typeface="Calibri" panose="020F0502020204030204" pitchFamily="34" charset="0"/>
              </a:rPr>
              <a:t>                    Qualifying Work</a:t>
            </a:r>
            <a:endParaRPr lang="en-US" sz="2000" b="1" dirty="0">
              <a:solidFill>
                <a:srgbClr val="000000"/>
              </a:solidFill>
              <a:latin typeface="Calibri" panose="020F0502020204030204" pitchFamily="34" charset="0"/>
              <a:cs typeface="Calibri" panose="020F0502020204030204" pitchFamily="34" charset="0"/>
            </a:endParaRPr>
          </a:p>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Soon After </a:t>
            </a:r>
            <a:r>
              <a:rPr lang="en-US" sz="2000" b="1" dirty="0" smtClean="0">
                <a:solidFill>
                  <a:srgbClr val="000000"/>
                </a:solidFill>
                <a:latin typeface="Calibri" panose="020F0502020204030204" pitchFamily="34" charset="0"/>
                <a:cs typeface="Calibri" panose="020F0502020204030204" pitchFamily="34" charset="0"/>
              </a:rPr>
              <a:t>Move            </a:t>
            </a:r>
            <a:endParaRPr lang="en-US" sz="2000" b="1" dirty="0">
              <a:solidFill>
                <a:srgbClr val="000000"/>
              </a:solidFill>
              <a:latin typeface="Calibri" panose="020F0502020204030204" pitchFamily="34" charset="0"/>
              <a:cs typeface="Calibri" panose="020F0502020204030204" pitchFamily="34" charset="0"/>
            </a:endParaRPr>
          </a:p>
        </p:txBody>
      </p:sp>
      <p:sp>
        <p:nvSpPr>
          <p:cNvPr id="5" name="Rounded Rectangle 4"/>
          <p:cNvSpPr>
            <a:spLocks noChangeArrowheads="1"/>
          </p:cNvSpPr>
          <p:nvPr/>
        </p:nvSpPr>
        <p:spPr bwMode="auto">
          <a:xfrm>
            <a:off x="5396217" y="2514600"/>
            <a:ext cx="1257300" cy="1198262"/>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Within the past 36 months</a:t>
            </a:r>
          </a:p>
        </p:txBody>
      </p:sp>
      <p:sp>
        <p:nvSpPr>
          <p:cNvPr id="6" name="Rounded Rectangle 5"/>
          <p:cNvSpPr>
            <a:spLocks noChangeArrowheads="1"/>
          </p:cNvSpPr>
          <p:nvPr/>
        </p:nvSpPr>
        <p:spPr bwMode="auto">
          <a:xfrm>
            <a:off x="1916722" y="2514600"/>
            <a:ext cx="2438400" cy="121914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Made a </a:t>
            </a:r>
          </a:p>
          <a:p>
            <a:pPr algn="ctr" defTabSz="794873" fontAlgn="base">
              <a:spcBef>
                <a:spcPct val="0"/>
              </a:spcBef>
              <a:spcAft>
                <a:spcPct val="0"/>
              </a:spcAft>
            </a:pPr>
            <a:r>
              <a:rPr lang="en-US" sz="2000" b="1" dirty="0" smtClean="0">
                <a:solidFill>
                  <a:srgbClr val="000000"/>
                </a:solidFill>
                <a:latin typeface="Calibri" panose="020F0502020204030204" pitchFamily="34" charset="0"/>
                <a:cs typeface="Calibri" panose="020F0502020204030204" pitchFamily="34" charset="0"/>
              </a:rPr>
              <a:t>Qualifying Move</a:t>
            </a:r>
            <a:endParaRPr lang="en-US" sz="2000" b="1" dirty="0">
              <a:solidFill>
                <a:srgbClr val="000000"/>
              </a:solidFill>
              <a:latin typeface="Calibri" panose="020F0502020204030204" pitchFamily="34" charset="0"/>
              <a:cs typeface="Calibri" panose="020F0502020204030204" pitchFamily="34" charset="0"/>
            </a:endParaRPr>
          </a:p>
        </p:txBody>
      </p:sp>
      <p:sp>
        <p:nvSpPr>
          <p:cNvPr id="7" name="Rounded Rectangle 6"/>
          <p:cNvSpPr>
            <a:spLocks noChangeArrowheads="1"/>
          </p:cNvSpPr>
          <p:nvPr/>
        </p:nvSpPr>
        <p:spPr bwMode="auto">
          <a:xfrm>
            <a:off x="1584359" y="4498873"/>
            <a:ext cx="1295400" cy="123437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For Economic Necessity</a:t>
            </a:r>
          </a:p>
        </p:txBody>
      </p:sp>
      <p:sp>
        <p:nvSpPr>
          <p:cNvPr id="8" name="Rounded Rectangle 7"/>
          <p:cNvSpPr>
            <a:spLocks noChangeArrowheads="1"/>
          </p:cNvSpPr>
          <p:nvPr/>
        </p:nvSpPr>
        <p:spPr bwMode="auto">
          <a:xfrm>
            <a:off x="3377036" y="4492255"/>
            <a:ext cx="1295400" cy="1234378"/>
          </a:xfrm>
          <a:prstGeom prst="roundRect">
            <a:avLst>
              <a:gd name="adj" fmla="val 16667"/>
            </a:avLst>
          </a:prstGeom>
          <a:solidFill>
            <a:srgbClr val="76D6FF"/>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a:solidFill>
                  <a:srgbClr val="000000"/>
                </a:solidFill>
                <a:latin typeface="Calibri" panose="020F0502020204030204" pitchFamily="34" charset="0"/>
                <a:cs typeface="Calibri" panose="020F0502020204030204" pitchFamily="34" charset="0"/>
              </a:rPr>
              <a:t>Across School District Lines</a:t>
            </a:r>
          </a:p>
        </p:txBody>
      </p:sp>
      <p:sp>
        <p:nvSpPr>
          <p:cNvPr id="11" name="Down Arrow 10"/>
          <p:cNvSpPr/>
          <p:nvPr/>
        </p:nvSpPr>
        <p:spPr>
          <a:xfrm>
            <a:off x="2082418" y="3733748"/>
            <a:ext cx="288176" cy="75850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3869009" y="3733748"/>
            <a:ext cx="311455" cy="760254"/>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a:spLocks noChangeArrowheads="1"/>
          </p:cNvSpPr>
          <p:nvPr/>
        </p:nvSpPr>
        <p:spPr bwMode="auto">
          <a:xfrm>
            <a:off x="2879759" y="1437140"/>
            <a:ext cx="6643653" cy="515674"/>
          </a:xfrm>
          <a:prstGeom prst="roundRect">
            <a:avLst>
              <a:gd name="adj" fmla="val 16667"/>
            </a:avLst>
          </a:prstGeom>
          <a:solidFill>
            <a:schemeClr val="tx2">
              <a:lumMod val="90000"/>
              <a:lumOff val="10000"/>
            </a:schemeClr>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smtClean="0">
                <a:solidFill>
                  <a:schemeClr val="bg1"/>
                </a:solidFill>
                <a:latin typeface="Cambria" panose="02040503050406030204" pitchFamily="18" charset="0"/>
              </a:rPr>
              <a:t>Did Not Engage in Qualifying Work Soon After the Move</a:t>
            </a:r>
            <a:endParaRPr lang="en-US" sz="2000" b="1" dirty="0">
              <a:solidFill>
                <a:schemeClr val="bg1"/>
              </a:solidFill>
              <a:latin typeface="Cambria" panose="02040503050406030204" pitchFamily="18" charset="0"/>
            </a:endParaRPr>
          </a:p>
        </p:txBody>
      </p:sp>
      <p:cxnSp>
        <p:nvCxnSpPr>
          <p:cNvPr id="16" name="Straight Connector 1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
        <p:nvSpPr>
          <p:cNvPr id="3" name="TextBox 2"/>
          <p:cNvSpPr txBox="1"/>
          <p:nvPr/>
        </p:nvSpPr>
        <p:spPr>
          <a:xfrm>
            <a:off x="4515916" y="2939508"/>
            <a:ext cx="686594" cy="369332"/>
          </a:xfrm>
          <a:prstGeom prst="rect">
            <a:avLst/>
          </a:prstGeom>
          <a:no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AND</a:t>
            </a:r>
            <a:endParaRPr lang="en-US" sz="1800" b="1" dirty="0">
              <a:latin typeface="Calibri" panose="020F0502020204030204" pitchFamily="34" charset="0"/>
              <a:cs typeface="Calibri" panose="020F0502020204030204" pitchFamily="34" charset="0"/>
            </a:endParaRPr>
          </a:p>
        </p:txBody>
      </p:sp>
      <p:sp>
        <p:nvSpPr>
          <p:cNvPr id="19" name="TextBox 18"/>
          <p:cNvSpPr txBox="1"/>
          <p:nvPr/>
        </p:nvSpPr>
        <p:spPr>
          <a:xfrm>
            <a:off x="6830767" y="2939508"/>
            <a:ext cx="686594" cy="369332"/>
          </a:xfrm>
          <a:prstGeom prst="rect">
            <a:avLst/>
          </a:prstGeom>
          <a:no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AND</a:t>
            </a:r>
            <a:endParaRPr lang="en-US" sz="1800" b="1" dirty="0">
              <a:latin typeface="Calibri" panose="020F0502020204030204" pitchFamily="34" charset="0"/>
              <a:cs typeface="Calibri" panose="020F0502020204030204" pitchFamily="34" charset="0"/>
            </a:endParaRPr>
          </a:p>
        </p:txBody>
      </p:sp>
      <p:sp>
        <p:nvSpPr>
          <p:cNvPr id="20" name="TextBox 19"/>
          <p:cNvSpPr txBox="1"/>
          <p:nvPr/>
        </p:nvSpPr>
        <p:spPr>
          <a:xfrm>
            <a:off x="2785101" y="4931396"/>
            <a:ext cx="686594" cy="369332"/>
          </a:xfrm>
          <a:prstGeom prst="rect">
            <a:avLst/>
          </a:prstGeom>
          <a:no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AND</a:t>
            </a:r>
            <a:endParaRPr lang="en-US" sz="1800" b="1" dirty="0">
              <a:latin typeface="Calibri" panose="020F0502020204030204" pitchFamily="34" charset="0"/>
              <a:cs typeface="Calibri" panose="020F0502020204030204" pitchFamily="34" charset="0"/>
            </a:endParaRPr>
          </a:p>
        </p:txBody>
      </p:sp>
      <p:sp>
        <p:nvSpPr>
          <p:cNvPr id="17" name="Down Arrow 16"/>
          <p:cNvSpPr/>
          <p:nvPr/>
        </p:nvSpPr>
        <p:spPr>
          <a:xfrm>
            <a:off x="10035336" y="3740366"/>
            <a:ext cx="288176" cy="75850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847012" y="3740366"/>
            <a:ext cx="288176" cy="758507"/>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a:spLocks noChangeArrowheads="1"/>
          </p:cNvSpPr>
          <p:nvPr/>
        </p:nvSpPr>
        <p:spPr bwMode="auto">
          <a:xfrm>
            <a:off x="7174064" y="4498873"/>
            <a:ext cx="1629988" cy="1514309"/>
          </a:xfrm>
          <a:prstGeom prst="roundRect">
            <a:avLst>
              <a:gd name="adj" fmla="val 16667"/>
            </a:avLst>
          </a:prstGeom>
          <a:solidFill>
            <a:srgbClr val="00B050"/>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smtClean="0">
                <a:solidFill>
                  <a:srgbClr val="000000"/>
                </a:solidFill>
                <a:latin typeface="Calibri" panose="020F0502020204030204" pitchFamily="34" charset="0"/>
                <a:cs typeface="Calibri" panose="020F0502020204030204" pitchFamily="34" charset="0"/>
              </a:rPr>
              <a:t>Actively Sought Qualifying Work Soon After </a:t>
            </a:r>
            <a:r>
              <a:rPr lang="en-US" sz="2000" b="1" dirty="0">
                <a:solidFill>
                  <a:srgbClr val="000000"/>
                </a:solidFill>
                <a:latin typeface="Calibri" panose="020F0502020204030204" pitchFamily="34" charset="0"/>
                <a:cs typeface="Calibri" panose="020F0502020204030204" pitchFamily="34" charset="0"/>
              </a:rPr>
              <a:t>M</a:t>
            </a:r>
            <a:r>
              <a:rPr lang="en-US" sz="2000" b="1" dirty="0" smtClean="0">
                <a:solidFill>
                  <a:srgbClr val="000000"/>
                </a:solidFill>
                <a:latin typeface="Calibri" panose="020F0502020204030204" pitchFamily="34" charset="0"/>
                <a:cs typeface="Calibri" panose="020F0502020204030204" pitchFamily="34" charset="0"/>
              </a:rPr>
              <a:t>ove</a:t>
            </a:r>
            <a:endParaRPr lang="en-US" sz="2000" b="1" dirty="0">
              <a:solidFill>
                <a:srgbClr val="000000"/>
              </a:solidFill>
              <a:latin typeface="Calibri" panose="020F0502020204030204" pitchFamily="34" charset="0"/>
              <a:cs typeface="Calibri" panose="020F0502020204030204" pitchFamily="34" charset="0"/>
            </a:endParaRPr>
          </a:p>
        </p:txBody>
      </p:sp>
      <p:sp>
        <p:nvSpPr>
          <p:cNvPr id="24" name="Rounded Rectangle 23"/>
          <p:cNvSpPr>
            <a:spLocks noChangeArrowheads="1"/>
          </p:cNvSpPr>
          <p:nvPr/>
        </p:nvSpPr>
        <p:spPr bwMode="auto">
          <a:xfrm>
            <a:off x="9364430" y="4499915"/>
            <a:ext cx="1629988" cy="1514309"/>
          </a:xfrm>
          <a:prstGeom prst="roundRect">
            <a:avLst>
              <a:gd name="adj" fmla="val 16667"/>
            </a:avLst>
          </a:prstGeom>
          <a:solidFill>
            <a:srgbClr val="00B050"/>
          </a:solidFill>
          <a:ln w="9525" algn="ctr">
            <a:solidFill>
              <a:schemeClr val="tx1"/>
            </a:solidFill>
            <a:round/>
            <a:headEnd/>
            <a:tailEnd/>
          </a:ln>
        </p:spPr>
        <p:txBody>
          <a:bodyPr lIns="0" tIns="0" rIns="0" bIns="0" anchor="ctr" anchorCtr="1"/>
          <a:lstStyle/>
          <a:p>
            <a:pPr algn="ctr" defTabSz="794873" fontAlgn="base">
              <a:spcBef>
                <a:spcPct val="0"/>
              </a:spcBef>
              <a:spcAft>
                <a:spcPct val="0"/>
              </a:spcAft>
            </a:pPr>
            <a:r>
              <a:rPr lang="en-US" sz="2000" b="1" dirty="0" smtClean="0">
                <a:solidFill>
                  <a:srgbClr val="000000"/>
                </a:solidFill>
                <a:latin typeface="Calibri" panose="020F0502020204030204" pitchFamily="34" charset="0"/>
                <a:cs typeface="Calibri" panose="020F0502020204030204" pitchFamily="34" charset="0"/>
              </a:rPr>
              <a:t>Worker has Recent History of Moves </a:t>
            </a:r>
            <a:endParaRPr lang="en-US" sz="2000" b="1" dirty="0">
              <a:solidFill>
                <a:srgbClr val="000000"/>
              </a:solidFill>
              <a:latin typeface="Calibri" panose="020F0502020204030204" pitchFamily="34" charset="0"/>
              <a:cs typeface="Calibri" panose="020F0502020204030204" pitchFamily="34" charset="0"/>
            </a:endParaRPr>
          </a:p>
        </p:txBody>
      </p:sp>
      <p:sp>
        <p:nvSpPr>
          <p:cNvPr id="25" name="TextBox 24"/>
          <p:cNvSpPr txBox="1"/>
          <p:nvPr/>
        </p:nvSpPr>
        <p:spPr>
          <a:xfrm>
            <a:off x="8733100" y="5051137"/>
            <a:ext cx="714112" cy="369332"/>
          </a:xfrm>
          <a:prstGeom prst="rect">
            <a:avLst/>
          </a:prstGeom>
          <a:solidFill>
            <a:srgbClr val="00B050"/>
          </a:solidFill>
          <a:ln>
            <a:solidFill>
              <a:schemeClr val="tx1"/>
            </a:solidFill>
          </a:ln>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 AND</a:t>
            </a:r>
            <a:endParaRPr lang="en-US" sz="1800" b="1" dirty="0">
              <a:latin typeface="Calibri" panose="020F0502020204030204" pitchFamily="34" charset="0"/>
              <a:cs typeface="Calibri" panose="020F0502020204030204" pitchFamily="34" charset="0"/>
            </a:endParaRPr>
          </a:p>
        </p:txBody>
      </p:sp>
      <p:pic>
        <p:nvPicPr>
          <p:cNvPr id="21" name="Picture 20" descr="Image result for check mark clip 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100" y="5057415"/>
            <a:ext cx="266700" cy="273050"/>
          </a:xfrm>
          <a:prstGeom prst="rect">
            <a:avLst/>
          </a:prstGeom>
          <a:noFill/>
          <a:ln>
            <a:noFill/>
          </a:ln>
        </p:spPr>
      </p:pic>
    </p:spTree>
    <p:extLst>
      <p:ext uri="{BB962C8B-B14F-4D97-AF65-F5344CB8AC3E}">
        <p14:creationId xmlns:p14="http://schemas.microsoft.com/office/powerpoint/2010/main" val="174209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2000"/>
                            </p:stCondLst>
                            <p:childTnLst>
                              <p:par>
                                <p:cTn id="30" presetID="18" presetClass="entr" presetSubtype="1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par>
                          <p:cTn id="33" fill="hold">
                            <p:stCondLst>
                              <p:cond delay="2500"/>
                            </p:stCondLst>
                            <p:childTnLst>
                              <p:par>
                                <p:cTn id="34" presetID="18" presetClass="entr" presetSubtype="1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7"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2760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b="1" dirty="0" smtClean="0">
                <a:solidFill>
                  <a:schemeClr val="tx2">
                    <a:lumMod val="90000"/>
                    <a:lumOff val="10000"/>
                  </a:schemeClr>
                </a:solidFill>
                <a:latin typeface="Cambria" panose="02040503050406030204" pitchFamily="18" charset="0"/>
              </a:rPr>
              <a:t>  Key Points</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953771" y="1694986"/>
            <a:ext cx="10590211" cy="4862870"/>
          </a:xfrm>
          <a:prstGeom prst="rect">
            <a:avLst/>
          </a:prstGeom>
        </p:spPr>
        <p:txBody>
          <a:bodyPr wrap="square">
            <a:spAutoFit/>
          </a:bodyPr>
          <a:lstStyle/>
          <a:p>
            <a:pPr marL="342900" indent="-342900">
              <a:spcAft>
                <a:spcPts val="2400"/>
              </a:spcAft>
              <a:buClr>
                <a:schemeClr val="accent2"/>
              </a:buClr>
              <a:buBlip>
                <a:blip r:embed="rId2"/>
              </a:buBlip>
            </a:pPr>
            <a:r>
              <a:rPr lang="en-US" dirty="0" smtClean="0">
                <a:solidFill>
                  <a:srgbClr val="002060"/>
                </a:solidFill>
                <a:latin typeface="Calibri" panose="020F0502020204030204" pitchFamily="34" charset="0"/>
              </a:rPr>
              <a:t>An individual no longer has to have the intent to obtain agricultural work at the time of the move, as long as he/she </a:t>
            </a:r>
            <a:r>
              <a:rPr lang="en-US" i="1" dirty="0" smtClean="0">
                <a:solidFill>
                  <a:srgbClr val="002060"/>
                </a:solidFill>
                <a:latin typeface="Calibri" panose="020F0502020204030204" pitchFamily="34" charset="0"/>
              </a:rPr>
              <a:t>engages</a:t>
            </a:r>
            <a:r>
              <a:rPr lang="en-US" dirty="0" smtClean="0">
                <a:solidFill>
                  <a:srgbClr val="002060"/>
                </a:solidFill>
                <a:latin typeface="Calibri" panose="020F0502020204030204" pitchFamily="34" charset="0"/>
              </a:rPr>
              <a:t> within 60 days.</a:t>
            </a:r>
            <a:endParaRPr lang="en-US" sz="1400" dirty="0">
              <a:solidFill>
                <a:srgbClr val="002060"/>
              </a:solidFill>
              <a:latin typeface="Calibri" panose="020F0502020204030204" pitchFamily="34" charset="0"/>
            </a:endParaRPr>
          </a:p>
          <a:p>
            <a:pPr marL="342900" indent="-342900">
              <a:spcAft>
                <a:spcPts val="2400"/>
              </a:spcAft>
              <a:buClr>
                <a:schemeClr val="accent2"/>
              </a:buClr>
              <a:buBlip>
                <a:blip r:embed="rId2"/>
              </a:buBlip>
            </a:pPr>
            <a:r>
              <a:rPr lang="en-US" sz="2400" dirty="0" smtClean="0">
                <a:solidFill>
                  <a:srgbClr val="002060"/>
                </a:solidFill>
                <a:latin typeface="Calibri" panose="020F0502020204030204" pitchFamily="34" charset="0"/>
              </a:rPr>
              <a:t>The Qualifying </a:t>
            </a:r>
            <a:r>
              <a:rPr lang="en-US" dirty="0">
                <a:solidFill>
                  <a:srgbClr val="002060"/>
                </a:solidFill>
                <a:latin typeface="Calibri" panose="020F0502020204030204" pitchFamily="34" charset="0"/>
              </a:rPr>
              <a:t>M</a:t>
            </a:r>
            <a:r>
              <a:rPr lang="en-US" sz="2400" dirty="0" smtClean="0">
                <a:solidFill>
                  <a:srgbClr val="002060"/>
                </a:solidFill>
                <a:latin typeface="Calibri" panose="020F0502020204030204" pitchFamily="34" charset="0"/>
              </a:rPr>
              <a:t>ove </a:t>
            </a:r>
            <a:r>
              <a:rPr lang="en-US" sz="2400" dirty="0">
                <a:solidFill>
                  <a:srgbClr val="002060"/>
                </a:solidFill>
                <a:latin typeface="Calibri" panose="020F0502020204030204" pitchFamily="34" charset="0"/>
              </a:rPr>
              <a:t>and the </a:t>
            </a:r>
            <a:r>
              <a:rPr lang="en-US" dirty="0">
                <a:solidFill>
                  <a:srgbClr val="002060"/>
                </a:solidFill>
                <a:latin typeface="Calibri" panose="020F0502020204030204" pitchFamily="34" charset="0"/>
              </a:rPr>
              <a:t>M</a:t>
            </a:r>
            <a:r>
              <a:rPr lang="en-US" sz="2400" dirty="0" smtClean="0">
                <a:solidFill>
                  <a:srgbClr val="002060"/>
                </a:solidFill>
                <a:latin typeface="Calibri" panose="020F0502020204030204" pitchFamily="34" charset="0"/>
              </a:rPr>
              <a:t>igratory </a:t>
            </a:r>
            <a:r>
              <a:rPr lang="en-US" dirty="0">
                <a:solidFill>
                  <a:srgbClr val="002060"/>
                </a:solidFill>
                <a:latin typeface="Calibri" panose="020F0502020204030204" pitchFamily="34" charset="0"/>
              </a:rPr>
              <a:t>A</a:t>
            </a:r>
            <a:r>
              <a:rPr lang="en-US" sz="2400" dirty="0" smtClean="0">
                <a:solidFill>
                  <a:srgbClr val="002060"/>
                </a:solidFill>
                <a:latin typeface="Calibri" panose="020F0502020204030204" pitchFamily="34" charset="0"/>
              </a:rPr>
              <a:t>gricultural </a:t>
            </a:r>
            <a:r>
              <a:rPr lang="en-US" dirty="0">
                <a:solidFill>
                  <a:srgbClr val="002060"/>
                </a:solidFill>
                <a:latin typeface="Calibri" panose="020F0502020204030204" pitchFamily="34" charset="0"/>
              </a:rPr>
              <a:t>W</a:t>
            </a:r>
            <a:r>
              <a:rPr lang="en-US" sz="2400" dirty="0" smtClean="0">
                <a:solidFill>
                  <a:srgbClr val="002060"/>
                </a:solidFill>
                <a:latin typeface="Calibri" panose="020F0502020204030204" pitchFamily="34" charset="0"/>
              </a:rPr>
              <a:t>orker </a:t>
            </a:r>
            <a:r>
              <a:rPr lang="en-US" dirty="0">
                <a:solidFill>
                  <a:srgbClr val="002060"/>
                </a:solidFill>
                <a:latin typeface="Calibri" panose="020F0502020204030204" pitchFamily="34" charset="0"/>
              </a:rPr>
              <a:t>M</a:t>
            </a:r>
            <a:r>
              <a:rPr lang="en-US" sz="2400" dirty="0" smtClean="0">
                <a:solidFill>
                  <a:srgbClr val="002060"/>
                </a:solidFill>
                <a:latin typeface="Calibri" panose="020F0502020204030204" pitchFamily="34" charset="0"/>
              </a:rPr>
              <a:t>ove to obtain qualifying work are separate components. They can occur at the same time OR on separate occasions.</a:t>
            </a:r>
          </a:p>
          <a:p>
            <a:pPr marL="342900" indent="-342900">
              <a:spcAft>
                <a:spcPts val="2400"/>
              </a:spcAft>
              <a:buClr>
                <a:schemeClr val="accent2"/>
              </a:buClr>
              <a:buBlip>
                <a:blip r:embed="rId2"/>
              </a:buBlip>
            </a:pPr>
            <a:r>
              <a:rPr lang="en-US" dirty="0">
                <a:solidFill>
                  <a:srgbClr val="002060"/>
                </a:solidFill>
                <a:latin typeface="Calibri" panose="020F0502020204030204" pitchFamily="34" charset="0"/>
              </a:rPr>
              <a:t>An individual can establish </a:t>
            </a:r>
            <a:r>
              <a:rPr lang="en-US" i="1" dirty="0">
                <a:solidFill>
                  <a:srgbClr val="002060"/>
                </a:solidFill>
                <a:latin typeface="Calibri" panose="020F0502020204030204" pitchFamily="34" charset="0"/>
              </a:rPr>
              <a:t>Migratory Agricultural Worker </a:t>
            </a:r>
            <a:r>
              <a:rPr lang="en-US" dirty="0">
                <a:solidFill>
                  <a:srgbClr val="002060"/>
                </a:solidFill>
                <a:latin typeface="Calibri" panose="020F0502020204030204" pitchFamily="34" charset="0"/>
              </a:rPr>
              <a:t>status on his/her </a:t>
            </a:r>
            <a:r>
              <a:rPr lang="en-US" dirty="0" smtClean="0">
                <a:solidFill>
                  <a:srgbClr val="002060"/>
                </a:solidFill>
                <a:latin typeface="Calibri" panose="020F0502020204030204" pitchFamily="34" charset="0"/>
              </a:rPr>
              <a:t>own.</a:t>
            </a:r>
            <a:endParaRPr lang="en-US" sz="1400" dirty="0">
              <a:solidFill>
                <a:srgbClr val="002060"/>
              </a:solidFill>
              <a:latin typeface="Calibri" panose="020F0502020204030204" pitchFamily="34" charset="0"/>
            </a:endParaRPr>
          </a:p>
          <a:p>
            <a:pPr marL="342900" indent="-342900">
              <a:spcAft>
                <a:spcPts val="2400"/>
              </a:spcAft>
              <a:buClr>
                <a:schemeClr val="accent2"/>
              </a:buClr>
              <a:buBlip>
                <a:blip r:embed="rId2"/>
              </a:buBlip>
            </a:pPr>
            <a:r>
              <a:rPr lang="en-US" dirty="0">
                <a:solidFill>
                  <a:srgbClr val="002060"/>
                </a:solidFill>
                <a:latin typeface="Calibri" panose="020F0502020204030204" pitchFamily="34" charset="0"/>
              </a:rPr>
              <a:t>A Qualifying Move resulting in a new Qualifying Arrival Date (QAD) can be </a:t>
            </a:r>
            <a:r>
              <a:rPr lang="en-US" dirty="0" smtClean="0">
                <a:solidFill>
                  <a:srgbClr val="002060"/>
                </a:solidFill>
                <a:latin typeface="Calibri" panose="020F0502020204030204" pitchFamily="34" charset="0"/>
              </a:rPr>
              <a:t>made even if the move is unrelated to a qualifying activity, as long as the move is made with or to join a Migratory Agricultural Worker. </a:t>
            </a:r>
            <a:endParaRPr lang="en-US" dirty="0">
              <a:solidFill>
                <a:srgbClr val="002060"/>
              </a:solidFill>
              <a:latin typeface="Calibri" panose="020F0502020204030204" pitchFamily="34" charset="0"/>
            </a:endParaRPr>
          </a:p>
          <a:p>
            <a:pPr>
              <a:buClr>
                <a:schemeClr val="accent2"/>
              </a:buClr>
            </a:pPr>
            <a:endParaRPr lang="en-US" sz="1400" dirty="0">
              <a:solidFill>
                <a:srgbClr val="002060"/>
              </a:solidFill>
              <a:latin typeface="Calibri" panose="020F0502020204030204" pitchFamily="34" charset="0"/>
            </a:endParaRP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3110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l="22143" t="24286" r="22143" b="9286"/>
          <a:stretch/>
        </p:blipFill>
        <p:spPr>
          <a:xfrm>
            <a:off x="1827212" y="40792"/>
            <a:ext cx="8534400" cy="6783754"/>
          </a:xfrm>
          <a:prstGeom prst="rect">
            <a:avLst/>
          </a:prstGeom>
        </p:spPr>
      </p:pic>
    </p:spTree>
    <p:extLst>
      <p:ext uri="{BB962C8B-B14F-4D97-AF65-F5344CB8AC3E}">
        <p14:creationId xmlns:p14="http://schemas.microsoft.com/office/powerpoint/2010/main" val="3799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2256" y="144490"/>
            <a:ext cx="11239887"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b="1" dirty="0" smtClean="0">
                <a:solidFill>
                  <a:schemeClr val="tx2">
                    <a:lumMod val="90000"/>
                    <a:lumOff val="10000"/>
                  </a:schemeClr>
                </a:solidFill>
                <a:latin typeface="Cambria" panose="02040503050406030204" pitchFamily="18" charset="0"/>
              </a:rPr>
              <a:t>  </a:t>
            </a:r>
            <a:r>
              <a:rPr lang="en-US" b="1" dirty="0">
                <a:solidFill>
                  <a:schemeClr val="tx2">
                    <a:lumMod val="90000"/>
                    <a:lumOff val="10000"/>
                  </a:schemeClr>
                </a:solidFill>
                <a:latin typeface="Cambria" panose="02040503050406030204" pitchFamily="18" charset="0"/>
              </a:rPr>
              <a:t>Key Terms</a:t>
            </a:r>
          </a:p>
        </p:txBody>
      </p:sp>
      <p:sp>
        <p:nvSpPr>
          <p:cNvPr id="5" name="Rectangle 4"/>
          <p:cNvSpPr/>
          <p:nvPr/>
        </p:nvSpPr>
        <p:spPr>
          <a:xfrm>
            <a:off x="1217612" y="1307142"/>
            <a:ext cx="10056812" cy="4955203"/>
          </a:xfrm>
          <a:prstGeom prst="rect">
            <a:avLst/>
          </a:prstGeom>
        </p:spPr>
        <p:txBody>
          <a:bodyPr wrap="square">
            <a:spAutoFit/>
          </a:bodyPr>
          <a:lstStyle/>
          <a:p>
            <a:r>
              <a:rPr lang="en-US" sz="2400" b="1" dirty="0" smtClean="0">
                <a:solidFill>
                  <a:schemeClr val="accent1"/>
                </a:solidFill>
                <a:latin typeface="Calibri,Bold" charset="0"/>
              </a:rPr>
              <a:t>Soon After</a:t>
            </a:r>
            <a:endParaRPr lang="en-US" dirty="0">
              <a:solidFill>
                <a:srgbClr val="1E477C"/>
              </a:solidFill>
              <a:latin typeface="Calibri" charset="0"/>
            </a:endParaRPr>
          </a:p>
          <a:p>
            <a:pPr marL="342900" indent="-342900">
              <a:buFont typeface="Arial" panose="020B0604020202020204" pitchFamily="34" charset="0"/>
              <a:buChar char="•"/>
            </a:pPr>
            <a:r>
              <a:rPr lang="en-US" sz="2400" dirty="0" smtClean="0">
                <a:solidFill>
                  <a:srgbClr val="1E477C"/>
                </a:solidFill>
                <a:latin typeface="Calibri" charset="0"/>
              </a:rPr>
              <a:t>Within </a:t>
            </a:r>
            <a:r>
              <a:rPr lang="en-US" sz="2400" dirty="0">
                <a:solidFill>
                  <a:srgbClr val="1E477C"/>
                </a:solidFill>
                <a:latin typeface="Calibri" charset="0"/>
              </a:rPr>
              <a:t>60 days </a:t>
            </a:r>
            <a:r>
              <a:rPr lang="en-US" dirty="0" smtClean="0">
                <a:solidFill>
                  <a:srgbClr val="1E477C"/>
                </a:solidFill>
                <a:latin typeface="Calibri" charset="0"/>
              </a:rPr>
              <a:t>after </a:t>
            </a:r>
            <a:r>
              <a:rPr lang="en-US" sz="2400" dirty="0" smtClean="0">
                <a:solidFill>
                  <a:srgbClr val="1E477C"/>
                </a:solidFill>
                <a:latin typeface="Calibri" charset="0"/>
              </a:rPr>
              <a:t>the Qualifying Move</a:t>
            </a:r>
            <a:endParaRPr lang="en-US" sz="2400" dirty="0">
              <a:solidFill>
                <a:srgbClr val="1E477C"/>
              </a:solidFill>
              <a:latin typeface="Calibri" charset="0"/>
            </a:endParaRPr>
          </a:p>
          <a:p>
            <a:endParaRPr lang="en-US" sz="1400" dirty="0">
              <a:solidFill>
                <a:srgbClr val="1E477C"/>
              </a:solidFill>
              <a:latin typeface="Calibri" charset="0"/>
            </a:endParaRPr>
          </a:p>
          <a:p>
            <a:r>
              <a:rPr lang="en-US" sz="2400" b="1" dirty="0" smtClean="0">
                <a:solidFill>
                  <a:schemeClr val="accent1"/>
                </a:solidFill>
                <a:latin typeface="Calibri,Bold" charset="0"/>
              </a:rPr>
              <a:t>Actively Sought</a:t>
            </a:r>
          </a:p>
          <a:p>
            <a:pPr marL="342900" indent="-342900">
              <a:buFont typeface="Arial" panose="020B0604020202020204" pitchFamily="34" charset="0"/>
              <a:buChar char="•"/>
            </a:pPr>
            <a:r>
              <a:rPr lang="en-US" sz="2400" dirty="0" smtClean="0">
                <a:solidFill>
                  <a:srgbClr val="1E477C"/>
                </a:solidFill>
                <a:latin typeface="Calibri" charset="0"/>
              </a:rPr>
              <a:t>May </a:t>
            </a:r>
            <a:r>
              <a:rPr lang="en-US" sz="2400" dirty="0">
                <a:solidFill>
                  <a:srgbClr val="1E477C"/>
                </a:solidFill>
                <a:latin typeface="Calibri" charset="0"/>
              </a:rPr>
              <a:t>occur before or after the qualifying move </a:t>
            </a:r>
            <a:r>
              <a:rPr lang="en-US" sz="2400" dirty="0" smtClean="0">
                <a:solidFill>
                  <a:srgbClr val="1E477C"/>
                </a:solidFill>
                <a:latin typeface="Calibri" charset="0"/>
              </a:rPr>
              <a:t>(</a:t>
            </a:r>
            <a:r>
              <a:rPr lang="en-US" dirty="0" smtClean="0">
                <a:solidFill>
                  <a:srgbClr val="1E477C"/>
                </a:solidFill>
                <a:latin typeface="Calibri" charset="0"/>
              </a:rPr>
              <a:t>Ex:</a:t>
            </a:r>
            <a:r>
              <a:rPr lang="en-US" sz="2400" dirty="0" smtClean="0">
                <a:solidFill>
                  <a:srgbClr val="1E477C"/>
                </a:solidFill>
                <a:latin typeface="Calibri" charset="0"/>
              </a:rPr>
              <a:t> </a:t>
            </a:r>
            <a:r>
              <a:rPr lang="en-US" dirty="0">
                <a:solidFill>
                  <a:srgbClr val="1E477C"/>
                </a:solidFill>
                <a:latin typeface="Calibri" charset="0"/>
              </a:rPr>
              <a:t>A</a:t>
            </a:r>
            <a:r>
              <a:rPr lang="en-US" sz="2400" dirty="0" smtClean="0">
                <a:solidFill>
                  <a:srgbClr val="1E477C"/>
                </a:solidFill>
                <a:latin typeface="Calibri" charset="0"/>
              </a:rPr>
              <a:t>pplied </a:t>
            </a:r>
            <a:r>
              <a:rPr lang="en-US" sz="2400" dirty="0">
                <a:solidFill>
                  <a:srgbClr val="1E477C"/>
                </a:solidFill>
                <a:latin typeface="Calibri" charset="0"/>
              </a:rPr>
              <a:t>for qualifying work at a particular agricultural </a:t>
            </a:r>
            <a:r>
              <a:rPr lang="en-US" sz="2400" dirty="0" smtClean="0">
                <a:solidFill>
                  <a:srgbClr val="1E477C"/>
                </a:solidFill>
                <a:latin typeface="Calibri" charset="0"/>
              </a:rPr>
              <a:t>job </a:t>
            </a:r>
            <a:r>
              <a:rPr lang="en-US" sz="2400" dirty="0">
                <a:solidFill>
                  <a:srgbClr val="1E477C"/>
                </a:solidFill>
                <a:latin typeface="Calibri" charset="0"/>
              </a:rPr>
              <a:t>site, applied for such employment before moving, or moved reasonably believing that, based on newspaper ads or word of mouth, such work would be available after the </a:t>
            </a:r>
            <a:r>
              <a:rPr lang="en-US" sz="2400" dirty="0" smtClean="0">
                <a:solidFill>
                  <a:srgbClr val="1E477C"/>
                </a:solidFill>
                <a:latin typeface="Calibri" charset="0"/>
              </a:rPr>
              <a:t>move.) </a:t>
            </a:r>
          </a:p>
          <a:p>
            <a:pPr marL="342900" indent="-342900">
              <a:buFont typeface="Arial" panose="020B0604020202020204" pitchFamily="34" charset="0"/>
              <a:buChar char="•"/>
            </a:pPr>
            <a:r>
              <a:rPr lang="en-US" sz="2400" dirty="0" smtClean="0">
                <a:solidFill>
                  <a:srgbClr val="1E477C"/>
                </a:solidFill>
                <a:latin typeface="Calibri" charset="0"/>
              </a:rPr>
              <a:t>Must </a:t>
            </a:r>
            <a:r>
              <a:rPr lang="en-US" sz="2400" dirty="0">
                <a:solidFill>
                  <a:srgbClr val="1E477C"/>
                </a:solidFill>
                <a:latin typeface="Calibri" charset="0"/>
              </a:rPr>
              <a:t>occur “soon after” the move </a:t>
            </a:r>
            <a:r>
              <a:rPr lang="en-US" sz="2400" dirty="0" smtClean="0">
                <a:solidFill>
                  <a:srgbClr val="1E477C"/>
                </a:solidFill>
                <a:latin typeface="Calibri" charset="0"/>
              </a:rPr>
              <a:t>(within 60 days.) </a:t>
            </a:r>
            <a:endParaRPr lang="en-US" sz="2400" dirty="0">
              <a:solidFill>
                <a:srgbClr val="1E477C"/>
              </a:solidFill>
              <a:latin typeface="Calibri" charset="0"/>
            </a:endParaRPr>
          </a:p>
          <a:p>
            <a:pPr marL="742950" lvl="1" indent="-285750">
              <a:buFont typeface="Arial" charset="0"/>
              <a:buChar char="•"/>
            </a:pPr>
            <a:endParaRPr lang="en-US" sz="1400" dirty="0">
              <a:solidFill>
                <a:srgbClr val="C00000"/>
              </a:solidFill>
              <a:latin typeface="Calibri" charset="0"/>
            </a:endParaRPr>
          </a:p>
          <a:p>
            <a:r>
              <a:rPr lang="en-US" sz="2400" b="1" dirty="0" smtClean="0">
                <a:solidFill>
                  <a:schemeClr val="accent1"/>
                </a:solidFill>
                <a:latin typeface="Calibri,Bold" charset="0"/>
              </a:rPr>
              <a:t>Recent </a:t>
            </a:r>
            <a:r>
              <a:rPr lang="en-US" sz="2400" b="1" dirty="0">
                <a:solidFill>
                  <a:schemeClr val="accent1"/>
                </a:solidFill>
                <a:latin typeface="Calibri,Bold" charset="0"/>
              </a:rPr>
              <a:t>History of Moves for</a:t>
            </a:r>
            <a:r>
              <a:rPr lang="en-US" sz="2400" b="1" dirty="0" smtClean="0">
                <a:solidFill>
                  <a:schemeClr val="accent1"/>
                </a:solidFill>
                <a:latin typeface="Calibri,Bold" charset="0"/>
              </a:rPr>
              <a:t>...</a:t>
            </a:r>
            <a:endParaRPr lang="en-US" b="1" dirty="0">
              <a:solidFill>
                <a:schemeClr val="accent1"/>
              </a:solidFill>
              <a:latin typeface="Arial" charset="0"/>
            </a:endParaRPr>
          </a:p>
          <a:p>
            <a:pPr marL="342900" indent="-342900">
              <a:buFont typeface="Arial" panose="020B0604020202020204" pitchFamily="34" charset="0"/>
              <a:buChar char="•"/>
            </a:pPr>
            <a:r>
              <a:rPr lang="en-US" sz="2400" dirty="0" smtClean="0">
                <a:solidFill>
                  <a:srgbClr val="1E477C"/>
                </a:solidFill>
                <a:latin typeface="Calibri" charset="0"/>
              </a:rPr>
              <a:t>Moves </a:t>
            </a:r>
            <a:r>
              <a:rPr lang="en-US" sz="2400" dirty="0">
                <a:solidFill>
                  <a:srgbClr val="1E477C"/>
                </a:solidFill>
                <a:latin typeface="Calibri" charset="0"/>
              </a:rPr>
              <a:t>that resulted in engagement in qualifying </a:t>
            </a:r>
            <a:r>
              <a:rPr lang="en-US" sz="2400" dirty="0" smtClean="0">
                <a:solidFill>
                  <a:srgbClr val="1E477C"/>
                </a:solidFill>
                <a:latin typeface="Calibri" charset="0"/>
              </a:rPr>
              <a:t>work;</a:t>
            </a:r>
          </a:p>
          <a:p>
            <a:pPr marL="342900" indent="-342900">
              <a:buFont typeface="Arial" panose="020B0604020202020204" pitchFamily="34" charset="0"/>
              <a:buChar char="•"/>
            </a:pPr>
            <a:r>
              <a:rPr lang="en-US" sz="2400" dirty="0" smtClean="0">
                <a:solidFill>
                  <a:srgbClr val="1E477C"/>
                </a:solidFill>
                <a:latin typeface="Calibri" charset="0"/>
              </a:rPr>
              <a:t>At </a:t>
            </a:r>
            <a:r>
              <a:rPr lang="en-US" sz="2400" dirty="0">
                <a:solidFill>
                  <a:srgbClr val="1E477C"/>
                </a:solidFill>
                <a:latin typeface="Calibri" charset="0"/>
              </a:rPr>
              <a:t>least two moves; </a:t>
            </a:r>
            <a:endParaRPr lang="en-US" dirty="0">
              <a:solidFill>
                <a:srgbClr val="1E477C"/>
              </a:solidFill>
              <a:latin typeface="Arial" charset="0"/>
            </a:endParaRPr>
          </a:p>
          <a:p>
            <a:pPr marL="342900" indent="-342900">
              <a:buFont typeface="Arial" panose="020B0604020202020204" pitchFamily="34" charset="0"/>
              <a:buChar char="•"/>
            </a:pPr>
            <a:r>
              <a:rPr lang="en-US" sz="2400" dirty="0" smtClean="0">
                <a:solidFill>
                  <a:srgbClr val="1E477C"/>
                </a:solidFill>
                <a:latin typeface="Calibri" charset="0"/>
              </a:rPr>
              <a:t>Within </a:t>
            </a:r>
            <a:r>
              <a:rPr lang="en-US" sz="2400" dirty="0">
                <a:solidFill>
                  <a:srgbClr val="1E477C"/>
                </a:solidFill>
                <a:latin typeface="Calibri" charset="0"/>
              </a:rPr>
              <a:t>36 months of the recruiter’s </a:t>
            </a:r>
            <a:r>
              <a:rPr lang="en-US" sz="2400" dirty="0" smtClean="0">
                <a:solidFill>
                  <a:srgbClr val="1E477C"/>
                </a:solidFill>
                <a:latin typeface="Calibri" charset="0"/>
              </a:rPr>
              <a:t>interview. </a:t>
            </a:r>
            <a:endParaRPr lang="en-US" sz="2400" dirty="0">
              <a:solidFill>
                <a:srgbClr val="1E477C"/>
              </a:solidFill>
              <a:effectLst/>
              <a:latin typeface="Arial" charset="0"/>
            </a:endParaRP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184276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812" y="888373"/>
            <a:ext cx="8184939" cy="2159627"/>
          </a:xfrm>
        </p:spPr>
        <p:txBody>
          <a:bodyPr>
            <a:noAutofit/>
          </a:bodyPr>
          <a:lstStyle/>
          <a:p>
            <a:pPr algn="ctr"/>
            <a:r>
              <a:rPr lang="en-US" sz="9600" b="1" dirty="0" smtClean="0">
                <a:latin typeface="Cambria" panose="02040503050406030204" pitchFamily="18" charset="0"/>
              </a:rPr>
              <a:t>scenarios</a:t>
            </a:r>
            <a:endParaRPr lang="en-US" sz="9600" b="1"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781" y="3048000"/>
            <a:ext cx="2514600" cy="2514600"/>
          </a:xfrm>
          <a:prstGeom prst="rect">
            <a:avLst/>
          </a:prstGeom>
        </p:spPr>
      </p:pic>
    </p:spTree>
    <p:extLst>
      <p:ext uri="{BB962C8B-B14F-4D97-AF65-F5344CB8AC3E}">
        <p14:creationId xmlns:p14="http://schemas.microsoft.com/office/powerpoint/2010/main" val="240412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smtClean="0"/>
              <a:t> </a:t>
            </a:r>
            <a:r>
              <a:rPr lang="en-US" b="1" dirty="0" smtClean="0">
                <a:solidFill>
                  <a:schemeClr val="tx2">
                    <a:lumMod val="90000"/>
                    <a:lumOff val="10000"/>
                  </a:schemeClr>
                </a:solidFill>
                <a:latin typeface="Cambria" panose="02040503050406030204" pitchFamily="18" charset="0"/>
              </a:rPr>
              <a:t>Scenario 1</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141412" y="1447800"/>
            <a:ext cx="10210800" cy="3847207"/>
          </a:xfrm>
          <a:prstGeom prst="rect">
            <a:avLst/>
          </a:prstGeom>
        </p:spPr>
        <p:txBody>
          <a:bodyPr wrap="square">
            <a:spAutoFit/>
          </a:bodyPr>
          <a:lstStyle/>
          <a:p>
            <a:pPr algn="ctr"/>
            <a:endParaRPr lang="en-US" sz="2000" b="1" dirty="0"/>
          </a:p>
          <a:p>
            <a:pPr algn="ctr"/>
            <a:r>
              <a:rPr lang="en-US" sz="2800" dirty="0">
                <a:solidFill>
                  <a:srgbClr val="1E477C"/>
                </a:solidFill>
                <a:latin typeface="Calibri" charset="0"/>
              </a:rPr>
              <a:t>On June 1, 2017, Jessica moves with her two children, ages 6 and 8, from </a:t>
            </a:r>
            <a:r>
              <a:rPr lang="en-US" sz="2800" dirty="0" smtClean="0">
                <a:solidFill>
                  <a:srgbClr val="1E477C"/>
                </a:solidFill>
                <a:latin typeface="Calibri" charset="0"/>
              </a:rPr>
              <a:t>Dallas, TX to South Fallsburg, NY to </a:t>
            </a:r>
            <a:r>
              <a:rPr lang="en-US" sz="2800" dirty="0">
                <a:solidFill>
                  <a:srgbClr val="1E477C"/>
                </a:solidFill>
                <a:latin typeface="Calibri" charset="0"/>
              </a:rPr>
              <a:t>live with relatives after losing her job in </a:t>
            </a:r>
            <a:r>
              <a:rPr lang="en-US" sz="2800" dirty="0" smtClean="0">
                <a:solidFill>
                  <a:srgbClr val="1E477C"/>
                </a:solidFill>
                <a:latin typeface="Calibri" charset="0"/>
              </a:rPr>
              <a:t>Dallas. </a:t>
            </a:r>
            <a:r>
              <a:rPr lang="en-US" sz="2800" dirty="0">
                <a:solidFill>
                  <a:srgbClr val="1E477C"/>
                </a:solidFill>
                <a:latin typeface="Calibri" charset="0"/>
              </a:rPr>
              <a:t>Jessica is hoping to find work similar to her last job in housekeeping, but finds that she can earn more money in a job at a poultry-processing facility. She only plans to stay for a few months to save money, and begins work deboning chicken at the poultry plant on July 15, 2017.                        </a:t>
            </a:r>
          </a:p>
          <a:p>
            <a:pPr algn="ctr"/>
            <a:r>
              <a:rPr lang="en-US" sz="2800" dirty="0">
                <a:solidFill>
                  <a:srgbClr val="1E477C"/>
                </a:solidFill>
                <a:latin typeface="Calibri" charset="0"/>
              </a:rPr>
              <a:t>Are Jessica’s children eligible for the MEP? </a:t>
            </a:r>
            <a:endParaRPr lang="en-US" sz="2800"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27496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smtClean="0"/>
              <a:t> </a:t>
            </a:r>
            <a:r>
              <a:rPr lang="en-US" b="1" dirty="0" smtClean="0">
                <a:solidFill>
                  <a:schemeClr val="tx2">
                    <a:lumMod val="90000"/>
                    <a:lumOff val="10000"/>
                  </a:schemeClr>
                </a:solidFill>
                <a:latin typeface="Cambria" panose="02040503050406030204" pitchFamily="18" charset="0"/>
              </a:rPr>
              <a:t>Scenario 1</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217612" y="1143000"/>
            <a:ext cx="10210800" cy="5632311"/>
          </a:xfrm>
          <a:prstGeom prst="rect">
            <a:avLst/>
          </a:prstGeom>
        </p:spPr>
        <p:txBody>
          <a:bodyPr wrap="square">
            <a:spAutoFit/>
          </a:bodyPr>
          <a:lstStyle/>
          <a:p>
            <a:pPr algn="ctr"/>
            <a:endParaRPr lang="en-US" sz="2000" b="1" dirty="0"/>
          </a:p>
          <a:p>
            <a:pPr algn="ctr">
              <a:buClr>
                <a:schemeClr val="accent1"/>
              </a:buClr>
            </a:pPr>
            <a:r>
              <a:rPr lang="en-US" dirty="0">
                <a:solidFill>
                  <a:srgbClr val="1E477C"/>
                </a:solidFill>
                <a:latin typeface="Calibri" charset="0"/>
              </a:rPr>
              <a:t>Are Jessica’s children eligible for the MEP? </a:t>
            </a:r>
            <a:r>
              <a:rPr lang="en-US" b="1" dirty="0">
                <a:solidFill>
                  <a:srgbClr val="00B050"/>
                </a:solidFill>
                <a:latin typeface="Calibri" charset="0"/>
              </a:rPr>
              <a:t>Yes</a:t>
            </a: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smtClean="0">
                <a:solidFill>
                  <a:srgbClr val="1E477C"/>
                </a:solidFill>
                <a:latin typeface="Calibri" charset="0"/>
              </a:rPr>
              <a:t>Migratory </a:t>
            </a:r>
            <a:r>
              <a:rPr lang="en-US" sz="2000" b="1" dirty="0">
                <a:solidFill>
                  <a:srgbClr val="1E477C"/>
                </a:solidFill>
                <a:latin typeface="Calibri" charset="0"/>
              </a:rPr>
              <a:t>Agricultural Worker: </a:t>
            </a:r>
            <a:r>
              <a:rPr lang="en-US" sz="2000" dirty="0">
                <a:solidFill>
                  <a:srgbClr val="1E477C"/>
                </a:solidFill>
                <a:latin typeface="Calibri" charset="0"/>
              </a:rPr>
              <a:t>Is the </a:t>
            </a:r>
            <a:r>
              <a:rPr lang="en-US" sz="2000" dirty="0" smtClean="0">
                <a:solidFill>
                  <a:srgbClr val="1E477C"/>
                </a:solidFill>
                <a:latin typeface="Calibri" charset="0"/>
              </a:rPr>
              <a:t>parent/guardian/spouse or the child himself a </a:t>
            </a:r>
            <a:r>
              <a:rPr lang="en-US" sz="2000" dirty="0">
                <a:solidFill>
                  <a:srgbClr val="1E477C"/>
                </a:solidFill>
                <a:latin typeface="Calibri" charset="0"/>
              </a:rPr>
              <a:t>M</a:t>
            </a:r>
            <a:r>
              <a:rPr lang="en-US" sz="2000" dirty="0" smtClean="0">
                <a:solidFill>
                  <a:srgbClr val="1E477C"/>
                </a:solidFill>
                <a:latin typeface="Calibri" charset="0"/>
              </a:rPr>
              <a:t>igratory Agricultural </a:t>
            </a:r>
            <a:r>
              <a:rPr lang="en-US" sz="2000" dirty="0">
                <a:solidFill>
                  <a:srgbClr val="1E477C"/>
                </a:solidFill>
                <a:latin typeface="Calibri" charset="0"/>
              </a:rPr>
              <a:t>W</a:t>
            </a:r>
            <a:r>
              <a:rPr lang="en-US" sz="2000" dirty="0" smtClean="0">
                <a:solidFill>
                  <a:srgbClr val="1E477C"/>
                </a:solidFill>
                <a:latin typeface="Calibri" charset="0"/>
              </a:rPr>
              <a:t>orker? </a:t>
            </a:r>
            <a:r>
              <a:rPr lang="en-US" sz="2000" b="1" dirty="0" smtClean="0">
                <a:solidFill>
                  <a:srgbClr val="00B050"/>
                </a:solidFill>
                <a:latin typeface="Calibri" charset="0"/>
              </a:rPr>
              <a:t>Yes</a:t>
            </a:r>
            <a:r>
              <a:rPr lang="en-US" sz="2000" b="1" dirty="0">
                <a:solidFill>
                  <a:srgbClr val="00B050"/>
                </a:solidFill>
                <a:latin typeface="Calibri" charset="0"/>
              </a:rPr>
              <a:t>.</a:t>
            </a:r>
            <a:r>
              <a:rPr lang="en-US" sz="2000" b="1" dirty="0">
                <a:solidFill>
                  <a:srgbClr val="1E477C"/>
                </a:solidFill>
                <a:latin typeface="Calibri" charset="0"/>
              </a:rPr>
              <a:t> </a:t>
            </a:r>
            <a:r>
              <a:rPr lang="en-US" sz="2000" b="1" dirty="0">
                <a:solidFill>
                  <a:srgbClr val="00B050"/>
                </a:solidFill>
                <a:latin typeface="Calibri" charset="0"/>
              </a:rPr>
              <a:t>The </a:t>
            </a:r>
            <a:r>
              <a:rPr lang="en-US" sz="2000" b="1" dirty="0" smtClean="0">
                <a:solidFill>
                  <a:srgbClr val="00B050"/>
                </a:solidFill>
                <a:latin typeface="Calibri" charset="0"/>
              </a:rPr>
              <a:t>children's’ </a:t>
            </a:r>
            <a:r>
              <a:rPr lang="en-US" sz="2000" b="1" dirty="0">
                <a:solidFill>
                  <a:srgbClr val="00B050"/>
                </a:solidFill>
                <a:latin typeface="Calibri" charset="0"/>
              </a:rPr>
              <a:t>mother is a M</a:t>
            </a:r>
            <a:r>
              <a:rPr lang="en-US" sz="2000" b="1" dirty="0" smtClean="0">
                <a:solidFill>
                  <a:srgbClr val="00B050"/>
                </a:solidFill>
                <a:latin typeface="Calibri" charset="0"/>
              </a:rPr>
              <a:t>igratory Agricultural Worker </a:t>
            </a:r>
            <a:r>
              <a:rPr lang="en-US" sz="2000" b="1" dirty="0">
                <a:solidFill>
                  <a:srgbClr val="00B050"/>
                </a:solidFill>
                <a:latin typeface="Calibri" charset="0"/>
              </a:rPr>
              <a:t>because she made a qualifying move in the preceding 36 months, soon after which she engaged in new qualifying work</a:t>
            </a:r>
            <a:r>
              <a:rPr lang="en-US" sz="2000" b="1" dirty="0" smtClean="0">
                <a:solidFill>
                  <a:srgbClr val="00B050"/>
                </a:solidFill>
                <a:latin typeface="Calibri" charset="0"/>
              </a:rPr>
              <a:t>.</a:t>
            </a:r>
          </a:p>
          <a:p>
            <a:pPr>
              <a:buClr>
                <a:schemeClr val="accent1"/>
              </a:buClr>
            </a:pPr>
            <a:endParaRPr lang="en-US" sz="2000" b="1" dirty="0" smtClean="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smtClean="0">
                <a:solidFill>
                  <a:srgbClr val="1E477C"/>
                </a:solidFill>
                <a:latin typeface="Calibri" charset="0"/>
              </a:rPr>
              <a:t>Did the children make a “Qualifying Move” (Due </a:t>
            </a:r>
            <a:r>
              <a:rPr lang="en-US" sz="2000" dirty="0">
                <a:solidFill>
                  <a:srgbClr val="1E477C"/>
                </a:solidFill>
                <a:latin typeface="Calibri" charset="0"/>
              </a:rPr>
              <a:t>to economic necessity, from one residence to another, and from one school district to </a:t>
            </a:r>
            <a:r>
              <a:rPr lang="en-US" sz="2000" dirty="0" smtClean="0">
                <a:solidFill>
                  <a:srgbClr val="1E477C"/>
                </a:solidFill>
                <a:latin typeface="Calibri" charset="0"/>
              </a:rPr>
              <a:t>another) within the preceding 36 months? </a:t>
            </a:r>
            <a:r>
              <a:rPr lang="en-US" sz="2000" b="1" dirty="0">
                <a:solidFill>
                  <a:srgbClr val="00B050"/>
                </a:solidFill>
                <a:latin typeface="Calibri" charset="0"/>
              </a:rPr>
              <a:t>Yes</a:t>
            </a:r>
          </a:p>
          <a:p>
            <a:pPr marL="342900" indent="-342900">
              <a:buClr>
                <a:schemeClr val="accent1"/>
              </a:buClr>
              <a:buFont typeface="Wingdings" charset="2"/>
              <a:buChar char="Ø"/>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a:t>
            </a:r>
            <a:r>
              <a:rPr lang="en-US" sz="2000" dirty="0" smtClean="0">
                <a:solidFill>
                  <a:srgbClr val="1E477C"/>
                </a:solidFill>
                <a:latin typeface="Calibri" charset="0"/>
              </a:rPr>
              <a:t>to a </a:t>
            </a:r>
            <a:r>
              <a:rPr lang="en-US" sz="2000" dirty="0">
                <a:solidFill>
                  <a:srgbClr val="1E477C"/>
                </a:solidFill>
                <a:latin typeface="Calibri" charset="0"/>
              </a:rPr>
              <a:t>free public education </a:t>
            </a:r>
            <a:r>
              <a:rPr lang="en-US" sz="2000" dirty="0" smtClean="0">
                <a:solidFill>
                  <a:srgbClr val="1E477C"/>
                </a:solidFill>
                <a:latin typeface="Calibri" charset="0"/>
              </a:rPr>
              <a:t>in </a:t>
            </a:r>
            <a:r>
              <a:rPr lang="en-US" sz="2000" dirty="0">
                <a:solidFill>
                  <a:srgbClr val="1E477C"/>
                </a:solidFill>
                <a:latin typeface="Calibri" charset="0"/>
              </a:rPr>
              <a:t>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smtClean="0">
                <a:solidFill>
                  <a:srgbClr val="1E477C"/>
                </a:solidFill>
                <a:latin typeface="Calibri" charset="0"/>
              </a:rPr>
              <a:t>With/To Join: </a:t>
            </a:r>
            <a:r>
              <a:rPr lang="en-US" sz="2000" dirty="0" smtClean="0">
                <a:solidFill>
                  <a:srgbClr val="1E477C"/>
                </a:solidFill>
                <a:latin typeface="Calibri" charset="0"/>
              </a:rPr>
              <a:t>Did </a:t>
            </a:r>
            <a:r>
              <a:rPr lang="en-US" sz="2000" dirty="0">
                <a:solidFill>
                  <a:srgbClr val="1E477C"/>
                </a:solidFill>
                <a:latin typeface="Calibri" charset="0"/>
              </a:rPr>
              <a:t>the </a:t>
            </a:r>
            <a:r>
              <a:rPr lang="en-US" sz="2000" dirty="0" smtClean="0">
                <a:solidFill>
                  <a:srgbClr val="1E477C"/>
                </a:solidFill>
                <a:latin typeface="Calibri" charset="0"/>
              </a:rPr>
              <a:t>children make the Qualifying Move on </a:t>
            </a:r>
            <a:r>
              <a:rPr lang="en-US" sz="2000" dirty="0">
                <a:solidFill>
                  <a:srgbClr val="1E477C"/>
                </a:solidFill>
                <a:latin typeface="Calibri" charset="0"/>
              </a:rPr>
              <a:t>their </a:t>
            </a:r>
            <a:r>
              <a:rPr lang="en-US" sz="2000" dirty="0" smtClean="0">
                <a:solidFill>
                  <a:srgbClr val="1E477C"/>
                </a:solidFill>
                <a:latin typeface="Calibri" charset="0"/>
              </a:rPr>
              <a:t>own as or with/to join a parent/guardian/spouse who is a Migratory Agricultural Worker? </a:t>
            </a:r>
            <a:r>
              <a:rPr lang="en-US" sz="2000" b="1" dirty="0">
                <a:solidFill>
                  <a:srgbClr val="00B050"/>
                </a:solidFill>
                <a:latin typeface="Calibri" charset="0"/>
              </a:rPr>
              <a:t>Yes</a:t>
            </a:r>
          </a:p>
          <a:p>
            <a:pPr>
              <a:buClr>
                <a:schemeClr val="accent1"/>
              </a:buClr>
            </a:pP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73355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46212" y="4724400"/>
            <a:ext cx="9906000" cy="1754326"/>
          </a:xfrm>
          <a:prstGeom prst="rect">
            <a:avLst/>
          </a:prstGeom>
          <a:noFill/>
        </p:spPr>
        <p:txBody>
          <a:bodyPr wrap="square" rtlCol="0">
            <a:spAutoFit/>
          </a:bodyPr>
          <a:lstStyle/>
          <a:p>
            <a:pPr>
              <a:lnSpc>
                <a:spcPct val="150000"/>
              </a:lnSpc>
            </a:pPr>
            <a:r>
              <a:rPr lang="en-US" sz="1800" b="1" dirty="0" smtClean="0">
                <a:latin typeface="Calibri" panose="020F0502020204030204" pitchFamily="34" charset="0"/>
                <a:cs typeface="Calibri" panose="020F0502020204030204" pitchFamily="34" charset="0"/>
              </a:rPr>
              <a:t>June 1, 2017- </a:t>
            </a:r>
            <a:r>
              <a:rPr lang="en-US" sz="1800" dirty="0" smtClean="0">
                <a:latin typeface="Calibri" panose="020F0502020204030204" pitchFamily="34" charset="0"/>
                <a:cs typeface="Calibri" panose="020F0502020204030204" pitchFamily="34" charset="0"/>
              </a:rPr>
              <a:t>Jessica becomes a Migratory Agricultural Worker.</a:t>
            </a:r>
          </a:p>
          <a:p>
            <a:pPr>
              <a:lnSpc>
                <a:spcPct val="150000"/>
              </a:lnSpc>
            </a:pPr>
            <a:r>
              <a:rPr lang="en-US" sz="1800" b="1" dirty="0" smtClean="0">
                <a:latin typeface="Calibri" panose="020F0502020204030204" pitchFamily="34" charset="0"/>
                <a:cs typeface="Calibri" panose="020F0502020204030204" pitchFamily="34" charset="0"/>
              </a:rPr>
              <a:t>June 1, 2020- </a:t>
            </a:r>
            <a:r>
              <a:rPr lang="en-US" sz="1800" dirty="0" smtClean="0">
                <a:latin typeface="Calibri" panose="020F0502020204030204" pitchFamily="34" charset="0"/>
                <a:cs typeface="Calibri" panose="020F0502020204030204" pitchFamily="34" charset="0"/>
              </a:rPr>
              <a:t>Jessica’s eligibility as a MAW expires.</a:t>
            </a:r>
          </a:p>
          <a:p>
            <a:pPr>
              <a:lnSpc>
                <a:spcPct val="150000"/>
              </a:lnSpc>
            </a:pPr>
            <a:r>
              <a:rPr lang="en-US" sz="1800" b="1" dirty="0" smtClean="0">
                <a:latin typeface="Calibri" panose="020F0502020204030204" pitchFamily="34" charset="0"/>
                <a:cs typeface="Calibri" panose="020F0502020204030204" pitchFamily="34" charset="0"/>
              </a:rPr>
              <a:t>June 1, 2017- </a:t>
            </a:r>
            <a:r>
              <a:rPr lang="en-US" sz="1800" dirty="0" smtClean="0">
                <a:latin typeface="Calibri" panose="020F0502020204030204" pitchFamily="34" charset="0"/>
                <a:cs typeface="Calibri" panose="020F0502020204030204" pitchFamily="34" charset="0"/>
              </a:rPr>
              <a:t>Jessica’s children become eligible for MEP services after making a Qualifying Move.</a:t>
            </a:r>
          </a:p>
          <a:p>
            <a:pPr>
              <a:lnSpc>
                <a:spcPct val="150000"/>
              </a:lnSpc>
            </a:pPr>
            <a:r>
              <a:rPr lang="en-US" sz="1800" b="1" dirty="0" smtClean="0">
                <a:latin typeface="Calibri" panose="020F0502020204030204" pitchFamily="34" charset="0"/>
                <a:cs typeface="Calibri" panose="020F0502020204030204" pitchFamily="34" charset="0"/>
              </a:rPr>
              <a:t>June 1, 2020- </a:t>
            </a:r>
            <a:r>
              <a:rPr lang="en-US" sz="1800" dirty="0" smtClean="0">
                <a:latin typeface="Calibri" panose="020F0502020204030204" pitchFamily="34" charset="0"/>
                <a:cs typeface="Calibri" panose="020F0502020204030204" pitchFamily="34" charset="0"/>
              </a:rPr>
              <a:t>Children’s eligibility for MEP services expires.</a:t>
            </a:r>
            <a:endParaRPr lang="en-US" sz="1800" dirty="0">
              <a:latin typeface="Calibri" panose="020F0502020204030204" pitchFamily="34" charset="0"/>
              <a:cs typeface="Calibri" panose="020F0502020204030204" pitchFamily="34" charset="0"/>
            </a:endParaRPr>
          </a:p>
        </p:txBody>
      </p:sp>
      <p:sp>
        <p:nvSpPr>
          <p:cNvPr id="12" name="5-Point Star 11"/>
          <p:cNvSpPr/>
          <p:nvPr/>
        </p:nvSpPr>
        <p:spPr>
          <a:xfrm>
            <a:off x="1145400" y="4876800"/>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145400" y="5653366"/>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26814" y="5265385"/>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41412" y="6041649"/>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2">
            <a:clrChange>
              <a:clrFrom>
                <a:srgbClr val="FFFFFF"/>
              </a:clrFrom>
              <a:clrTo>
                <a:srgbClr val="FFFFFF">
                  <a:alpha val="0"/>
                </a:srgbClr>
              </a:clrTo>
            </a:clrChange>
          </a:blip>
          <a:srcRect l="16667" t="35938" r="19792" b="25000"/>
          <a:stretch/>
        </p:blipFill>
        <p:spPr>
          <a:xfrm>
            <a:off x="1217612" y="457200"/>
            <a:ext cx="9835677" cy="4031015"/>
          </a:xfrm>
          <a:prstGeom prst="rect">
            <a:avLst/>
          </a:prstGeom>
        </p:spPr>
      </p:pic>
    </p:spTree>
    <p:extLst>
      <p:ext uri="{BB962C8B-B14F-4D97-AF65-F5344CB8AC3E}">
        <p14:creationId xmlns:p14="http://schemas.microsoft.com/office/powerpoint/2010/main" val="7180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smtClean="0"/>
              <a:t> </a:t>
            </a:r>
            <a:r>
              <a:rPr lang="en-US" b="1" dirty="0" smtClean="0">
                <a:solidFill>
                  <a:schemeClr val="tx2">
                    <a:lumMod val="90000"/>
                    <a:lumOff val="10000"/>
                  </a:schemeClr>
                </a:solidFill>
                <a:latin typeface="Cambria" panose="02040503050406030204" pitchFamily="18" charset="0"/>
              </a:rPr>
              <a:t>Scenario 2</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141412" y="1524000"/>
            <a:ext cx="10210800" cy="4278094"/>
          </a:xfrm>
          <a:prstGeom prst="rect">
            <a:avLst/>
          </a:prstGeom>
        </p:spPr>
        <p:txBody>
          <a:bodyPr wrap="square">
            <a:spAutoFit/>
          </a:bodyPr>
          <a:lstStyle/>
          <a:p>
            <a:pPr algn="ctr"/>
            <a:endParaRPr lang="en-US" sz="2000" b="1" dirty="0"/>
          </a:p>
          <a:p>
            <a:pPr algn="ctr"/>
            <a:r>
              <a:rPr lang="en-US" sz="2800" dirty="0">
                <a:solidFill>
                  <a:srgbClr val="1E477C"/>
                </a:solidFill>
                <a:latin typeface="Calibri" charset="0"/>
              </a:rPr>
              <a:t>Paul, age 13, lived with his parents in </a:t>
            </a:r>
            <a:r>
              <a:rPr lang="en-US" sz="2800" dirty="0" smtClean="0">
                <a:solidFill>
                  <a:srgbClr val="1E477C"/>
                </a:solidFill>
                <a:latin typeface="Calibri" charset="0"/>
              </a:rPr>
              <a:t>Buffalo, NY. </a:t>
            </a:r>
            <a:r>
              <a:rPr lang="en-US" sz="2800" dirty="0">
                <a:solidFill>
                  <a:srgbClr val="1E477C"/>
                </a:solidFill>
                <a:latin typeface="Calibri" charset="0"/>
              </a:rPr>
              <a:t>Unable to find work </a:t>
            </a:r>
            <a:r>
              <a:rPr lang="en-US" sz="2800" dirty="0" smtClean="0">
                <a:solidFill>
                  <a:srgbClr val="1E477C"/>
                </a:solidFill>
                <a:latin typeface="Calibri" charset="0"/>
              </a:rPr>
              <a:t>in Buffalo, </a:t>
            </a:r>
            <a:r>
              <a:rPr lang="en-US" sz="2800" dirty="0">
                <a:solidFill>
                  <a:srgbClr val="1E477C"/>
                </a:solidFill>
                <a:latin typeface="Calibri" charset="0"/>
              </a:rPr>
              <a:t>Paul’s father moved on his own to </a:t>
            </a:r>
            <a:r>
              <a:rPr lang="en-US" sz="2800" dirty="0" smtClean="0">
                <a:solidFill>
                  <a:srgbClr val="1E477C"/>
                </a:solidFill>
                <a:latin typeface="Calibri" charset="0"/>
              </a:rPr>
              <a:t>Albion, NY on </a:t>
            </a:r>
            <a:r>
              <a:rPr lang="en-US" sz="2800" dirty="0">
                <a:solidFill>
                  <a:srgbClr val="1E477C"/>
                </a:solidFill>
                <a:latin typeface="Calibri" charset="0"/>
              </a:rPr>
              <a:t>September 1, 2016, and engaged in seasonal employment </a:t>
            </a:r>
            <a:r>
              <a:rPr lang="en-US" sz="2800" dirty="0" smtClean="0">
                <a:solidFill>
                  <a:srgbClr val="1E477C"/>
                </a:solidFill>
                <a:latin typeface="Calibri" charset="0"/>
              </a:rPr>
              <a:t>cutting tomatoes </a:t>
            </a:r>
            <a:r>
              <a:rPr lang="en-US" sz="2800" dirty="0">
                <a:solidFill>
                  <a:srgbClr val="1E477C"/>
                </a:solidFill>
                <a:latin typeface="Calibri" charset="0"/>
              </a:rPr>
              <a:t>(within one week of his move). Paul’s father returned to </a:t>
            </a:r>
            <a:r>
              <a:rPr lang="en-US" sz="2800" dirty="0" smtClean="0">
                <a:solidFill>
                  <a:srgbClr val="1E477C"/>
                </a:solidFill>
                <a:latin typeface="Calibri" charset="0"/>
              </a:rPr>
              <a:t>Buffalo </a:t>
            </a:r>
            <a:r>
              <a:rPr lang="en-US" sz="2800" dirty="0">
                <a:solidFill>
                  <a:srgbClr val="1E477C"/>
                </a:solidFill>
                <a:latin typeface="Calibri" charset="0"/>
              </a:rPr>
              <a:t>on October 20, 2016. Shortly thereafter, Paul’s mother was able to find work in a restaurant in </a:t>
            </a:r>
            <a:r>
              <a:rPr lang="en-US" sz="2800" dirty="0" smtClean="0">
                <a:solidFill>
                  <a:srgbClr val="1E477C"/>
                </a:solidFill>
                <a:latin typeface="Calibri" charset="0"/>
              </a:rPr>
              <a:t>Niagara Falls, NY. </a:t>
            </a:r>
            <a:r>
              <a:rPr lang="en-US" sz="2800" dirty="0">
                <a:solidFill>
                  <a:srgbClr val="1E477C"/>
                </a:solidFill>
                <a:latin typeface="Calibri" charset="0"/>
              </a:rPr>
              <a:t>So, Paul and his parents moved from </a:t>
            </a:r>
            <a:r>
              <a:rPr lang="en-US" sz="2800" dirty="0" smtClean="0">
                <a:solidFill>
                  <a:srgbClr val="1E477C"/>
                </a:solidFill>
                <a:latin typeface="Calibri" charset="0"/>
              </a:rPr>
              <a:t>Buffalo to Niagara Falls on </a:t>
            </a:r>
            <a:r>
              <a:rPr lang="en-US" sz="2800" dirty="0">
                <a:solidFill>
                  <a:srgbClr val="1E477C"/>
                </a:solidFill>
                <a:latin typeface="Calibri" charset="0"/>
              </a:rPr>
              <a:t>November 1, 2016. The </a:t>
            </a:r>
            <a:r>
              <a:rPr lang="en-US" sz="2800" dirty="0" smtClean="0">
                <a:solidFill>
                  <a:srgbClr val="1E477C"/>
                </a:solidFill>
                <a:latin typeface="Calibri" charset="0"/>
              </a:rPr>
              <a:t>Recruiter identifies </a:t>
            </a:r>
            <a:r>
              <a:rPr lang="en-US" sz="2800" dirty="0">
                <a:solidFill>
                  <a:srgbClr val="1E477C"/>
                </a:solidFill>
                <a:latin typeface="Calibri" charset="0"/>
              </a:rPr>
              <a:t>Paul on July 1, 2017. </a:t>
            </a:r>
            <a:endParaRPr lang="en-US" sz="2800" dirty="0" smtClean="0">
              <a:solidFill>
                <a:srgbClr val="1E477C"/>
              </a:solidFill>
              <a:latin typeface="Calibri" charset="0"/>
            </a:endParaRPr>
          </a:p>
          <a:p>
            <a:pPr algn="ctr"/>
            <a:r>
              <a:rPr lang="en-US" sz="2800" dirty="0" smtClean="0">
                <a:solidFill>
                  <a:srgbClr val="1E477C"/>
                </a:solidFill>
                <a:latin typeface="Calibri" charset="0"/>
              </a:rPr>
              <a:t>Is </a:t>
            </a:r>
            <a:r>
              <a:rPr lang="en-US" sz="2800" dirty="0">
                <a:solidFill>
                  <a:srgbClr val="1E477C"/>
                </a:solidFill>
                <a:latin typeface="Calibri" charset="0"/>
              </a:rPr>
              <a:t>Paul eligible for the MEP? </a:t>
            </a:r>
            <a:endParaRPr lang="en-US" sz="2800"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272191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smtClean="0"/>
              <a:t> </a:t>
            </a:r>
            <a:r>
              <a:rPr lang="en-US" b="1" dirty="0" smtClean="0">
                <a:solidFill>
                  <a:schemeClr val="tx2">
                    <a:lumMod val="90000"/>
                    <a:lumOff val="10000"/>
                  </a:schemeClr>
                </a:solidFill>
                <a:latin typeface="Cambria" panose="02040503050406030204" pitchFamily="18" charset="0"/>
              </a:rPr>
              <a:t>Scenario 2</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217612" y="1143000"/>
            <a:ext cx="10210800" cy="5632311"/>
          </a:xfrm>
          <a:prstGeom prst="rect">
            <a:avLst/>
          </a:prstGeom>
        </p:spPr>
        <p:txBody>
          <a:bodyPr wrap="square">
            <a:spAutoFit/>
          </a:bodyPr>
          <a:lstStyle/>
          <a:p>
            <a:pPr algn="ctr"/>
            <a:endParaRPr lang="en-US" sz="2000" b="1" dirty="0"/>
          </a:p>
          <a:p>
            <a:pPr algn="ctr">
              <a:buClr>
                <a:schemeClr val="accent1"/>
              </a:buClr>
            </a:pPr>
            <a:r>
              <a:rPr lang="en-US" dirty="0" smtClean="0">
                <a:solidFill>
                  <a:srgbClr val="1E477C"/>
                </a:solidFill>
                <a:latin typeface="Calibri" charset="0"/>
              </a:rPr>
              <a:t>Is Paul eligible for the MEP? </a:t>
            </a:r>
            <a:r>
              <a:rPr lang="en-US" b="1" dirty="0">
                <a:solidFill>
                  <a:srgbClr val="00B050"/>
                </a:solidFill>
                <a:latin typeface="Calibri" charset="0"/>
              </a:rPr>
              <a:t>Yes</a:t>
            </a: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Migratory Agricultural Worker: </a:t>
            </a:r>
            <a:r>
              <a:rPr lang="en-US" sz="2000" dirty="0">
                <a:solidFill>
                  <a:srgbClr val="1E477C"/>
                </a:solidFill>
                <a:latin typeface="Calibri" charset="0"/>
              </a:rPr>
              <a:t>Is the parent/guardian/spouse or the child himself a Migratory Agricultural Worker? </a:t>
            </a:r>
            <a:r>
              <a:rPr lang="en-US" sz="2000" b="1" dirty="0">
                <a:solidFill>
                  <a:srgbClr val="00B050"/>
                </a:solidFill>
                <a:latin typeface="Calibri" charset="0"/>
              </a:rPr>
              <a:t>Yes. The child’s father is a </a:t>
            </a:r>
            <a:r>
              <a:rPr lang="en-US" sz="2000" b="1" dirty="0" smtClean="0">
                <a:solidFill>
                  <a:srgbClr val="00B050"/>
                </a:solidFill>
                <a:latin typeface="Calibri" charset="0"/>
              </a:rPr>
              <a:t>Migratory Agricultural Worker </a:t>
            </a:r>
            <a:r>
              <a:rPr lang="en-US" sz="2000" b="1" dirty="0">
                <a:solidFill>
                  <a:srgbClr val="00B050"/>
                </a:solidFill>
                <a:latin typeface="Calibri" charset="0"/>
              </a:rPr>
              <a:t>because he made a qualifying move in the preceding 36 months, soon after which he engaged in new qualifying work. </a:t>
            </a:r>
            <a:endParaRPr lang="en-US" sz="2000" b="1" dirty="0">
              <a:solidFill>
                <a:srgbClr val="00B050"/>
              </a:solidFill>
            </a:endParaRPr>
          </a:p>
          <a:p>
            <a:pPr>
              <a:buClr>
                <a:schemeClr val="accent1"/>
              </a:buClr>
            </a:pPr>
            <a:endParaRPr lang="en-US" sz="2000" b="1" dirty="0">
              <a:solidFill>
                <a:srgbClr val="1E477C"/>
              </a:solidFill>
              <a:latin typeface="Calibri" charset="0"/>
            </a:endParaRPr>
          </a:p>
          <a:p>
            <a:pPr marL="342900" indent="-342900">
              <a:buClr>
                <a:schemeClr val="accent1"/>
              </a:buClr>
              <a:buFont typeface="Wingdings" charset="2"/>
              <a:buChar char="Ø"/>
            </a:pPr>
            <a:r>
              <a:rPr lang="en-US" sz="2000" b="1" dirty="0" smtClean="0">
                <a:solidFill>
                  <a:srgbClr val="1E477C"/>
                </a:solidFill>
                <a:latin typeface="Calibri" charset="0"/>
              </a:rPr>
              <a:t>Qualifying Move: </a:t>
            </a:r>
            <a:r>
              <a:rPr lang="en-US" sz="2000" dirty="0" smtClean="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smtClean="0">
                <a:solidFill>
                  <a:srgbClr val="00B050"/>
                </a:solidFill>
                <a:latin typeface="Calibri" charset="0"/>
              </a:rPr>
              <a:t>Yes</a:t>
            </a:r>
          </a:p>
          <a:p>
            <a:pPr marL="342900" indent="-342900">
              <a:buClr>
                <a:schemeClr val="accent1"/>
              </a:buClr>
              <a:buFont typeface="Wingdings" charset="2"/>
              <a:buChar char="Ø"/>
            </a:pPr>
            <a:endParaRPr lang="en-US" sz="2000" b="1" dirty="0" smtClean="0"/>
          </a:p>
          <a:p>
            <a:pPr marL="342900" indent="-342900">
              <a:buClr>
                <a:schemeClr val="accent1"/>
              </a:buClr>
              <a:buFont typeface="Wingdings" charset="2"/>
              <a:buChar char="Ø"/>
            </a:pPr>
            <a:r>
              <a:rPr lang="en-US" sz="2000" b="1" dirty="0" smtClean="0">
                <a:solidFill>
                  <a:srgbClr val="1E477C"/>
                </a:solidFill>
                <a:latin typeface="Calibri" charset="0"/>
              </a:rPr>
              <a:t>Child:</a:t>
            </a:r>
            <a:r>
              <a:rPr lang="en-US" sz="2000" dirty="0" smtClean="0">
                <a:solidFill>
                  <a:srgbClr val="1E477C"/>
                </a:solidFill>
                <a:latin typeface="Calibri" charset="0"/>
              </a:rPr>
              <a:t> Are the children under the age of 22 and still entitled to a free public education in the state?</a:t>
            </a:r>
            <a:r>
              <a:rPr lang="en-US" sz="2000" b="1" dirty="0" smtClean="0">
                <a:solidFill>
                  <a:srgbClr val="1E477C"/>
                </a:solidFill>
                <a:latin typeface="Calibri" charset="0"/>
              </a:rPr>
              <a:t> </a:t>
            </a:r>
            <a:r>
              <a:rPr lang="en-US" sz="2000" b="1" dirty="0" smtClean="0">
                <a:solidFill>
                  <a:srgbClr val="00B050"/>
                </a:solidFill>
                <a:latin typeface="Calibri" charset="0"/>
              </a:rPr>
              <a:t>Yes</a:t>
            </a:r>
            <a:r>
              <a:rPr lang="en-US" sz="2000" b="1" dirty="0" smtClean="0">
                <a:solidFill>
                  <a:srgbClr val="1E477C"/>
                </a:solidFill>
                <a:latin typeface="Calibri" charset="0"/>
              </a:rPr>
              <a:t> </a:t>
            </a:r>
          </a:p>
          <a:p>
            <a:pPr>
              <a:buClr>
                <a:schemeClr val="accent1"/>
              </a:buClr>
            </a:pPr>
            <a:endParaRPr lang="en-US" sz="1400" dirty="0" smtClean="0">
              <a:solidFill>
                <a:srgbClr val="1E477C"/>
              </a:solidFill>
              <a:latin typeface="Calibri" charset="0"/>
            </a:endParaRPr>
          </a:p>
          <a:p>
            <a:pPr marL="342900" indent="-342900">
              <a:buClr>
                <a:schemeClr val="accent1"/>
              </a:buClr>
              <a:buFont typeface="Wingdings" charset="2"/>
              <a:buChar char="Ø"/>
            </a:pPr>
            <a:r>
              <a:rPr lang="en-US" sz="2000" b="1" dirty="0" smtClean="0">
                <a:solidFill>
                  <a:srgbClr val="1E477C"/>
                </a:solidFill>
                <a:latin typeface="Calibri" charset="0"/>
              </a:rPr>
              <a:t>With/To Join: </a:t>
            </a:r>
            <a:r>
              <a:rPr lang="en-US" sz="2000" dirty="0" smtClean="0">
                <a:solidFill>
                  <a:srgbClr val="1E477C"/>
                </a:solidFill>
                <a:latin typeface="Calibri" charset="0"/>
              </a:rPr>
              <a:t>Did the children make the Qualifying Move on their own as or with/to join a parent/guardian/spouse who is a Migratory Agricultural Worker? </a:t>
            </a:r>
            <a:r>
              <a:rPr lang="en-US" sz="2000" b="1" dirty="0" smtClean="0">
                <a:solidFill>
                  <a:srgbClr val="00B050"/>
                </a:solidFill>
                <a:latin typeface="Calibri" charset="0"/>
              </a:rPr>
              <a:t>Yes</a:t>
            </a:r>
          </a:p>
          <a:p>
            <a:pPr>
              <a:buClr>
                <a:schemeClr val="accent1"/>
              </a:buClr>
            </a:pPr>
            <a:endParaRPr lang="en-US" sz="1400" dirty="0">
              <a:solidFill>
                <a:srgbClr val="1E477C"/>
              </a:solidFill>
              <a:latin typeface="Calibri" charset="0"/>
            </a:endParaRPr>
          </a:p>
          <a:p>
            <a:pPr marL="285750" indent="-285750">
              <a:buClr>
                <a:schemeClr val="accent1"/>
              </a:buClr>
              <a:buFont typeface="Wingdings" charset="2"/>
              <a:buChar char="Ø"/>
            </a:pPr>
            <a:endParaRPr lang="en-US" sz="1400" dirty="0">
              <a:solidFill>
                <a:srgbClr val="1E477C"/>
              </a:solidFill>
              <a:latin typeface="Calibri" charset="0"/>
            </a:endParaRP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366424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Point Star 11"/>
          <p:cNvSpPr/>
          <p:nvPr/>
        </p:nvSpPr>
        <p:spPr>
          <a:xfrm>
            <a:off x="1145400" y="4876800"/>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145400" y="5653366"/>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26814" y="5265385"/>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41412" y="6041649"/>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clrChange>
              <a:clrFrom>
                <a:srgbClr val="FFFFFF"/>
              </a:clrFrom>
              <a:clrTo>
                <a:srgbClr val="FFFFFF">
                  <a:alpha val="0"/>
                </a:srgbClr>
              </a:clrTo>
            </a:clrChange>
          </a:blip>
          <a:srcRect l="7595" t="31645" r="27426" b="17721"/>
          <a:stretch/>
        </p:blipFill>
        <p:spPr>
          <a:xfrm>
            <a:off x="844232" y="118475"/>
            <a:ext cx="10507980" cy="5458691"/>
          </a:xfrm>
          <a:prstGeom prst="rect">
            <a:avLst/>
          </a:prstGeom>
          <a:ln>
            <a:noFill/>
          </a:ln>
        </p:spPr>
      </p:pic>
      <p:sp>
        <p:nvSpPr>
          <p:cNvPr id="11" name="TextBox 10"/>
          <p:cNvSpPr txBox="1"/>
          <p:nvPr/>
        </p:nvSpPr>
        <p:spPr>
          <a:xfrm>
            <a:off x="1446212" y="4724400"/>
            <a:ext cx="9906000" cy="1754326"/>
          </a:xfrm>
          <a:prstGeom prst="rect">
            <a:avLst/>
          </a:prstGeom>
          <a:noFill/>
        </p:spPr>
        <p:txBody>
          <a:bodyPr wrap="square" rtlCol="0">
            <a:spAutoFit/>
          </a:bodyPr>
          <a:lstStyle/>
          <a:p>
            <a:pPr>
              <a:lnSpc>
                <a:spcPct val="150000"/>
              </a:lnSpc>
            </a:pPr>
            <a:r>
              <a:rPr lang="en-US" sz="1800" b="1" dirty="0" smtClean="0">
                <a:latin typeface="Calibri" panose="020F0502020204030204" pitchFamily="34" charset="0"/>
                <a:cs typeface="Calibri" panose="020F0502020204030204" pitchFamily="34" charset="0"/>
              </a:rPr>
              <a:t>September 1, 2016- </a:t>
            </a:r>
            <a:r>
              <a:rPr lang="en-US" sz="1800" dirty="0" smtClean="0">
                <a:latin typeface="Calibri" panose="020F0502020204030204" pitchFamily="34" charset="0"/>
                <a:cs typeface="Calibri" panose="020F0502020204030204" pitchFamily="34" charset="0"/>
              </a:rPr>
              <a:t>Paul’s father becomes a Migratory Agricultural Worker.</a:t>
            </a:r>
          </a:p>
          <a:p>
            <a:pPr>
              <a:lnSpc>
                <a:spcPct val="150000"/>
              </a:lnSpc>
            </a:pPr>
            <a:r>
              <a:rPr lang="en-US" sz="1800" b="1" dirty="0" smtClean="0">
                <a:latin typeface="Calibri" panose="020F0502020204030204" pitchFamily="34" charset="0"/>
                <a:cs typeface="Calibri" panose="020F0502020204030204" pitchFamily="34" charset="0"/>
              </a:rPr>
              <a:t>September 1, 2019- </a:t>
            </a:r>
            <a:r>
              <a:rPr lang="en-US" sz="1800" dirty="0" smtClean="0">
                <a:latin typeface="Calibri" panose="020F0502020204030204" pitchFamily="34" charset="0"/>
                <a:cs typeface="Calibri" panose="020F0502020204030204" pitchFamily="34" charset="0"/>
              </a:rPr>
              <a:t>Paul’s father’s eligibility as a MAW expires.</a:t>
            </a:r>
          </a:p>
          <a:p>
            <a:pPr>
              <a:lnSpc>
                <a:spcPct val="150000"/>
              </a:lnSpc>
            </a:pPr>
            <a:r>
              <a:rPr lang="en-US" sz="1800" b="1" dirty="0" smtClean="0">
                <a:latin typeface="Calibri" panose="020F0502020204030204" pitchFamily="34" charset="0"/>
                <a:cs typeface="Calibri" panose="020F0502020204030204" pitchFamily="34" charset="0"/>
              </a:rPr>
              <a:t>November 1, 2016- </a:t>
            </a:r>
            <a:r>
              <a:rPr lang="en-US" sz="1800" dirty="0" smtClean="0">
                <a:latin typeface="Calibri" panose="020F0502020204030204" pitchFamily="34" charset="0"/>
                <a:cs typeface="Calibri" panose="020F0502020204030204" pitchFamily="34" charset="0"/>
              </a:rPr>
              <a:t>Paul becomes eligible for MEP services after making a Qualifying Move.</a:t>
            </a:r>
          </a:p>
          <a:p>
            <a:pPr>
              <a:lnSpc>
                <a:spcPct val="150000"/>
              </a:lnSpc>
            </a:pPr>
            <a:r>
              <a:rPr lang="en-US" sz="1800" b="1" dirty="0" smtClean="0">
                <a:latin typeface="Calibri" panose="020F0502020204030204" pitchFamily="34" charset="0"/>
                <a:cs typeface="Calibri" panose="020F0502020204030204" pitchFamily="34" charset="0"/>
              </a:rPr>
              <a:t>November 1, 2019- </a:t>
            </a:r>
            <a:r>
              <a:rPr lang="en-US" sz="1800" dirty="0" smtClean="0">
                <a:latin typeface="Calibri" panose="020F0502020204030204" pitchFamily="34" charset="0"/>
                <a:cs typeface="Calibri" panose="020F0502020204030204" pitchFamily="34" charset="0"/>
              </a:rPr>
              <a:t>Paul’s eligibility for MEP services expires.</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963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smtClean="0"/>
              <a:t> </a:t>
            </a:r>
            <a:r>
              <a:rPr lang="en-US" b="1" dirty="0" smtClean="0">
                <a:solidFill>
                  <a:schemeClr val="tx2">
                    <a:lumMod val="90000"/>
                    <a:lumOff val="10000"/>
                  </a:schemeClr>
                </a:solidFill>
                <a:latin typeface="Cambria" panose="02040503050406030204" pitchFamily="18" charset="0"/>
              </a:rPr>
              <a:t>Scenario 3</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141412" y="1676401"/>
            <a:ext cx="10210800" cy="3847207"/>
          </a:xfrm>
          <a:prstGeom prst="rect">
            <a:avLst/>
          </a:prstGeom>
        </p:spPr>
        <p:txBody>
          <a:bodyPr wrap="square">
            <a:spAutoFit/>
          </a:bodyPr>
          <a:lstStyle/>
          <a:p>
            <a:pPr algn="ctr"/>
            <a:endParaRPr lang="en-US" sz="2000" b="1" dirty="0" smtClean="0"/>
          </a:p>
          <a:p>
            <a:pPr algn="ctr"/>
            <a:r>
              <a:rPr lang="en-US" sz="2800" dirty="0" smtClean="0">
                <a:solidFill>
                  <a:srgbClr val="1E477C"/>
                </a:solidFill>
                <a:latin typeface="Calibri" charset="0"/>
              </a:rPr>
              <a:t>Lilia, Huber, and their 3 young children moved together from Oaxaca, Mexico to Elba, NY on August 1, 2015. Soon after the move (within 2 weeks) both Lilia and Huber obtained work packing onions. After the packing season ended on February 10, 2016, the family moved together to Cortland, NY, where Huber obtained work at an auto repair shop. The Recruiter identifies the family in Cortland on August 5, 2017. </a:t>
            </a:r>
          </a:p>
          <a:p>
            <a:pPr algn="ctr"/>
            <a:r>
              <a:rPr lang="en-US" sz="2800" dirty="0" smtClean="0">
                <a:solidFill>
                  <a:srgbClr val="1E477C"/>
                </a:solidFill>
                <a:latin typeface="Calibri" charset="0"/>
              </a:rPr>
              <a:t>Are Huber and Lilia’s children eligible for the MEP?</a:t>
            </a:r>
            <a:endParaRPr lang="en-US" sz="2800"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213757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smtClean="0"/>
              <a:t> </a:t>
            </a:r>
            <a:r>
              <a:rPr lang="en-US" b="1" dirty="0" smtClean="0">
                <a:solidFill>
                  <a:schemeClr val="tx2">
                    <a:lumMod val="90000"/>
                    <a:lumOff val="10000"/>
                  </a:schemeClr>
                </a:solidFill>
                <a:latin typeface="Cambria" panose="02040503050406030204" pitchFamily="18" charset="0"/>
              </a:rPr>
              <a:t>Scenario 3</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217612" y="1008869"/>
            <a:ext cx="10210800" cy="6001643"/>
          </a:xfrm>
          <a:prstGeom prst="rect">
            <a:avLst/>
          </a:prstGeom>
        </p:spPr>
        <p:txBody>
          <a:bodyPr wrap="square">
            <a:spAutoFit/>
          </a:bodyPr>
          <a:lstStyle/>
          <a:p>
            <a:pPr algn="ctr"/>
            <a:endParaRPr lang="en-US" sz="2000" b="1" dirty="0"/>
          </a:p>
          <a:p>
            <a:pPr algn="ctr">
              <a:buClr>
                <a:schemeClr val="accent1"/>
              </a:buClr>
            </a:pPr>
            <a:r>
              <a:rPr lang="en-US" dirty="0">
                <a:solidFill>
                  <a:srgbClr val="1E477C"/>
                </a:solidFill>
                <a:latin typeface="Calibri" charset="0"/>
              </a:rPr>
              <a:t>Are </a:t>
            </a:r>
            <a:r>
              <a:rPr lang="en-US" dirty="0" smtClean="0">
                <a:solidFill>
                  <a:srgbClr val="1E477C"/>
                </a:solidFill>
                <a:latin typeface="Calibri" charset="0"/>
              </a:rPr>
              <a:t>Huber and Lilia’s </a:t>
            </a:r>
            <a:r>
              <a:rPr lang="en-US" dirty="0">
                <a:solidFill>
                  <a:srgbClr val="1E477C"/>
                </a:solidFill>
                <a:latin typeface="Calibri" charset="0"/>
              </a:rPr>
              <a:t>children eligible for the MEP? </a:t>
            </a:r>
            <a:r>
              <a:rPr lang="en-US" b="1" dirty="0" smtClean="0">
                <a:solidFill>
                  <a:srgbClr val="00B050"/>
                </a:solidFill>
                <a:latin typeface="Calibri" charset="0"/>
              </a:rPr>
              <a:t>Yes</a:t>
            </a:r>
          </a:p>
          <a:p>
            <a:pPr algn="ctr">
              <a:buClr>
                <a:schemeClr val="accent1"/>
              </a:buClr>
            </a:pPr>
            <a:r>
              <a:rPr lang="en-US" dirty="0" smtClean="0">
                <a:solidFill>
                  <a:srgbClr val="1E477C"/>
                </a:solidFill>
                <a:latin typeface="Calibri" charset="0"/>
              </a:rPr>
              <a:t>What is the QAD(s)? </a:t>
            </a:r>
            <a:r>
              <a:rPr lang="en-US" b="1" dirty="0" smtClean="0">
                <a:solidFill>
                  <a:srgbClr val="1E477C"/>
                </a:solidFill>
                <a:latin typeface="Calibri" charset="0"/>
              </a:rPr>
              <a:t>8/1/2015 and 2/10/2016</a:t>
            </a:r>
            <a:endParaRPr lang="en-US" b="1" dirty="0">
              <a:solidFill>
                <a:srgbClr val="00B050"/>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smtClean="0">
                <a:solidFill>
                  <a:srgbClr val="1E477C"/>
                </a:solidFill>
                <a:latin typeface="Calibri" charset="0"/>
              </a:rPr>
              <a:t>Migratory </a:t>
            </a:r>
            <a:r>
              <a:rPr lang="en-US" sz="2000" b="1" dirty="0">
                <a:solidFill>
                  <a:srgbClr val="1E477C"/>
                </a:solidFill>
                <a:latin typeface="Calibri" charset="0"/>
              </a:rPr>
              <a:t>Agricultural Worker: </a:t>
            </a:r>
            <a:r>
              <a:rPr lang="en-US" sz="2000" dirty="0">
                <a:solidFill>
                  <a:srgbClr val="1E477C"/>
                </a:solidFill>
                <a:latin typeface="Calibri" charset="0"/>
              </a:rPr>
              <a:t>Is the </a:t>
            </a:r>
            <a:r>
              <a:rPr lang="en-US" sz="2000" dirty="0" smtClean="0">
                <a:solidFill>
                  <a:srgbClr val="1E477C"/>
                </a:solidFill>
                <a:latin typeface="Calibri" charset="0"/>
              </a:rPr>
              <a:t>parent/guardian/spouse or the child himself a </a:t>
            </a:r>
            <a:r>
              <a:rPr lang="en-US" sz="2000" dirty="0">
                <a:solidFill>
                  <a:srgbClr val="1E477C"/>
                </a:solidFill>
                <a:latin typeface="Calibri" charset="0"/>
              </a:rPr>
              <a:t>M</a:t>
            </a:r>
            <a:r>
              <a:rPr lang="en-US" sz="2000" dirty="0" smtClean="0">
                <a:solidFill>
                  <a:srgbClr val="1E477C"/>
                </a:solidFill>
                <a:latin typeface="Calibri" charset="0"/>
              </a:rPr>
              <a:t>igratory Agricultural </a:t>
            </a:r>
            <a:r>
              <a:rPr lang="en-US" sz="2000" dirty="0">
                <a:solidFill>
                  <a:srgbClr val="1E477C"/>
                </a:solidFill>
                <a:latin typeface="Calibri" charset="0"/>
              </a:rPr>
              <a:t>W</a:t>
            </a:r>
            <a:r>
              <a:rPr lang="en-US" sz="2000" dirty="0" smtClean="0">
                <a:solidFill>
                  <a:srgbClr val="1E477C"/>
                </a:solidFill>
                <a:latin typeface="Calibri" charset="0"/>
              </a:rPr>
              <a:t>orker? </a:t>
            </a:r>
            <a:r>
              <a:rPr lang="en-US" sz="2000" b="1" dirty="0" smtClean="0">
                <a:solidFill>
                  <a:srgbClr val="00B050"/>
                </a:solidFill>
                <a:latin typeface="Calibri" charset="0"/>
              </a:rPr>
              <a:t>Yes</a:t>
            </a:r>
            <a:r>
              <a:rPr lang="en-US" sz="2000" b="1" dirty="0">
                <a:solidFill>
                  <a:srgbClr val="00B050"/>
                </a:solidFill>
                <a:latin typeface="Calibri" charset="0"/>
              </a:rPr>
              <a:t>.</a:t>
            </a:r>
            <a:r>
              <a:rPr lang="en-US" sz="2000" b="1" dirty="0">
                <a:solidFill>
                  <a:srgbClr val="1E477C"/>
                </a:solidFill>
                <a:latin typeface="Calibri" charset="0"/>
              </a:rPr>
              <a:t> </a:t>
            </a:r>
            <a:r>
              <a:rPr lang="en-US" sz="2000" b="1" dirty="0">
                <a:solidFill>
                  <a:srgbClr val="00B050"/>
                </a:solidFill>
                <a:latin typeface="Calibri" charset="0"/>
              </a:rPr>
              <a:t>The </a:t>
            </a:r>
            <a:r>
              <a:rPr lang="en-US" sz="2000" b="1" dirty="0" smtClean="0">
                <a:solidFill>
                  <a:srgbClr val="00B050"/>
                </a:solidFill>
                <a:latin typeface="Calibri" charset="0"/>
              </a:rPr>
              <a:t>children’s parents are </a:t>
            </a:r>
            <a:r>
              <a:rPr lang="en-US" sz="2000" b="1" dirty="0">
                <a:solidFill>
                  <a:srgbClr val="00B050"/>
                </a:solidFill>
                <a:latin typeface="Calibri" charset="0"/>
              </a:rPr>
              <a:t>M</a:t>
            </a:r>
            <a:r>
              <a:rPr lang="en-US" sz="2000" b="1" dirty="0" smtClean="0">
                <a:solidFill>
                  <a:srgbClr val="00B050"/>
                </a:solidFill>
                <a:latin typeface="Calibri" charset="0"/>
              </a:rPr>
              <a:t>igratory Agricultural Workers </a:t>
            </a:r>
            <a:r>
              <a:rPr lang="en-US" sz="2000" b="1" dirty="0">
                <a:solidFill>
                  <a:srgbClr val="00B050"/>
                </a:solidFill>
                <a:latin typeface="Calibri" charset="0"/>
              </a:rPr>
              <a:t>because </a:t>
            </a:r>
            <a:r>
              <a:rPr lang="en-US" sz="2000" b="1" dirty="0" smtClean="0">
                <a:solidFill>
                  <a:srgbClr val="00B050"/>
                </a:solidFill>
                <a:latin typeface="Calibri" charset="0"/>
              </a:rPr>
              <a:t>they </a:t>
            </a:r>
            <a:r>
              <a:rPr lang="en-US" sz="2000" b="1" dirty="0">
                <a:solidFill>
                  <a:srgbClr val="00B050"/>
                </a:solidFill>
                <a:latin typeface="Calibri" charset="0"/>
              </a:rPr>
              <a:t>made a qualifying move in the preceding 36 months, soon after which </a:t>
            </a:r>
            <a:r>
              <a:rPr lang="en-US" sz="2000" b="1" dirty="0" smtClean="0">
                <a:solidFill>
                  <a:srgbClr val="00B050"/>
                </a:solidFill>
                <a:latin typeface="Calibri" charset="0"/>
              </a:rPr>
              <a:t>they </a:t>
            </a:r>
            <a:r>
              <a:rPr lang="en-US" sz="2000" b="1" dirty="0">
                <a:solidFill>
                  <a:srgbClr val="00B050"/>
                </a:solidFill>
                <a:latin typeface="Calibri" charset="0"/>
              </a:rPr>
              <a:t>engaged in new qualifying work</a:t>
            </a:r>
            <a:r>
              <a:rPr lang="en-US" sz="2000" b="1" dirty="0" smtClean="0">
                <a:solidFill>
                  <a:srgbClr val="00B050"/>
                </a:solidFill>
                <a:latin typeface="Calibri" charset="0"/>
              </a:rPr>
              <a:t>.</a:t>
            </a:r>
          </a:p>
          <a:p>
            <a:pPr>
              <a:buClr>
                <a:schemeClr val="accent1"/>
              </a:buClr>
            </a:pPr>
            <a:endParaRPr lang="en-US" sz="2000" b="1" dirty="0" smtClean="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smtClean="0">
                <a:solidFill>
                  <a:srgbClr val="1E477C"/>
                </a:solidFill>
                <a:latin typeface="Calibri" charset="0"/>
              </a:rPr>
              <a:t>Did the children make a “Qualifying Move” (Due </a:t>
            </a:r>
            <a:r>
              <a:rPr lang="en-US" sz="2000" dirty="0">
                <a:solidFill>
                  <a:srgbClr val="1E477C"/>
                </a:solidFill>
                <a:latin typeface="Calibri" charset="0"/>
              </a:rPr>
              <a:t>to economic necessity, from one residence to another, and from one school district to </a:t>
            </a:r>
            <a:r>
              <a:rPr lang="en-US" sz="2000" dirty="0" smtClean="0">
                <a:solidFill>
                  <a:srgbClr val="1E477C"/>
                </a:solidFill>
                <a:latin typeface="Calibri" charset="0"/>
              </a:rPr>
              <a:t>another) within the preceding 36 months? </a:t>
            </a:r>
            <a:r>
              <a:rPr lang="en-US" sz="2000" b="1" dirty="0" smtClean="0">
                <a:solidFill>
                  <a:srgbClr val="00B050"/>
                </a:solidFill>
                <a:latin typeface="Calibri" charset="0"/>
              </a:rPr>
              <a:t>Yes- They made 2 Qualifying Moves</a:t>
            </a:r>
            <a:endParaRPr lang="en-US" sz="2000" b="1" dirty="0">
              <a:solidFill>
                <a:srgbClr val="00B050"/>
              </a:solidFill>
              <a:latin typeface="Calibri" charset="0"/>
            </a:endParaRPr>
          </a:p>
          <a:p>
            <a:pPr marL="342900" indent="-342900">
              <a:buClr>
                <a:schemeClr val="accent1"/>
              </a:buClr>
              <a:buFont typeface="Wingdings" charset="2"/>
              <a:buChar char="Ø"/>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a:t>
            </a:r>
            <a:r>
              <a:rPr lang="en-US" sz="2000" dirty="0" smtClean="0">
                <a:solidFill>
                  <a:srgbClr val="1E477C"/>
                </a:solidFill>
                <a:latin typeface="Calibri" charset="0"/>
              </a:rPr>
              <a:t>to </a:t>
            </a:r>
            <a:r>
              <a:rPr lang="en-US" sz="2000" dirty="0">
                <a:solidFill>
                  <a:srgbClr val="1E477C"/>
                </a:solidFill>
                <a:latin typeface="Calibri" charset="0"/>
              </a:rPr>
              <a:t>a free public education </a:t>
            </a:r>
            <a:r>
              <a:rPr lang="en-US" sz="2000" dirty="0" smtClean="0">
                <a:solidFill>
                  <a:srgbClr val="1E477C"/>
                </a:solidFill>
                <a:latin typeface="Calibri" charset="0"/>
              </a:rPr>
              <a:t>in </a:t>
            </a:r>
            <a:r>
              <a:rPr lang="en-US" sz="2000" dirty="0">
                <a:solidFill>
                  <a:srgbClr val="1E477C"/>
                </a:solidFill>
                <a:latin typeface="Calibri" charset="0"/>
              </a:rPr>
              <a:t>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smtClean="0">
                <a:solidFill>
                  <a:srgbClr val="1E477C"/>
                </a:solidFill>
                <a:latin typeface="Calibri" charset="0"/>
              </a:rPr>
              <a:t>With/To Join: </a:t>
            </a:r>
            <a:r>
              <a:rPr lang="en-US" sz="2000" dirty="0" smtClean="0">
                <a:solidFill>
                  <a:srgbClr val="1E477C"/>
                </a:solidFill>
                <a:latin typeface="Calibri" charset="0"/>
              </a:rPr>
              <a:t>Did </a:t>
            </a:r>
            <a:r>
              <a:rPr lang="en-US" sz="2000" dirty="0">
                <a:solidFill>
                  <a:srgbClr val="1E477C"/>
                </a:solidFill>
                <a:latin typeface="Calibri" charset="0"/>
              </a:rPr>
              <a:t>the </a:t>
            </a:r>
            <a:r>
              <a:rPr lang="en-US" sz="2000" dirty="0" smtClean="0">
                <a:solidFill>
                  <a:srgbClr val="1E477C"/>
                </a:solidFill>
                <a:latin typeface="Calibri" charset="0"/>
              </a:rPr>
              <a:t>children make the Qualifying Move on </a:t>
            </a:r>
            <a:r>
              <a:rPr lang="en-US" sz="2000" dirty="0">
                <a:solidFill>
                  <a:srgbClr val="1E477C"/>
                </a:solidFill>
                <a:latin typeface="Calibri" charset="0"/>
              </a:rPr>
              <a:t>their </a:t>
            </a:r>
            <a:r>
              <a:rPr lang="en-US" sz="2000" dirty="0" smtClean="0">
                <a:solidFill>
                  <a:srgbClr val="1E477C"/>
                </a:solidFill>
                <a:latin typeface="Calibri" charset="0"/>
              </a:rPr>
              <a:t>own as or with/to join a parent/guardian/spouse who is a Migratory Agricultural Worker? </a:t>
            </a:r>
            <a:r>
              <a:rPr lang="en-US" sz="2000" b="1" dirty="0">
                <a:solidFill>
                  <a:srgbClr val="00B050"/>
                </a:solidFill>
                <a:latin typeface="Calibri" charset="0"/>
              </a:rPr>
              <a:t>Yes</a:t>
            </a:r>
          </a:p>
          <a:p>
            <a:pPr>
              <a:buClr>
                <a:schemeClr val="accent1"/>
              </a:buClr>
            </a:pPr>
            <a:endParaRPr lang="en-US" sz="1400" dirty="0">
              <a:solidFill>
                <a:srgbClr val="1E477C"/>
              </a:solidFill>
              <a:latin typeface="Calibri" charset="0"/>
            </a:endParaRPr>
          </a:p>
          <a:p>
            <a:pPr>
              <a:buClr>
                <a:schemeClr val="accent1"/>
              </a:buClr>
            </a:pPr>
            <a:endParaRPr lang="en-US" sz="1400" dirty="0">
              <a:solidFill>
                <a:srgbClr val="1E477C"/>
              </a:solidFill>
              <a:latin typeface="Calibri" charset="0"/>
            </a:endParaRP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221579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812" y="1828800"/>
            <a:ext cx="8184939" cy="2159627"/>
          </a:xfrm>
        </p:spPr>
        <p:txBody>
          <a:bodyPr>
            <a:normAutofit/>
          </a:bodyPr>
          <a:lstStyle/>
          <a:p>
            <a:pPr algn="ctr"/>
            <a:r>
              <a:rPr lang="en-US" sz="7200" dirty="0" smtClean="0">
                <a:latin typeface="Cambria" panose="02040503050406030204" pitchFamily="18" charset="0"/>
              </a:rPr>
              <a:t>Timeline scenario</a:t>
            </a:r>
            <a:endParaRPr lang="en-US" sz="7200" dirty="0">
              <a:latin typeface="Cambria" panose="02040503050406030204" pitchFamily="18" charset="0"/>
            </a:endParaRPr>
          </a:p>
        </p:txBody>
      </p:sp>
      <p:graphicFrame>
        <p:nvGraphicFramePr>
          <p:cNvPr id="3" name="Diagram 2"/>
          <p:cNvGraphicFramePr/>
          <p:nvPr>
            <p:extLst>
              <p:ext uri="{D42A27DB-BD31-4B8C-83A1-F6EECF244321}">
                <p14:modId xmlns:p14="http://schemas.microsoft.com/office/powerpoint/2010/main" val="3430267069"/>
              </p:ext>
            </p:extLst>
          </p:nvPr>
        </p:nvGraphicFramePr>
        <p:xfrm>
          <a:off x="3046412" y="3886200"/>
          <a:ext cx="8125883"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1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Point Star 11"/>
          <p:cNvSpPr/>
          <p:nvPr/>
        </p:nvSpPr>
        <p:spPr>
          <a:xfrm>
            <a:off x="1145400" y="4302191"/>
            <a:ext cx="304800" cy="30480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145400" y="4704312"/>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45400" y="5946120"/>
            <a:ext cx="304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45400" y="5549113"/>
            <a:ext cx="304800" cy="304800"/>
          </a:xfrm>
          <a:prstGeom prst="ellipse">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50200" y="4204502"/>
            <a:ext cx="10210800" cy="2169825"/>
          </a:xfrm>
          <a:prstGeom prst="rect">
            <a:avLst/>
          </a:prstGeom>
          <a:noFill/>
        </p:spPr>
        <p:txBody>
          <a:bodyPr wrap="square" rtlCol="0">
            <a:spAutoFit/>
          </a:bodyPr>
          <a:lstStyle/>
          <a:p>
            <a:pPr>
              <a:lnSpc>
                <a:spcPct val="150000"/>
              </a:lnSpc>
            </a:pPr>
            <a:r>
              <a:rPr lang="en-US" sz="1800" b="1" dirty="0" smtClean="0">
                <a:latin typeface="Calibri" panose="020F0502020204030204" pitchFamily="34" charset="0"/>
                <a:cs typeface="Calibri" panose="020F0502020204030204" pitchFamily="34" charset="0"/>
              </a:rPr>
              <a:t>August 1, 2015- </a:t>
            </a:r>
            <a:r>
              <a:rPr lang="en-US" sz="1800" dirty="0" smtClean="0">
                <a:latin typeface="Calibri" panose="020F0502020204030204" pitchFamily="34" charset="0"/>
                <a:cs typeface="Calibri" panose="020F0502020204030204" pitchFamily="34" charset="0"/>
              </a:rPr>
              <a:t>Lilia and Huber become Migratory Agricultural Workers.</a:t>
            </a:r>
          </a:p>
          <a:p>
            <a:pPr>
              <a:lnSpc>
                <a:spcPct val="150000"/>
              </a:lnSpc>
            </a:pPr>
            <a:r>
              <a:rPr lang="en-US" sz="1800" b="1" dirty="0" smtClean="0">
                <a:latin typeface="Calibri" panose="020F0502020204030204" pitchFamily="34" charset="0"/>
                <a:cs typeface="Calibri" panose="020F0502020204030204" pitchFamily="34" charset="0"/>
              </a:rPr>
              <a:t>August 1, 2015- </a:t>
            </a:r>
            <a:r>
              <a:rPr lang="en-US" sz="1800" dirty="0" smtClean="0">
                <a:latin typeface="Calibri" panose="020F0502020204030204" pitchFamily="34" charset="0"/>
                <a:cs typeface="Calibri" panose="020F0502020204030204" pitchFamily="34" charset="0"/>
              </a:rPr>
              <a:t>The 3 children become eligible for MEP services after making a Qualifying Move.</a:t>
            </a:r>
          </a:p>
          <a:p>
            <a:pPr>
              <a:lnSpc>
                <a:spcPct val="150000"/>
              </a:lnSpc>
            </a:pPr>
            <a:r>
              <a:rPr lang="en-US" sz="1800" b="1" dirty="0" smtClean="0">
                <a:latin typeface="Calibri" panose="020F0502020204030204" pitchFamily="34" charset="0"/>
                <a:cs typeface="Calibri" panose="020F0502020204030204" pitchFamily="34" charset="0"/>
              </a:rPr>
              <a:t>February 10, 2016- </a:t>
            </a:r>
            <a:r>
              <a:rPr lang="en-US" sz="1800" dirty="0" smtClean="0">
                <a:latin typeface="Calibri" panose="020F0502020204030204" pitchFamily="34" charset="0"/>
                <a:cs typeface="Calibri" panose="020F0502020204030204" pitchFamily="34" charset="0"/>
              </a:rPr>
              <a:t>The 3 children make another Qualifying Move and their 36 month MEP eligibility resets.</a:t>
            </a:r>
          </a:p>
          <a:p>
            <a:pPr>
              <a:lnSpc>
                <a:spcPct val="150000"/>
              </a:lnSpc>
            </a:pPr>
            <a:r>
              <a:rPr lang="en-US" sz="1800" b="1" dirty="0" smtClean="0">
                <a:latin typeface="Calibri" panose="020F0502020204030204" pitchFamily="34" charset="0"/>
                <a:cs typeface="Calibri" panose="020F0502020204030204" pitchFamily="34" charset="0"/>
              </a:rPr>
              <a:t>August 1, 2018- </a:t>
            </a:r>
            <a:r>
              <a:rPr lang="en-US" sz="1800" dirty="0" smtClean="0">
                <a:latin typeface="Calibri" panose="020F0502020204030204" pitchFamily="34" charset="0"/>
                <a:cs typeface="Calibri" panose="020F0502020204030204" pitchFamily="34" charset="0"/>
              </a:rPr>
              <a:t>Lilia and Huber’s eligibility as Migratory Agricultural Workers expires. </a:t>
            </a:r>
          </a:p>
          <a:p>
            <a:pPr>
              <a:lnSpc>
                <a:spcPct val="150000"/>
              </a:lnSpc>
            </a:pPr>
            <a:r>
              <a:rPr lang="en-US" sz="1800" b="1" dirty="0" smtClean="0">
                <a:latin typeface="Calibri" panose="020F0502020204030204" pitchFamily="34" charset="0"/>
                <a:cs typeface="Calibri" panose="020F0502020204030204" pitchFamily="34" charset="0"/>
              </a:rPr>
              <a:t>February 10, 2019- </a:t>
            </a:r>
            <a:r>
              <a:rPr lang="en-US" sz="1800" dirty="0" smtClean="0">
                <a:latin typeface="Calibri" panose="020F0502020204030204" pitchFamily="34" charset="0"/>
                <a:cs typeface="Calibri" panose="020F0502020204030204" pitchFamily="34" charset="0"/>
              </a:rPr>
              <a:t>The children’s eligibility for the MEP expires. </a:t>
            </a:r>
            <a:endParaRPr lang="en-US" sz="18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l="18852" t="36064" r="18852" b="27050"/>
          <a:stretch/>
        </p:blipFill>
        <p:spPr>
          <a:xfrm>
            <a:off x="1452329" y="304509"/>
            <a:ext cx="9605188" cy="3791521"/>
          </a:xfrm>
          <a:prstGeom prst="rect">
            <a:avLst/>
          </a:prstGeom>
        </p:spPr>
      </p:pic>
      <p:sp>
        <p:nvSpPr>
          <p:cNvPr id="16" name="5-Point Star 15"/>
          <p:cNvSpPr/>
          <p:nvPr/>
        </p:nvSpPr>
        <p:spPr>
          <a:xfrm>
            <a:off x="1145400" y="5128301"/>
            <a:ext cx="304800" cy="304800"/>
          </a:xfrm>
          <a:prstGeom prst="star5">
            <a:avLst/>
          </a:prstGeom>
          <a:solidFill>
            <a:srgbClr val="E88440"/>
          </a:solidFill>
          <a:ln>
            <a:solidFill>
              <a:srgbClr val="E88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68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smtClean="0"/>
              <a:t> </a:t>
            </a:r>
            <a:r>
              <a:rPr lang="en-US" b="1" dirty="0" smtClean="0">
                <a:solidFill>
                  <a:schemeClr val="tx2">
                    <a:lumMod val="90000"/>
                    <a:lumOff val="10000"/>
                  </a:schemeClr>
                </a:solidFill>
                <a:latin typeface="Cambria" panose="02040503050406030204" pitchFamily="18" charset="0"/>
              </a:rPr>
              <a:t>Scenario 4</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141412" y="1524000"/>
            <a:ext cx="10210800" cy="2985433"/>
          </a:xfrm>
          <a:prstGeom prst="rect">
            <a:avLst/>
          </a:prstGeom>
        </p:spPr>
        <p:txBody>
          <a:bodyPr wrap="square">
            <a:spAutoFit/>
          </a:bodyPr>
          <a:lstStyle/>
          <a:p>
            <a:pPr algn="ctr"/>
            <a:endParaRPr lang="en-US" sz="2000" b="1" dirty="0"/>
          </a:p>
          <a:p>
            <a:pPr algn="ctr"/>
            <a:r>
              <a:rPr lang="en-US" sz="2800" dirty="0" smtClean="0">
                <a:solidFill>
                  <a:srgbClr val="1E477C"/>
                </a:solidFill>
                <a:latin typeface="Calibri" charset="0"/>
              </a:rPr>
              <a:t>Julio, </a:t>
            </a:r>
            <a:r>
              <a:rPr lang="en-US" sz="2800" dirty="0">
                <a:solidFill>
                  <a:srgbClr val="1E477C"/>
                </a:solidFill>
                <a:latin typeface="Calibri" charset="0"/>
              </a:rPr>
              <a:t>a 17-year old </a:t>
            </a:r>
            <a:r>
              <a:rPr lang="en-US" sz="2800" dirty="0" smtClean="0">
                <a:solidFill>
                  <a:srgbClr val="1E477C"/>
                </a:solidFill>
                <a:latin typeface="Calibri" charset="0"/>
              </a:rPr>
              <a:t>Out-of-School Youth</a:t>
            </a:r>
            <a:r>
              <a:rPr lang="en-US" sz="2800" dirty="0">
                <a:solidFill>
                  <a:srgbClr val="1E477C"/>
                </a:solidFill>
                <a:latin typeface="Calibri" charset="0"/>
              </a:rPr>
              <a:t>, had not moved since he was about 10 years old. Because he could not find employment in his hometown of </a:t>
            </a:r>
            <a:r>
              <a:rPr lang="en-US" sz="2800" dirty="0" smtClean="0">
                <a:solidFill>
                  <a:srgbClr val="1E477C"/>
                </a:solidFill>
                <a:latin typeface="Calibri" charset="0"/>
              </a:rPr>
              <a:t>Olean, NY, </a:t>
            </a:r>
            <a:r>
              <a:rPr lang="en-US" sz="2800" dirty="0">
                <a:solidFill>
                  <a:srgbClr val="1E477C"/>
                </a:solidFill>
                <a:latin typeface="Calibri" charset="0"/>
              </a:rPr>
              <a:t>he moved to </a:t>
            </a:r>
            <a:r>
              <a:rPr lang="en-US" sz="2800" dirty="0" smtClean="0">
                <a:solidFill>
                  <a:srgbClr val="1E477C"/>
                </a:solidFill>
                <a:latin typeface="Calibri" charset="0"/>
              </a:rPr>
              <a:t>Sodus, NY </a:t>
            </a:r>
            <a:r>
              <a:rPr lang="en-US" sz="2800" dirty="0">
                <a:solidFill>
                  <a:srgbClr val="1E477C"/>
                </a:solidFill>
                <a:latin typeface="Calibri" charset="0"/>
              </a:rPr>
              <a:t>on July 1, 2017. Within a week of moving to </a:t>
            </a:r>
            <a:r>
              <a:rPr lang="en-US" sz="2800" dirty="0" smtClean="0">
                <a:solidFill>
                  <a:srgbClr val="1E477C"/>
                </a:solidFill>
                <a:latin typeface="Calibri" charset="0"/>
              </a:rPr>
              <a:t>Sodus, </a:t>
            </a:r>
            <a:r>
              <a:rPr lang="en-US" sz="2800" dirty="0">
                <a:solidFill>
                  <a:srgbClr val="1E477C"/>
                </a:solidFill>
                <a:latin typeface="Calibri" charset="0"/>
              </a:rPr>
              <a:t>he applied for seasonal employment picking apples, but did not get the job. </a:t>
            </a:r>
          </a:p>
          <a:p>
            <a:pPr algn="ctr"/>
            <a:r>
              <a:rPr lang="en-US" sz="2800" dirty="0">
                <a:solidFill>
                  <a:srgbClr val="1E477C"/>
                </a:solidFill>
                <a:latin typeface="Calibri" charset="0"/>
              </a:rPr>
              <a:t>Is </a:t>
            </a:r>
            <a:r>
              <a:rPr lang="en-US" sz="2800" dirty="0" smtClean="0">
                <a:solidFill>
                  <a:srgbClr val="1E477C"/>
                </a:solidFill>
                <a:latin typeface="Calibri" charset="0"/>
              </a:rPr>
              <a:t>Julio </a:t>
            </a:r>
            <a:r>
              <a:rPr lang="en-US" sz="2800" dirty="0">
                <a:solidFill>
                  <a:srgbClr val="1E477C"/>
                </a:solidFill>
                <a:latin typeface="Calibri" charset="0"/>
              </a:rPr>
              <a:t>eligible for the MEP? </a:t>
            </a:r>
            <a:endParaRPr lang="en-US" sz="2800" dirty="0"/>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348427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11047412" cy="865762"/>
          </a:xfrm>
          <a:prstGeom prst="rect">
            <a:avLst/>
          </a:prstGeom>
          <a:ln>
            <a:noFill/>
          </a:ln>
        </p:spPr>
        <p:txBody>
          <a:bodyPr>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2800" b="1" dirty="0" smtClean="0"/>
              <a:t> </a:t>
            </a:r>
            <a:r>
              <a:rPr lang="en-US" b="1" dirty="0" smtClean="0">
                <a:solidFill>
                  <a:schemeClr val="tx2">
                    <a:lumMod val="90000"/>
                    <a:lumOff val="10000"/>
                  </a:schemeClr>
                </a:solidFill>
                <a:latin typeface="Cambria" panose="02040503050406030204" pitchFamily="18" charset="0"/>
              </a:rPr>
              <a:t>Scenario 4</a:t>
            </a:r>
            <a:endParaRPr lang="en-US" b="1" dirty="0">
              <a:solidFill>
                <a:schemeClr val="tx2">
                  <a:lumMod val="90000"/>
                  <a:lumOff val="10000"/>
                </a:schemeClr>
              </a:solidFill>
              <a:latin typeface="Cambria" panose="02040503050406030204" pitchFamily="18" charset="0"/>
            </a:endParaRPr>
          </a:p>
        </p:txBody>
      </p:sp>
      <p:sp>
        <p:nvSpPr>
          <p:cNvPr id="5" name="Rectangle 4"/>
          <p:cNvSpPr/>
          <p:nvPr/>
        </p:nvSpPr>
        <p:spPr>
          <a:xfrm>
            <a:off x="1217612" y="1143000"/>
            <a:ext cx="10210800" cy="5940088"/>
          </a:xfrm>
          <a:prstGeom prst="rect">
            <a:avLst/>
          </a:prstGeom>
        </p:spPr>
        <p:txBody>
          <a:bodyPr wrap="square">
            <a:spAutoFit/>
          </a:bodyPr>
          <a:lstStyle/>
          <a:p>
            <a:pPr algn="ctr"/>
            <a:endParaRPr lang="en-US" sz="2000" b="1" dirty="0"/>
          </a:p>
          <a:p>
            <a:pPr algn="ctr">
              <a:buClr>
                <a:schemeClr val="accent1"/>
              </a:buClr>
            </a:pPr>
            <a:r>
              <a:rPr lang="en-US" dirty="0" smtClean="0">
                <a:solidFill>
                  <a:srgbClr val="1E477C"/>
                </a:solidFill>
                <a:latin typeface="Calibri" charset="0"/>
              </a:rPr>
              <a:t>Is Julio eligible for the MEP</a:t>
            </a:r>
            <a:r>
              <a:rPr lang="en-US" dirty="0">
                <a:solidFill>
                  <a:srgbClr val="1E477C"/>
                </a:solidFill>
                <a:latin typeface="Calibri" charset="0"/>
              </a:rPr>
              <a:t>? </a:t>
            </a:r>
            <a:r>
              <a:rPr lang="en-US" b="1" dirty="0" smtClean="0">
                <a:solidFill>
                  <a:srgbClr val="FF0000"/>
                </a:solidFill>
                <a:latin typeface="Calibri" charset="0"/>
              </a:rPr>
              <a:t>No</a:t>
            </a:r>
            <a:endParaRPr lang="en-US" b="1" dirty="0">
              <a:solidFill>
                <a:srgbClr val="FF0000"/>
              </a:solidFill>
              <a:latin typeface="Calibri" charset="0"/>
            </a:endParaRPr>
          </a:p>
          <a:p>
            <a:pPr marL="342900" indent="-342900">
              <a:buClr>
                <a:srgbClr val="C00000"/>
              </a:buClr>
              <a:buFont typeface="Wingdings" charset="2"/>
              <a:buChar char="Ø"/>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smtClean="0">
                <a:solidFill>
                  <a:srgbClr val="1E477C"/>
                </a:solidFill>
                <a:latin typeface="Calibri" charset="0"/>
              </a:rPr>
              <a:t>Migratory </a:t>
            </a:r>
            <a:r>
              <a:rPr lang="en-US" sz="2000" b="1" dirty="0">
                <a:solidFill>
                  <a:srgbClr val="1E477C"/>
                </a:solidFill>
                <a:latin typeface="Calibri" charset="0"/>
              </a:rPr>
              <a:t>Agricultural Worker: </a:t>
            </a:r>
            <a:r>
              <a:rPr lang="en-US" sz="2000" dirty="0">
                <a:solidFill>
                  <a:srgbClr val="1E477C"/>
                </a:solidFill>
                <a:latin typeface="Calibri" charset="0"/>
              </a:rPr>
              <a:t>Is the </a:t>
            </a:r>
            <a:r>
              <a:rPr lang="en-US" sz="2000" dirty="0" smtClean="0">
                <a:solidFill>
                  <a:srgbClr val="1E477C"/>
                </a:solidFill>
                <a:latin typeface="Calibri" charset="0"/>
              </a:rPr>
              <a:t>parent/guardian/spouse or the child himself </a:t>
            </a:r>
            <a:r>
              <a:rPr lang="en-US" sz="2000" dirty="0">
                <a:solidFill>
                  <a:srgbClr val="1E477C"/>
                </a:solidFill>
                <a:latin typeface="Calibri" charset="0"/>
              </a:rPr>
              <a:t>a M</a:t>
            </a:r>
            <a:r>
              <a:rPr lang="en-US" sz="2000" dirty="0" smtClean="0">
                <a:solidFill>
                  <a:srgbClr val="1E477C"/>
                </a:solidFill>
                <a:latin typeface="Calibri" charset="0"/>
              </a:rPr>
              <a:t>igratory Agricultural </a:t>
            </a:r>
            <a:r>
              <a:rPr lang="en-US" sz="2000" dirty="0">
                <a:solidFill>
                  <a:srgbClr val="1E477C"/>
                </a:solidFill>
                <a:latin typeface="Calibri" charset="0"/>
              </a:rPr>
              <a:t>W</a:t>
            </a:r>
            <a:r>
              <a:rPr lang="en-US" sz="2000" dirty="0" smtClean="0">
                <a:solidFill>
                  <a:srgbClr val="1E477C"/>
                </a:solidFill>
                <a:latin typeface="Calibri" charset="0"/>
              </a:rPr>
              <a:t>orker? </a:t>
            </a:r>
            <a:r>
              <a:rPr lang="en-US" sz="2000" b="1" dirty="0" smtClean="0">
                <a:solidFill>
                  <a:srgbClr val="FF0000"/>
                </a:solidFill>
                <a:latin typeface="Calibri" charset="0"/>
              </a:rPr>
              <a:t>No</a:t>
            </a:r>
            <a:r>
              <a:rPr lang="en-US" sz="2000" b="1" dirty="0">
                <a:solidFill>
                  <a:srgbClr val="FF0000"/>
                </a:solidFill>
                <a:latin typeface="Calibri" charset="0"/>
              </a:rPr>
              <a:t>. He did not engage in new qualifying work soon after the move. Although he actively sought new qualifying work after the move, he does not have a recent history of moves where he engaged in qualifying work.</a:t>
            </a:r>
            <a:endParaRPr lang="en-US" sz="2000" b="1" dirty="0">
              <a:solidFill>
                <a:srgbClr val="FF0000"/>
              </a:solidFill>
            </a:endParaRPr>
          </a:p>
          <a:p>
            <a:pPr>
              <a:buClr>
                <a:schemeClr val="accent1"/>
              </a:buClr>
            </a:pPr>
            <a:endParaRPr lang="en-US" sz="2000" b="1" dirty="0" smtClean="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Qualifying Move: </a:t>
            </a:r>
            <a:r>
              <a:rPr lang="en-US" sz="2000" dirty="0">
                <a:solidFill>
                  <a:srgbClr val="1E477C"/>
                </a:solidFill>
                <a:latin typeface="Calibri" charset="0"/>
              </a:rPr>
              <a:t>Did the children make a “Qualifying Move” (Due to economic necessity, from one residence to another, and from one school district to another) within the preceding 36 months? </a:t>
            </a:r>
            <a:r>
              <a:rPr lang="en-US" sz="2000" b="1" dirty="0">
                <a:solidFill>
                  <a:srgbClr val="00B050"/>
                </a:solidFill>
                <a:latin typeface="Calibri" charset="0"/>
              </a:rPr>
              <a:t>Yes</a:t>
            </a:r>
          </a:p>
          <a:p>
            <a:pPr marL="342900" indent="-342900">
              <a:buClr>
                <a:schemeClr val="accent1"/>
              </a:buClr>
              <a:buFont typeface="Wingdings" charset="2"/>
              <a:buChar char="Ø"/>
            </a:pPr>
            <a:endParaRPr lang="en-US" sz="2000" b="1" dirty="0"/>
          </a:p>
          <a:p>
            <a:pPr marL="342900" indent="-342900">
              <a:buClr>
                <a:schemeClr val="accent1"/>
              </a:buClr>
              <a:buFont typeface="Wingdings" charset="2"/>
              <a:buChar char="Ø"/>
            </a:pPr>
            <a:r>
              <a:rPr lang="en-US" sz="2000" b="1" dirty="0">
                <a:solidFill>
                  <a:srgbClr val="1E477C"/>
                </a:solidFill>
                <a:latin typeface="Calibri" charset="0"/>
              </a:rPr>
              <a:t>Child:</a:t>
            </a:r>
            <a:r>
              <a:rPr lang="en-US" sz="2000" dirty="0">
                <a:solidFill>
                  <a:srgbClr val="1E477C"/>
                </a:solidFill>
                <a:latin typeface="Calibri" charset="0"/>
              </a:rPr>
              <a:t> Are the children under the age of 22 and still entitled for a free public education in the state?</a:t>
            </a:r>
            <a:r>
              <a:rPr lang="en-US" sz="2000" b="1" dirty="0">
                <a:solidFill>
                  <a:srgbClr val="1E477C"/>
                </a:solidFill>
                <a:latin typeface="Calibri" charset="0"/>
              </a:rPr>
              <a:t> </a:t>
            </a:r>
            <a:r>
              <a:rPr lang="en-US" sz="2000" b="1" dirty="0">
                <a:solidFill>
                  <a:srgbClr val="00B050"/>
                </a:solidFill>
                <a:latin typeface="Calibri" charset="0"/>
              </a:rPr>
              <a:t>Yes</a:t>
            </a:r>
            <a:r>
              <a:rPr lang="en-US" sz="2000" b="1" dirty="0">
                <a:solidFill>
                  <a:srgbClr val="1E477C"/>
                </a:solidFill>
                <a:latin typeface="Calibri" charset="0"/>
              </a:rPr>
              <a:t> </a:t>
            </a:r>
          </a:p>
          <a:p>
            <a:pPr>
              <a:buClr>
                <a:schemeClr val="accent1"/>
              </a:buClr>
            </a:pPr>
            <a:endParaRPr lang="en-US" sz="1400" dirty="0">
              <a:solidFill>
                <a:srgbClr val="1E477C"/>
              </a:solidFill>
              <a:latin typeface="Calibri" charset="0"/>
            </a:endParaRPr>
          </a:p>
          <a:p>
            <a:pPr marL="342900" indent="-342900">
              <a:buClr>
                <a:schemeClr val="accent1"/>
              </a:buClr>
              <a:buFont typeface="Wingdings" charset="2"/>
              <a:buChar char="Ø"/>
            </a:pPr>
            <a:r>
              <a:rPr lang="en-US" sz="2000" b="1" dirty="0">
                <a:solidFill>
                  <a:srgbClr val="1E477C"/>
                </a:solidFill>
                <a:latin typeface="Calibri" charset="0"/>
              </a:rPr>
              <a:t>With/To Join: </a:t>
            </a:r>
            <a:r>
              <a:rPr lang="en-US" sz="2000" dirty="0">
                <a:solidFill>
                  <a:srgbClr val="1E477C"/>
                </a:solidFill>
                <a:latin typeface="Calibri" charset="0"/>
              </a:rPr>
              <a:t>Did the children make the Qualifying Move on their own as or with/to join a parent/guardian/spouse who is a Migratory Agricultural Worker? </a:t>
            </a:r>
            <a:r>
              <a:rPr lang="en-US" sz="2000" b="1" dirty="0" smtClean="0">
                <a:solidFill>
                  <a:srgbClr val="FF0000"/>
                </a:solidFill>
                <a:latin typeface="Calibri" charset="0"/>
              </a:rPr>
              <a:t>No- Although he made a move in the preceding 36 months it was not as a/with a MAW.</a:t>
            </a:r>
            <a:endParaRPr lang="en-US" sz="2000" b="1" dirty="0">
              <a:solidFill>
                <a:srgbClr val="FF0000"/>
              </a:solidFill>
              <a:latin typeface="Calibri" charset="0"/>
            </a:endParaRPr>
          </a:p>
          <a:p>
            <a:pPr>
              <a:buClr>
                <a:schemeClr val="accent1"/>
              </a:buClr>
            </a:pPr>
            <a:endParaRPr lang="en-US" sz="1400" dirty="0">
              <a:solidFill>
                <a:srgbClr val="1E477C"/>
              </a:solidFill>
              <a:latin typeface="Calibri" charset="0"/>
            </a:endParaRPr>
          </a:p>
          <a:p>
            <a:pPr marL="285750" indent="-285750">
              <a:buClr>
                <a:schemeClr val="accent1"/>
              </a:buClr>
              <a:buFont typeface="Wingdings" charset="2"/>
              <a:buChar char="Ø"/>
            </a:pPr>
            <a:endParaRPr lang="en-US" sz="1400" dirty="0">
              <a:solidFill>
                <a:srgbClr val="1E477C"/>
              </a:solidFill>
              <a:latin typeface="Calibri" charset="0"/>
            </a:endParaRPr>
          </a:p>
        </p:txBody>
      </p:sp>
      <p:cxnSp>
        <p:nvCxnSpPr>
          <p:cNvPr id="6" name="Straight Connector 5"/>
          <p:cNvCxnSpPr/>
          <p:nvPr/>
        </p:nvCxnSpPr>
        <p:spPr>
          <a:xfrm>
            <a:off x="608012" y="9144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39767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352" y="108070"/>
            <a:ext cx="10175671" cy="1492132"/>
          </a:xfrm>
        </p:spPr>
        <p:txBody>
          <a:bodyPr>
            <a:normAutofit/>
          </a:bodyPr>
          <a:lstStyle/>
          <a:p>
            <a:pPr algn="ctr"/>
            <a:r>
              <a:rPr lang="en-US" sz="3600" b="1" dirty="0" smtClean="0">
                <a:solidFill>
                  <a:schemeClr val="tx2">
                    <a:lumMod val="90000"/>
                    <a:lumOff val="10000"/>
                  </a:schemeClr>
                </a:solidFill>
                <a:latin typeface="Cambria" panose="02040503050406030204" pitchFamily="18" charset="0"/>
              </a:rPr>
              <a:t>Step 1: Migratory Agricultural worker move</a:t>
            </a:r>
            <a:endParaRPr lang="en-US" sz="3600" b="1" dirty="0">
              <a:solidFill>
                <a:schemeClr val="tx2">
                  <a:lumMod val="90000"/>
                  <a:lumOff val="10000"/>
                </a:schemeClr>
              </a:solidFill>
              <a:latin typeface="Cambria" panose="02040503050406030204" pitchFamily="18" charset="0"/>
            </a:endParaRPr>
          </a:p>
        </p:txBody>
      </p:sp>
      <p:sp>
        <p:nvSpPr>
          <p:cNvPr id="3" name="Content Placeholder 2"/>
          <p:cNvSpPr>
            <a:spLocks noGrp="1"/>
          </p:cNvSpPr>
          <p:nvPr>
            <p:ph idx="1"/>
          </p:nvPr>
        </p:nvSpPr>
        <p:spPr>
          <a:xfrm>
            <a:off x="1141412" y="2330331"/>
            <a:ext cx="10175671" cy="3593591"/>
          </a:xfrm>
        </p:spPr>
        <p:txBody>
          <a:bodyPr/>
          <a:lstStyle/>
          <a:p>
            <a:pPr marL="457063" lvl="1" indent="0" algn="ctr">
              <a:buNone/>
            </a:pPr>
            <a:r>
              <a:rPr lang="en-US" sz="2800" dirty="0">
                <a:latin typeface="Calibri" panose="020F0502020204030204" pitchFamily="34" charset="0"/>
                <a:cs typeface="Calibri" panose="020F0502020204030204" pitchFamily="34" charset="0"/>
              </a:rPr>
              <a:t>On July 1, 2017, Carlos moves from Albany, NY to Syracuse, NY on his own and engages in work soon after the move planting trees at a nursery. On this date, Carlos becomes a </a:t>
            </a:r>
            <a:r>
              <a:rPr lang="en-US" sz="2800" b="1" dirty="0">
                <a:latin typeface="Calibri" panose="020F0502020204030204" pitchFamily="34" charset="0"/>
                <a:cs typeface="Calibri" panose="020F0502020204030204" pitchFamily="34" charset="0"/>
              </a:rPr>
              <a:t>Migratory Agricultural Worker</a:t>
            </a:r>
            <a:r>
              <a:rPr lang="en-US" sz="2800" dirty="0">
                <a:latin typeface="Calibri" panose="020F0502020204030204" pitchFamily="34" charset="0"/>
                <a:cs typeface="Calibri" panose="020F0502020204030204" pitchFamily="34" charset="0"/>
              </a:rPr>
              <a:t>, and will be considered a Migratory Agricultural Worker for 36 months (until July 1, 2020).</a:t>
            </a:r>
          </a:p>
          <a:p>
            <a:pPr marL="0" indent="0">
              <a:buNone/>
            </a:pPr>
            <a:endParaRPr lang="en-US" dirty="0"/>
          </a:p>
        </p:txBody>
      </p:sp>
      <p:cxnSp>
        <p:nvCxnSpPr>
          <p:cNvPr id="4" name="Straight Connector 3"/>
          <p:cNvCxnSpPr/>
          <p:nvPr/>
        </p:nvCxnSpPr>
        <p:spPr>
          <a:xfrm>
            <a:off x="608012" y="12192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92367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blip>
          <a:srcRect l="24528" t="25472" r="24528" b="44811"/>
          <a:stretch/>
        </p:blipFill>
        <p:spPr>
          <a:xfrm>
            <a:off x="1370012" y="304800"/>
            <a:ext cx="9601199" cy="3733800"/>
          </a:xfrm>
          <a:prstGeom prst="rect">
            <a:avLst/>
          </a:prstGeom>
        </p:spPr>
      </p:pic>
      <p:sp>
        <p:nvSpPr>
          <p:cNvPr id="5" name="Content Placeholder 2"/>
          <p:cNvSpPr txBox="1">
            <a:spLocks/>
          </p:cNvSpPr>
          <p:nvPr/>
        </p:nvSpPr>
        <p:spPr>
          <a:xfrm>
            <a:off x="2360612" y="4648200"/>
            <a:ext cx="7924799" cy="1143000"/>
          </a:xfrm>
          <a:prstGeom prst="rect">
            <a:avLst/>
          </a:prstGeom>
        </p:spPr>
        <p:txBody>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lvl="0" indent="0">
              <a:spcAft>
                <a:spcPts val="600"/>
              </a:spcAft>
              <a:buNone/>
            </a:pPr>
            <a:r>
              <a:rPr lang="en-US" dirty="0">
                <a:latin typeface="Calibri" panose="020F0502020204030204" pitchFamily="34" charset="0"/>
                <a:cs typeface="Calibri" panose="020F0502020204030204" pitchFamily="34" charset="0"/>
              </a:rPr>
              <a:t>July 1, 2017 - Carlos becomes a Migratory Agricultural Worker</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0" lvl="0" indent="0">
              <a:buNone/>
            </a:pPr>
            <a:r>
              <a:rPr lang="en-US" dirty="0">
                <a:latin typeface="Calibri" panose="020F0502020204030204" pitchFamily="34" charset="0"/>
                <a:cs typeface="Calibri" panose="020F0502020204030204" pitchFamily="34" charset="0"/>
              </a:rPr>
              <a:t>July 1, 2020- Carlos’s Migratory Agricultural Worker eligibility expires.</a:t>
            </a:r>
          </a:p>
          <a:p>
            <a:pPr marL="0" indent="0">
              <a:buFont typeface="Arial" panose="020B0604020202020204" pitchFamily="34" charset="0"/>
              <a:buNone/>
            </a:pPr>
            <a:endParaRPr lang="en-US" dirty="0"/>
          </a:p>
        </p:txBody>
      </p:sp>
      <p:sp>
        <p:nvSpPr>
          <p:cNvPr id="6" name="5-Point Star 5"/>
          <p:cNvSpPr/>
          <p:nvPr/>
        </p:nvSpPr>
        <p:spPr>
          <a:xfrm>
            <a:off x="1992312" y="4724400"/>
            <a:ext cx="368300" cy="2889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2036762" y="5199026"/>
            <a:ext cx="279400" cy="298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7169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582" y="282635"/>
            <a:ext cx="10175671" cy="882530"/>
          </a:xfrm>
        </p:spPr>
        <p:txBody>
          <a:bodyPr>
            <a:normAutofit/>
          </a:bodyPr>
          <a:lstStyle/>
          <a:p>
            <a:pPr algn="ctr"/>
            <a:r>
              <a:rPr lang="en-US" sz="4000" b="1" dirty="0" smtClean="0">
                <a:solidFill>
                  <a:schemeClr val="tx2">
                    <a:lumMod val="90000"/>
                    <a:lumOff val="10000"/>
                  </a:schemeClr>
                </a:solidFill>
                <a:latin typeface="Cambria" panose="02040503050406030204" pitchFamily="18" charset="0"/>
              </a:rPr>
              <a:t>Step 2: qualifying move</a:t>
            </a:r>
            <a:endParaRPr lang="en-US" sz="4000" b="1" dirty="0">
              <a:solidFill>
                <a:schemeClr val="tx2">
                  <a:lumMod val="90000"/>
                  <a:lumOff val="10000"/>
                </a:schemeClr>
              </a:solidFill>
              <a:latin typeface="Cambria" panose="02040503050406030204" pitchFamily="18" charset="0"/>
            </a:endParaRPr>
          </a:p>
        </p:txBody>
      </p:sp>
      <p:sp>
        <p:nvSpPr>
          <p:cNvPr id="3" name="Content Placeholder 2"/>
          <p:cNvSpPr>
            <a:spLocks noGrp="1"/>
          </p:cNvSpPr>
          <p:nvPr>
            <p:ph idx="1"/>
          </p:nvPr>
        </p:nvSpPr>
        <p:spPr>
          <a:xfrm>
            <a:off x="1310581" y="2035235"/>
            <a:ext cx="10175671" cy="3593591"/>
          </a:xfrm>
        </p:spPr>
        <p:txBody>
          <a:bodyPr>
            <a:normAutofit fontScale="92500" lnSpcReduction="10000"/>
          </a:bodyPr>
          <a:lstStyle/>
          <a:p>
            <a:pPr marL="0" indent="0" algn="ctr">
              <a:buNone/>
            </a:pPr>
            <a:r>
              <a:rPr lang="en-US" sz="3000" dirty="0">
                <a:latin typeface="Calibri" panose="020F0502020204030204" pitchFamily="34" charset="0"/>
                <a:cs typeface="Calibri" panose="020F0502020204030204" pitchFamily="34" charset="0"/>
              </a:rPr>
              <a:t>A few months later, Carlos returns to his family in Albany, NY. On March 15, 2018, Carlos, his wife, and 2 young children move from Albany, NY to Plattsburgh, NY, where Carlos finds a job working in a restaurant. The family has made a </a:t>
            </a:r>
            <a:r>
              <a:rPr lang="en-US" sz="3000" b="1" dirty="0">
                <a:latin typeface="Calibri" panose="020F0502020204030204" pitchFamily="34" charset="0"/>
                <a:cs typeface="Calibri" panose="020F0502020204030204" pitchFamily="34" charset="0"/>
              </a:rPr>
              <a:t>Qualifying Move </a:t>
            </a:r>
            <a:r>
              <a:rPr lang="en-US" sz="3000" dirty="0">
                <a:latin typeface="Calibri" panose="020F0502020204030204" pitchFamily="34" charset="0"/>
                <a:cs typeface="Calibri" panose="020F0502020204030204" pitchFamily="34" charset="0"/>
              </a:rPr>
              <a:t>(a move due to economic necessity from one school district to another) </a:t>
            </a:r>
            <a:r>
              <a:rPr lang="en-US" sz="3000" u="sng" dirty="0">
                <a:latin typeface="Calibri" panose="020F0502020204030204" pitchFamily="34" charset="0"/>
                <a:cs typeface="Calibri" panose="020F0502020204030204" pitchFamily="34" charset="0"/>
              </a:rPr>
              <a:t>with</a:t>
            </a:r>
            <a:r>
              <a:rPr lang="en-US" sz="3000" dirty="0">
                <a:latin typeface="Calibri" panose="020F0502020204030204" pitchFamily="34" charset="0"/>
                <a:cs typeface="Calibri" panose="020F0502020204030204" pitchFamily="34" charset="0"/>
              </a:rPr>
              <a:t> a Migratory Agricultural Worker. The children qualify for MEP services, and will have eligibility for 36 months from the date of the move (until March 15, 2021).</a:t>
            </a:r>
          </a:p>
          <a:p>
            <a:pPr marL="0" indent="0">
              <a:buNone/>
            </a:pPr>
            <a:endParaRPr lang="en-US" dirty="0"/>
          </a:p>
        </p:txBody>
      </p:sp>
      <p:cxnSp>
        <p:nvCxnSpPr>
          <p:cNvPr id="4" name="Straight Connector 3"/>
          <p:cNvCxnSpPr/>
          <p:nvPr/>
        </p:nvCxnSpPr>
        <p:spPr>
          <a:xfrm>
            <a:off x="608012" y="12192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317297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blip>
          <a:srcRect l="24528" t="25472" r="24528" b="44811"/>
          <a:stretch/>
        </p:blipFill>
        <p:spPr>
          <a:xfrm>
            <a:off x="1370012" y="304800"/>
            <a:ext cx="9601199" cy="3733800"/>
          </a:xfrm>
          <a:prstGeom prst="rect">
            <a:avLst/>
          </a:prstGeom>
        </p:spPr>
      </p:pic>
      <p:sp>
        <p:nvSpPr>
          <p:cNvPr id="5" name="Content Placeholder 2"/>
          <p:cNvSpPr txBox="1">
            <a:spLocks/>
          </p:cNvSpPr>
          <p:nvPr/>
        </p:nvSpPr>
        <p:spPr>
          <a:xfrm>
            <a:off x="2360612" y="4648200"/>
            <a:ext cx="7924799" cy="1143000"/>
          </a:xfrm>
          <a:prstGeom prst="rect">
            <a:avLst/>
          </a:prstGeom>
        </p:spPr>
        <p:txBody>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March 15, 2018- The two children qualify for the MEP. This date is the </a:t>
            </a:r>
            <a:r>
              <a:rPr lang="en-US" u="sng" dirty="0">
                <a:latin typeface="Calibri" panose="020F0502020204030204" pitchFamily="34" charset="0"/>
                <a:cs typeface="Calibri" panose="020F0502020204030204" pitchFamily="34" charset="0"/>
              </a:rPr>
              <a:t>Qualifying Arrival Date</a:t>
            </a:r>
            <a:r>
              <a:rPr lang="en-US" dirty="0">
                <a:latin typeface="Calibri" panose="020F0502020204030204" pitchFamily="34" charset="0"/>
                <a:cs typeface="Calibri" panose="020F0502020204030204" pitchFamily="34" charset="0"/>
              </a:rPr>
              <a:t>, or QAD (the date the worker and </a:t>
            </a:r>
            <a:r>
              <a:rPr lang="en-US" dirty="0" smtClean="0">
                <a:latin typeface="Calibri" panose="020F0502020204030204" pitchFamily="34" charset="0"/>
                <a:cs typeface="Calibri" panose="020F0502020204030204" pitchFamily="34" charset="0"/>
              </a:rPr>
              <a:t>children </a:t>
            </a:r>
            <a:r>
              <a:rPr lang="en-US" dirty="0">
                <a:latin typeface="Calibri" panose="020F0502020204030204" pitchFamily="34" charset="0"/>
                <a:cs typeface="Calibri" panose="020F0502020204030204" pitchFamily="34" charset="0"/>
              </a:rPr>
              <a:t>both complete the qualifying move).</a:t>
            </a:r>
          </a:p>
          <a:p>
            <a:pPr marL="0" indent="0">
              <a:buFont typeface="Arial" panose="020B0604020202020204" pitchFamily="34" charset="0"/>
              <a:buNone/>
            </a:pPr>
            <a:endParaRPr lang="en-US" dirty="0"/>
          </a:p>
        </p:txBody>
      </p:sp>
      <p:sp>
        <p:nvSpPr>
          <p:cNvPr id="6" name="5-Point Star 5"/>
          <p:cNvSpPr/>
          <p:nvPr/>
        </p:nvSpPr>
        <p:spPr>
          <a:xfrm>
            <a:off x="1992312" y="4724400"/>
            <a:ext cx="368300" cy="288925"/>
          </a:xfrm>
          <a:prstGeom prst="star5">
            <a:avLst/>
          </a:prstGeom>
          <a:solidFill>
            <a:srgbClr val="E88440"/>
          </a:solidFill>
          <a:ln>
            <a:solidFill>
              <a:srgbClr val="B54D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40511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581" y="152400"/>
            <a:ext cx="10175671" cy="882530"/>
          </a:xfrm>
        </p:spPr>
        <p:txBody>
          <a:bodyPr>
            <a:normAutofit fontScale="90000"/>
          </a:bodyPr>
          <a:lstStyle/>
          <a:p>
            <a:pPr algn="ctr"/>
            <a:r>
              <a:rPr lang="en-US" sz="4000" b="1" dirty="0" smtClean="0">
                <a:solidFill>
                  <a:schemeClr val="tx2">
                    <a:lumMod val="90000"/>
                    <a:lumOff val="10000"/>
                  </a:schemeClr>
                </a:solidFill>
                <a:latin typeface="Cambria" panose="02040503050406030204" pitchFamily="18" charset="0"/>
              </a:rPr>
              <a:t>Step 3: additional qualifying move(s)</a:t>
            </a:r>
            <a:endParaRPr lang="en-US" sz="4000" b="1" dirty="0">
              <a:solidFill>
                <a:schemeClr val="tx2">
                  <a:lumMod val="90000"/>
                  <a:lumOff val="10000"/>
                </a:schemeClr>
              </a:solidFill>
              <a:latin typeface="Cambria" panose="02040503050406030204" pitchFamily="18" charset="0"/>
            </a:endParaRPr>
          </a:p>
        </p:txBody>
      </p:sp>
      <p:sp>
        <p:nvSpPr>
          <p:cNvPr id="3" name="Content Placeholder 2"/>
          <p:cNvSpPr>
            <a:spLocks noGrp="1"/>
          </p:cNvSpPr>
          <p:nvPr>
            <p:ph idx="1"/>
          </p:nvPr>
        </p:nvSpPr>
        <p:spPr>
          <a:xfrm>
            <a:off x="1282973" y="1814481"/>
            <a:ext cx="10175671" cy="3593591"/>
          </a:xfrm>
        </p:spPr>
        <p:txBody>
          <a:bodyPr>
            <a:noAutofit/>
          </a:bodyPr>
          <a:lstStyle/>
          <a:p>
            <a:pPr marL="0" indent="0" algn="ctr">
              <a:buNone/>
            </a:pPr>
            <a:r>
              <a:rPr lang="en-US" sz="2800" dirty="0">
                <a:latin typeface="Calibri" panose="020F0502020204030204" pitchFamily="34" charset="0"/>
                <a:cs typeface="Calibri" panose="020F0502020204030204" pitchFamily="34" charset="0"/>
              </a:rPr>
              <a:t>Carlos and his family live in Plattsburgh for over a year, until </a:t>
            </a:r>
            <a:r>
              <a:rPr lang="en-US" sz="2800" dirty="0" smtClean="0">
                <a:latin typeface="Calibri" panose="020F0502020204030204" pitchFamily="34" charset="0"/>
                <a:cs typeface="Calibri" panose="020F0502020204030204" pitchFamily="34" charset="0"/>
              </a:rPr>
              <a:t>he </a:t>
            </a:r>
            <a:r>
              <a:rPr lang="en-US" sz="2800" dirty="0">
                <a:latin typeface="Calibri" panose="020F0502020204030204" pitchFamily="34" charset="0"/>
                <a:cs typeface="Calibri" panose="020F0502020204030204" pitchFamily="34" charset="0"/>
              </a:rPr>
              <a:t>loses his job when the restaurant he works at closes. The family moves from Plattsburgh, NY to Watertown, NY on May 2, 2020, where Carlos and his wife are both able to find work at the local hospital. The family has made another </a:t>
            </a:r>
            <a:r>
              <a:rPr lang="en-US" sz="2800" b="1" dirty="0">
                <a:latin typeface="Calibri" panose="020F0502020204030204" pitchFamily="34" charset="0"/>
                <a:cs typeface="Calibri" panose="020F0502020204030204" pitchFamily="34" charset="0"/>
              </a:rPr>
              <a:t>Qualifying Move </a:t>
            </a:r>
            <a:r>
              <a:rPr lang="en-US" sz="2800" dirty="0">
                <a:latin typeface="Calibri" panose="020F0502020204030204" pitchFamily="34" charset="0"/>
                <a:cs typeface="Calibri" panose="020F0502020204030204" pitchFamily="34" charset="0"/>
              </a:rPr>
              <a:t>(a move due to economic necessity from one school </a:t>
            </a:r>
            <a:r>
              <a:rPr lang="en-US" sz="2800">
                <a:latin typeface="Calibri" panose="020F0502020204030204" pitchFamily="34" charset="0"/>
                <a:cs typeface="Calibri" panose="020F0502020204030204" pitchFamily="34" charset="0"/>
              </a:rPr>
              <a:t>district </a:t>
            </a:r>
            <a:r>
              <a:rPr lang="en-US" sz="2800" smtClean="0">
                <a:latin typeface="Calibri" panose="020F0502020204030204" pitchFamily="34" charset="0"/>
                <a:cs typeface="Calibri" panose="020F0502020204030204" pitchFamily="34" charset="0"/>
              </a:rPr>
              <a:t>to </a:t>
            </a:r>
            <a:r>
              <a:rPr lang="en-US" sz="2800" dirty="0">
                <a:latin typeface="Calibri" panose="020F0502020204030204" pitchFamily="34" charset="0"/>
                <a:cs typeface="Calibri" panose="020F0502020204030204" pitchFamily="34" charset="0"/>
              </a:rPr>
              <a:t>another) with a Migratory Agricultural Worker. The children re-qualify for MEP services, and will have eligibility for 36 months from the date of the move (until May 2, 2023).</a:t>
            </a:r>
          </a:p>
        </p:txBody>
      </p:sp>
      <p:cxnSp>
        <p:nvCxnSpPr>
          <p:cNvPr id="4" name="Straight Connector 3"/>
          <p:cNvCxnSpPr/>
          <p:nvPr/>
        </p:nvCxnSpPr>
        <p:spPr>
          <a:xfrm>
            <a:off x="608012" y="1219200"/>
            <a:ext cx="11580813"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0" y="-152400"/>
            <a:ext cx="1752600" cy="1752600"/>
          </a:xfrm>
          <a:prstGeom prst="rect">
            <a:avLst/>
          </a:prstGeom>
        </p:spPr>
      </p:pic>
    </p:spTree>
    <p:extLst>
      <p:ext uri="{BB962C8B-B14F-4D97-AF65-F5344CB8AC3E}">
        <p14:creationId xmlns:p14="http://schemas.microsoft.com/office/powerpoint/2010/main" val="150989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blip>
          <a:srcRect l="24528" t="25472" r="24528" b="44811"/>
          <a:stretch/>
        </p:blipFill>
        <p:spPr>
          <a:xfrm>
            <a:off x="1370012" y="304800"/>
            <a:ext cx="9601199" cy="3733800"/>
          </a:xfrm>
          <a:prstGeom prst="rect">
            <a:avLst/>
          </a:prstGeom>
        </p:spPr>
      </p:pic>
      <p:sp>
        <p:nvSpPr>
          <p:cNvPr id="5" name="Content Placeholder 2"/>
          <p:cNvSpPr txBox="1">
            <a:spLocks/>
          </p:cNvSpPr>
          <p:nvPr/>
        </p:nvSpPr>
        <p:spPr>
          <a:xfrm>
            <a:off x="2360612" y="4648200"/>
            <a:ext cx="8305800" cy="1143000"/>
          </a:xfrm>
          <a:prstGeom prst="rect">
            <a:avLst/>
          </a:prstGeom>
        </p:spPr>
        <p:txBody>
          <a:bodyPr/>
          <a:lstStyle>
            <a:lvl1pPr marL="228531" indent="-228531" algn="l" defTabSz="914126" rtl="0" eaLnBrk="1" latinLnBrk="0" hangingPunct="1">
              <a:lnSpc>
                <a:spcPct val="110000"/>
              </a:lnSpc>
              <a:spcBef>
                <a:spcPts val="700"/>
              </a:spcBef>
              <a:buClr>
                <a:schemeClr val="tx2"/>
              </a:buClr>
              <a:buFont typeface="Arial" panose="020B0604020202020204" pitchFamily="34" charset="0"/>
              <a:buChar char="•"/>
              <a:defRPr sz="1999" kern="1200">
                <a:solidFill>
                  <a:schemeClr val="tx1">
                    <a:lumMod val="65000"/>
                    <a:lumOff val="35000"/>
                  </a:schemeClr>
                </a:solidFill>
                <a:latin typeface="+mn-lt"/>
                <a:ea typeface="+mn-ea"/>
                <a:cs typeface="+mn-cs"/>
              </a:defRPr>
            </a:lvl1pPr>
            <a:lvl2pPr marL="685594" indent="-228531" algn="l" defTabSz="914126" rtl="0" eaLnBrk="1" latinLnBrk="0" hangingPunct="1">
              <a:lnSpc>
                <a:spcPct val="110000"/>
              </a:lnSpc>
              <a:spcBef>
                <a:spcPts val="700"/>
              </a:spcBef>
              <a:buClr>
                <a:schemeClr val="tx2"/>
              </a:buClr>
              <a:buFont typeface="Gill Sans MT" panose="020B0502020104020203" pitchFamily="34" charset="0"/>
              <a:buChar char="–"/>
              <a:defRPr sz="1799"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0908" indent="-228531" algn="l" defTabSz="914126"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7971" indent="-228531" algn="l" defTabSz="914126"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5034" indent="-228531" algn="l" defTabSz="914126"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May 2, 2020- The two children re-qualify for the MEP. This date is a new QAD. The children will receive another 36 months of eligibility from this date.</a:t>
            </a:r>
          </a:p>
          <a:p>
            <a:pPr marL="0" indent="0">
              <a:buNone/>
            </a:pPr>
            <a:r>
              <a:rPr lang="en-US" dirty="0">
                <a:latin typeface="Calibri" panose="020F0502020204030204" pitchFamily="34" charset="0"/>
                <a:cs typeface="Calibri" panose="020F0502020204030204" pitchFamily="34" charset="0"/>
              </a:rPr>
              <a:t>May 2, 2023- The children’s eligibility for the MEP expires.</a:t>
            </a:r>
          </a:p>
          <a:p>
            <a:pPr marL="0" indent="0">
              <a:buFont typeface="Arial" panose="020B0604020202020204" pitchFamily="34" charset="0"/>
              <a:buNone/>
            </a:pPr>
            <a:endParaRPr lang="en-US" dirty="0"/>
          </a:p>
        </p:txBody>
      </p:sp>
      <p:sp>
        <p:nvSpPr>
          <p:cNvPr id="6" name="5-Point Star 5"/>
          <p:cNvSpPr/>
          <p:nvPr/>
        </p:nvSpPr>
        <p:spPr>
          <a:xfrm>
            <a:off x="1992312" y="4724400"/>
            <a:ext cx="368300" cy="288925"/>
          </a:xfrm>
          <a:prstGeom prst="star5">
            <a:avLst/>
          </a:prstGeom>
          <a:solidFill>
            <a:srgbClr val="00B050"/>
          </a:solidFill>
          <a:ln>
            <a:solidFill>
              <a:srgbClr val="5B7D6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2036762" y="5404817"/>
            <a:ext cx="279400" cy="298373"/>
          </a:xfrm>
          <a:prstGeom prst="ellipse">
            <a:avLst/>
          </a:prstGeom>
          <a:solidFill>
            <a:srgbClr val="00B050"/>
          </a:solidFill>
          <a:ln>
            <a:solidFill>
              <a:srgbClr val="5B7D6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9810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4873beb7-5857-4685-be1f-d57550cc96cc"/>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TM10001106[[fn=Badge]]</Template>
  <TotalTime>3063</TotalTime>
  <Words>2402</Words>
  <Application>Microsoft Office PowerPoint</Application>
  <PresentationFormat>Custom</PresentationFormat>
  <Paragraphs>196</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Calibri,Bold</vt:lpstr>
      <vt:lpstr>Cambria</vt:lpstr>
      <vt:lpstr>Century Gothic</vt:lpstr>
      <vt:lpstr>Gill Sans MT</vt:lpstr>
      <vt:lpstr>Impact</vt:lpstr>
      <vt:lpstr>Wingdings</vt:lpstr>
      <vt:lpstr>Badge</vt:lpstr>
      <vt:lpstr>ESSA  Eligibility Changes</vt:lpstr>
      <vt:lpstr>PowerPoint Presentation</vt:lpstr>
      <vt:lpstr>Timeline scenario</vt:lpstr>
      <vt:lpstr>Step 1: Migratory Agricultural worker move</vt:lpstr>
      <vt:lpstr>PowerPoint Presentation</vt:lpstr>
      <vt:lpstr>Step 2: qualifying move</vt:lpstr>
      <vt:lpstr>PowerPoint Presentation</vt:lpstr>
      <vt:lpstr>Step 3: additional qualifying move(s)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Emily Hanehan</cp:lastModifiedBy>
  <cp:revision>55</cp:revision>
  <dcterms:created xsi:type="dcterms:W3CDTF">2017-06-01T03:42:14Z</dcterms:created>
  <dcterms:modified xsi:type="dcterms:W3CDTF">2017-06-27T15:16:32Z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