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75" r:id="rId11"/>
    <p:sldId id="268" r:id="rId12"/>
    <p:sldId id="269" r:id="rId13"/>
    <p:sldId id="281" r:id="rId14"/>
    <p:sldId id="276" r:id="rId15"/>
    <p:sldId id="277" r:id="rId16"/>
    <p:sldId id="278" r:id="rId17"/>
    <p:sldId id="279" r:id="rId18"/>
    <p:sldId id="272" r:id="rId19"/>
    <p:sldId id="280" r:id="rId20"/>
    <p:sldId id="282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9" autoAdjust="0"/>
    <p:restoredTop sz="94643" autoAdjust="0"/>
  </p:normalViewPr>
  <p:slideViewPr>
    <p:cSldViewPr snapToGrid="0">
      <p:cViewPr varScale="1">
        <p:scale>
          <a:sx n="91" d="100"/>
          <a:sy n="91" d="100"/>
        </p:scale>
        <p:origin x="776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  <a:latin typeface="Trebuchet MS" panose="020B0603020202020204" pitchFamily="34" charset="0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Trebuchet MS" panose="020B0603020202020204" pitchFamily="34" charset="0"/>
              </a:defRPr>
            </a:lvl1pPr>
          </a:lstStyle>
          <a:p>
            <a:fld id="{96DFF08F-DC6B-4601-B491-B0F83F6DD2DA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Trebuchet MS" panose="020B060302020202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789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96DFF08F-DC6B-4601-B491-B0F83F6DD2DA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68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96DFF08F-DC6B-4601-B491-B0F83F6DD2DA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821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96DFF08F-DC6B-4601-B491-B0F83F6DD2DA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045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>
                <a:latin typeface="Trebuchet MS" panose="020B0603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  <a:latin typeface="Trebuchet MS" panose="020B0603020202020204" pitchFamily="34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96DFF08F-DC6B-4601-B491-B0F83F6DD2DA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6459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>
                <a:latin typeface="Trebuchet MS" panose="020B0603020202020204" pitchFamily="34" charset="0"/>
              </a:defRPr>
            </a:lvl1pPr>
            <a:lvl2pPr>
              <a:defRPr sz="1500">
                <a:latin typeface="Trebuchet MS" panose="020B0603020202020204" pitchFamily="34" charset="0"/>
              </a:defRPr>
            </a:lvl2pPr>
            <a:lvl3pPr>
              <a:defRPr sz="1350">
                <a:latin typeface="Trebuchet MS" panose="020B0603020202020204" pitchFamily="34" charset="0"/>
              </a:defRPr>
            </a:lvl3pPr>
            <a:lvl4pPr>
              <a:defRPr sz="1200">
                <a:latin typeface="Trebuchet MS" panose="020B0603020202020204" pitchFamily="34" charset="0"/>
              </a:defRPr>
            </a:lvl4pPr>
            <a:lvl5pPr>
              <a:defRPr sz="1200">
                <a:latin typeface="Trebuchet MS" panose="020B0603020202020204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>
                <a:latin typeface="Trebuchet MS" panose="020B0603020202020204" pitchFamily="34" charset="0"/>
              </a:defRPr>
            </a:lvl1pPr>
            <a:lvl2pPr>
              <a:defRPr sz="1500">
                <a:latin typeface="Trebuchet MS" panose="020B0603020202020204" pitchFamily="34" charset="0"/>
              </a:defRPr>
            </a:lvl2pPr>
            <a:lvl3pPr>
              <a:defRPr sz="1350">
                <a:latin typeface="Trebuchet MS" panose="020B0603020202020204" pitchFamily="34" charset="0"/>
              </a:defRPr>
            </a:lvl3pPr>
            <a:lvl4pPr>
              <a:defRPr sz="1200">
                <a:latin typeface="Trebuchet MS" panose="020B0603020202020204" pitchFamily="34" charset="0"/>
              </a:defRPr>
            </a:lvl4pPr>
            <a:lvl5pPr>
              <a:defRPr sz="1200">
                <a:latin typeface="Trebuchet MS" panose="020B0603020202020204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96DFF08F-DC6B-4601-B491-B0F83F6DD2DA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786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>
                <a:latin typeface="Trebuchet MS" panose="020B0603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>
                <a:latin typeface="Trebuchet MS" panose="020B0603020202020204" pitchFamily="34" charset="0"/>
              </a:defRPr>
            </a:lvl1pPr>
            <a:lvl2pPr>
              <a:defRPr sz="1500">
                <a:latin typeface="Trebuchet MS" panose="020B0603020202020204" pitchFamily="34" charset="0"/>
              </a:defRPr>
            </a:lvl2pPr>
            <a:lvl3pPr>
              <a:defRPr sz="1350">
                <a:latin typeface="Trebuchet MS" panose="020B0603020202020204" pitchFamily="34" charset="0"/>
              </a:defRPr>
            </a:lvl3pPr>
            <a:lvl4pPr>
              <a:defRPr sz="1200">
                <a:latin typeface="Trebuchet MS" panose="020B0603020202020204" pitchFamily="34" charset="0"/>
              </a:defRPr>
            </a:lvl4pPr>
            <a:lvl5pPr>
              <a:defRPr sz="1200">
                <a:latin typeface="Trebuchet MS" panose="020B0603020202020204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>
                <a:latin typeface="Trebuchet MS" panose="020B0603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>
                <a:latin typeface="Trebuchet MS" panose="020B0603020202020204" pitchFamily="34" charset="0"/>
              </a:defRPr>
            </a:lvl1pPr>
            <a:lvl2pPr>
              <a:defRPr sz="1500">
                <a:latin typeface="Trebuchet MS" panose="020B0603020202020204" pitchFamily="34" charset="0"/>
              </a:defRPr>
            </a:lvl2pPr>
            <a:lvl3pPr>
              <a:defRPr sz="1350">
                <a:latin typeface="Trebuchet MS" panose="020B0603020202020204" pitchFamily="34" charset="0"/>
              </a:defRPr>
            </a:lvl3pPr>
            <a:lvl4pPr>
              <a:defRPr sz="1200">
                <a:latin typeface="Trebuchet MS" panose="020B0603020202020204" pitchFamily="34" charset="0"/>
              </a:defRPr>
            </a:lvl4pPr>
            <a:lvl5pPr>
              <a:defRPr sz="1200">
                <a:latin typeface="Trebuchet MS" panose="020B0603020202020204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96DFF08F-DC6B-4601-B491-B0F83F6DD2DA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578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96DFF08F-DC6B-4601-B491-B0F83F6DD2DA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94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96DFF08F-DC6B-4601-B491-B0F83F6DD2DA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096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>
                <a:latin typeface="Trebuchet MS" panose="020B0603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>
                <a:latin typeface="Trebuchet MS" panose="020B0603020202020204" pitchFamily="34" charset="0"/>
              </a:defRPr>
            </a:lvl1pPr>
            <a:lvl2pPr>
              <a:defRPr sz="2100">
                <a:latin typeface="Trebuchet MS" panose="020B0603020202020204" pitchFamily="34" charset="0"/>
              </a:defRPr>
            </a:lvl2pPr>
            <a:lvl3pPr>
              <a:defRPr sz="1800">
                <a:latin typeface="Trebuchet MS" panose="020B0603020202020204" pitchFamily="34" charset="0"/>
              </a:defRPr>
            </a:lvl3pPr>
            <a:lvl4pPr>
              <a:defRPr sz="1500">
                <a:latin typeface="Trebuchet MS" panose="020B0603020202020204" pitchFamily="34" charset="0"/>
              </a:defRPr>
            </a:lvl4pPr>
            <a:lvl5pPr>
              <a:defRPr sz="1500">
                <a:latin typeface="Trebuchet MS" panose="020B0603020202020204" pitchFamily="34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>
                <a:latin typeface="Trebuchet MS" panose="020B0603020202020204" pitchFamily="34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96DFF08F-DC6B-4601-B491-B0F83F6DD2DA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712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>
                <a:latin typeface="Trebuchet MS" panose="020B0603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>
                <a:latin typeface="Trebuchet MS" panose="020B0603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>
                <a:latin typeface="Trebuchet MS" panose="020B0603020202020204" pitchFamily="34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96DFF08F-DC6B-4601-B491-B0F83F6DD2DA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76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  <a:latin typeface="Trebuchet MS" panose="020B0603020202020204" pitchFamily="34" charset="0"/>
              </a:defRPr>
            </a:lvl1pPr>
          </a:lstStyle>
          <a:p>
            <a:fld id="{96DFF08F-DC6B-4601-B491-B0F83F6DD2DA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  <a:latin typeface="Trebuchet MS" panose="020B060302020202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407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Trebuchet MS" panose="020B0603020202020204" pitchFamily="34" charset="0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Trebuchet MS" panose="020B0603020202020204" pitchFamily="34" charset="0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Trebuchet MS" panose="020B0603020202020204" pitchFamily="34" charset="0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Trebuchet MS" panose="020B0603020202020204" pitchFamily="34" charset="0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Trebuchet MS" panose="020B0603020202020204" pitchFamily="34" charset="0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slideLayout" Target="../slideLayouts/slideLayout6.xml"/><Relationship Id="rId4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Data Security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NEW YORK STATE MIGRANT EDUCATION PROGRAM</a:t>
            </a:r>
            <a:endParaRPr lang="en-US" dirty="0">
              <a:latin typeface="Trebuchet MS" panose="020B0603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5803" y="6019019"/>
            <a:ext cx="314325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37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Rules of Behavior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Log </a:t>
            </a:r>
            <a:r>
              <a:rPr lang="en-US" dirty="0">
                <a:latin typeface="Trebuchet MS" panose="020B0603020202020204" pitchFamily="34" charset="0"/>
              </a:rPr>
              <a:t>off computers whenever they are not in </a:t>
            </a:r>
            <a:r>
              <a:rPr lang="en-US" dirty="0" smtClean="0">
                <a:latin typeface="Trebuchet MS" panose="020B0603020202020204" pitchFamily="34" charset="0"/>
              </a:rPr>
              <a:t>use</a:t>
            </a:r>
          </a:p>
          <a:p>
            <a:r>
              <a:rPr lang="en-US" dirty="0" smtClean="0">
                <a:latin typeface="Trebuchet MS" panose="020B0603020202020204" pitchFamily="34" charset="0"/>
              </a:rPr>
              <a:t>Be </a:t>
            </a:r>
            <a:r>
              <a:rPr lang="en-US" dirty="0">
                <a:latin typeface="Trebuchet MS" panose="020B0603020202020204" pitchFamily="34" charset="0"/>
              </a:rPr>
              <a:t>aware of individuals around you who can see your keyboard as you type in passwords</a:t>
            </a:r>
          </a:p>
          <a:p>
            <a:r>
              <a:rPr lang="en-US" dirty="0">
                <a:latin typeface="Trebuchet MS" panose="020B0603020202020204" pitchFamily="34" charset="0"/>
              </a:rPr>
              <a:t>Be aware of social engineering and scams. These include phony calls from help desks claiming to offer support for a problem you were not aware of, or suspicious emails asking you to click a link and enter your </a:t>
            </a:r>
            <a:r>
              <a:rPr lang="en-US" dirty="0" smtClean="0">
                <a:latin typeface="Trebuchet MS" panose="020B0603020202020204" pitchFamily="34" charset="0"/>
              </a:rPr>
              <a:t>credentials</a:t>
            </a:r>
            <a:endParaRPr lang="en-US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10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Device Security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rebuchet MS" panose="020B0603020202020204" pitchFamily="34" charset="0"/>
              </a:rPr>
              <a:t>All </a:t>
            </a:r>
            <a:r>
              <a:rPr lang="en-US" dirty="0" smtClean="0">
                <a:latin typeface="Trebuchet MS" panose="020B0603020202020204" pitchFamily="34" charset="0"/>
              </a:rPr>
              <a:t>devices </a:t>
            </a:r>
            <a:r>
              <a:rPr lang="en-US" dirty="0">
                <a:latin typeface="Trebuchet MS" panose="020B0603020202020204" pitchFamily="34" charset="0"/>
              </a:rPr>
              <a:t>containing PII should be </a:t>
            </a:r>
            <a:r>
              <a:rPr lang="en-US" dirty="0" smtClean="0">
                <a:latin typeface="Trebuchet MS" panose="020B0603020202020204" pitchFamily="34" charset="0"/>
              </a:rPr>
              <a:t>encrypted and use a </a:t>
            </a:r>
            <a:r>
              <a:rPr lang="en-US" dirty="0">
                <a:latin typeface="Trebuchet MS" panose="020B0603020202020204" pitchFamily="34" charset="0"/>
              </a:rPr>
              <a:t>strong </a:t>
            </a:r>
            <a:r>
              <a:rPr lang="en-US" dirty="0" smtClean="0">
                <a:latin typeface="Trebuchet MS" panose="020B0603020202020204" pitchFamily="34" charset="0"/>
              </a:rPr>
              <a:t>password to gain access</a:t>
            </a:r>
          </a:p>
          <a:p>
            <a:r>
              <a:rPr lang="en-US" dirty="0" smtClean="0">
                <a:latin typeface="Trebuchet MS" panose="020B0603020202020204" pitchFamily="34" charset="0"/>
              </a:rPr>
              <a:t>Mobile devices accessing PII should have a PIN</a:t>
            </a:r>
            <a:endParaRPr lang="en-US" dirty="0">
              <a:latin typeface="Trebuchet MS" panose="020B0603020202020204" pitchFamily="34" charset="0"/>
            </a:endParaRPr>
          </a:p>
          <a:p>
            <a:r>
              <a:rPr lang="en-US" dirty="0" smtClean="0">
                <a:latin typeface="Trebuchet MS" panose="020B0603020202020204" pitchFamily="34" charset="0"/>
              </a:rPr>
              <a:t>Make sure antivirus is always up-to-date</a:t>
            </a:r>
          </a:p>
          <a:p>
            <a:r>
              <a:rPr lang="en-US" dirty="0" smtClean="0">
                <a:latin typeface="Trebuchet MS" panose="020B0603020202020204" pitchFamily="34" charset="0"/>
              </a:rPr>
              <a:t>When transporting a device in a car, place it in the trunk. Never </a:t>
            </a:r>
            <a:r>
              <a:rPr lang="en-US" dirty="0">
                <a:latin typeface="Trebuchet MS" panose="020B0603020202020204" pitchFamily="34" charset="0"/>
              </a:rPr>
              <a:t>leave it in a car </a:t>
            </a:r>
            <a:r>
              <a:rPr lang="en-US" dirty="0" smtClean="0">
                <a:latin typeface="Trebuchet MS" panose="020B0603020202020204" pitchFamily="34" charset="0"/>
              </a:rPr>
              <a:t>for a long period of time or overnight</a:t>
            </a:r>
          </a:p>
          <a:p>
            <a:r>
              <a:rPr lang="en-US" dirty="0" smtClean="0">
                <a:latin typeface="Trebuchet MS" panose="020B0603020202020204" pitchFamily="34" charset="0"/>
              </a:rPr>
              <a:t>Do not leave devices out in a hotel room, and store devices in a safe if possible</a:t>
            </a:r>
          </a:p>
          <a:p>
            <a:r>
              <a:rPr lang="en-US" dirty="0" smtClean="0">
                <a:latin typeface="Trebuchet MS" panose="020B0603020202020204" pitchFamily="34" charset="0"/>
              </a:rPr>
              <a:t>At </a:t>
            </a:r>
            <a:r>
              <a:rPr lang="en-US" dirty="0">
                <a:latin typeface="Trebuchet MS" panose="020B0603020202020204" pitchFamily="34" charset="0"/>
              </a:rPr>
              <a:t>the airport, never place </a:t>
            </a:r>
            <a:r>
              <a:rPr lang="en-US" dirty="0" smtClean="0">
                <a:latin typeface="Trebuchet MS" panose="020B0603020202020204" pitchFamily="34" charset="0"/>
              </a:rPr>
              <a:t>devices </a:t>
            </a:r>
            <a:r>
              <a:rPr lang="en-US" dirty="0">
                <a:latin typeface="Trebuchet MS" panose="020B0603020202020204" pitchFamily="34" charset="0"/>
              </a:rPr>
              <a:t>in checked </a:t>
            </a:r>
            <a:r>
              <a:rPr lang="en-US" dirty="0" smtClean="0">
                <a:latin typeface="Trebuchet MS" panose="020B0603020202020204" pitchFamily="34" charset="0"/>
              </a:rPr>
              <a:t>luggage</a:t>
            </a:r>
            <a:endParaRPr lang="en-US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49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Secure Communications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Trebuchet MS" panose="020B0603020202020204" pitchFamily="34" charset="0"/>
              </a:rPr>
              <a:t>TRANSMISSION OF PERSONALLY IDENTIFIABLE INFORMATION OVER THE INTERNET MUST ALWAYS </a:t>
            </a:r>
            <a:r>
              <a:rPr lang="en-US" sz="2400" smtClean="0">
                <a:latin typeface="Trebuchet MS" panose="020B0603020202020204" pitchFamily="34" charset="0"/>
              </a:rPr>
              <a:t>BE ENCRYPTED</a:t>
            </a:r>
            <a:r>
              <a:rPr lang="en-US" sz="2400" dirty="0" smtClean="0">
                <a:latin typeface="Trebuchet MS" panose="020B0603020202020204" pitchFamily="34" charset="0"/>
              </a:rPr>
              <a:t>!</a:t>
            </a:r>
          </a:p>
          <a:p>
            <a:r>
              <a:rPr lang="en-US" dirty="0" smtClean="0">
                <a:latin typeface="Trebuchet MS" panose="020B0603020202020204" pitchFamily="34" charset="0"/>
              </a:rPr>
              <a:t>Email accounts should use two-factor authentication</a:t>
            </a:r>
          </a:p>
          <a:p>
            <a:r>
              <a:rPr lang="en-US" dirty="0" smtClean="0">
                <a:latin typeface="Trebuchet MS" panose="020B0603020202020204" pitchFamily="34" charset="0"/>
              </a:rPr>
              <a:t>PII cannot be placed in the body of an email; instead, it must be sent as an encrypted attachment</a:t>
            </a:r>
          </a:p>
          <a:p>
            <a:r>
              <a:rPr lang="en-US" dirty="0" smtClean="0">
                <a:latin typeface="Trebuchet MS" panose="020B0603020202020204" pitchFamily="34" charset="0"/>
              </a:rPr>
              <a:t>The password for an encrypted attachment must be sent through a different form of communication</a:t>
            </a:r>
          </a:p>
          <a:p>
            <a:pPr lvl="1"/>
            <a:r>
              <a:rPr lang="en-US" dirty="0" smtClean="0">
                <a:latin typeface="Trebuchet MS" panose="020B0603020202020204" pitchFamily="34" charset="0"/>
              </a:rPr>
              <a:t>Phone call</a:t>
            </a:r>
          </a:p>
          <a:p>
            <a:pPr lvl="1"/>
            <a:r>
              <a:rPr lang="en-US" dirty="0" smtClean="0">
                <a:latin typeface="Trebuchet MS" panose="020B0603020202020204" pitchFamily="34" charset="0"/>
              </a:rPr>
              <a:t>Text</a:t>
            </a:r>
          </a:p>
          <a:p>
            <a:pPr lvl="1"/>
            <a:r>
              <a:rPr lang="en-US" dirty="0" smtClean="0">
                <a:latin typeface="Trebuchet MS" panose="020B0603020202020204" pitchFamily="34" charset="0"/>
              </a:rPr>
              <a:t>Previously known password</a:t>
            </a:r>
          </a:p>
        </p:txBody>
      </p:sp>
    </p:spTree>
    <p:extLst>
      <p:ext uri="{BB962C8B-B14F-4D97-AF65-F5344CB8AC3E}">
        <p14:creationId xmlns:p14="http://schemas.microsoft.com/office/powerpoint/2010/main" val="269235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Need help?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If you forget how to use the recommended file encryption programs, or need to show someone else how to use them, a reference sheet can be found at</a:t>
            </a:r>
          </a:p>
          <a:p>
            <a:endParaRPr lang="en-US" dirty="0">
              <a:latin typeface="Trebuchet MS" panose="020B0603020202020204" pitchFamily="34" charset="0"/>
            </a:endParaRPr>
          </a:p>
          <a:p>
            <a:pPr marL="34290" indent="0" algn="ctr">
              <a:buNone/>
            </a:pPr>
            <a:r>
              <a:rPr lang="en-US" sz="4000" dirty="0" smtClean="0">
                <a:latin typeface="Trebuchet MS" panose="020B0603020202020204" pitchFamily="34" charset="0"/>
              </a:rPr>
              <a:t>http://nysmigrant.org/7zip</a:t>
            </a:r>
          </a:p>
        </p:txBody>
      </p:sp>
    </p:spTree>
    <p:extLst>
      <p:ext uri="{BB962C8B-B14F-4D97-AF65-F5344CB8AC3E}">
        <p14:creationId xmlns:p14="http://schemas.microsoft.com/office/powerpoint/2010/main" val="1429984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BREACH OF DATA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RISKS | CAUSES | REPORTING</a:t>
            </a:r>
            <a:endParaRPr lang="en-US" dirty="0">
              <a:latin typeface="Trebuchet MS" panose="020B0603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5803" y="6019019"/>
            <a:ext cx="314325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2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Risks of improper handling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12" name="Rounded Rectangle 11"/>
          <p:cNvSpPr/>
          <p:nvPr>
            <p:custDataLst>
              <p:tags r:id="rId1"/>
            </p:custDataLst>
          </p:nvPr>
        </p:nvSpPr>
        <p:spPr bwMode="auto">
          <a:xfrm>
            <a:off x="185367" y="1721180"/>
            <a:ext cx="8763000" cy="1828800"/>
          </a:xfrm>
          <a:prstGeom prst="round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3" name="TextBox 12"/>
          <p:cNvSpPr txBox="1"/>
          <p:nvPr>
            <p:custDataLst>
              <p:tags r:id="rId2"/>
            </p:custDataLst>
          </p:nvPr>
        </p:nvSpPr>
        <p:spPr>
          <a:xfrm>
            <a:off x="644744" y="1644980"/>
            <a:ext cx="69342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18203B"/>
              </a:buClr>
            </a:pPr>
            <a:r>
              <a:rPr lang="en-US" sz="2400" dirty="0">
                <a:solidFill>
                  <a:schemeClr val="bg1"/>
                </a:solidFill>
                <a:latin typeface="+mn-lt"/>
              </a:rPr>
              <a:t>Risks to </a:t>
            </a:r>
            <a:r>
              <a:rPr lang="en-US" sz="2400" b="1" i="1" dirty="0">
                <a:solidFill>
                  <a:schemeClr val="bg1"/>
                </a:solidFill>
                <a:latin typeface="+mn-lt"/>
              </a:rPr>
              <a:t>Migrant Children and Families</a:t>
            </a:r>
          </a:p>
          <a:p>
            <a:pPr marL="461963" indent="-285750">
              <a:buClr>
                <a:schemeClr val="bg1"/>
              </a:buClr>
              <a:buFont typeface="Wingdings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+mn-lt"/>
              </a:rPr>
              <a:t>Identity theft, financial loss, and/or credit 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damage</a:t>
            </a:r>
          </a:p>
          <a:p>
            <a:pPr marL="461963" indent="-285750">
              <a:buClr>
                <a:schemeClr val="bg1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+mn-lt"/>
              </a:rPr>
              <a:t>Emotional distress</a:t>
            </a:r>
            <a:endParaRPr lang="en-US" dirty="0">
              <a:solidFill>
                <a:schemeClr val="bg1"/>
              </a:solidFill>
              <a:latin typeface="+mn-lt"/>
            </a:endParaRPr>
          </a:p>
          <a:p>
            <a:pPr marL="461963" indent="-285750">
              <a:buClr>
                <a:schemeClr val="bg1"/>
              </a:buClr>
              <a:buFont typeface="Wingdings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+mn-lt"/>
              </a:rPr>
              <a:t>Loss of confidence in the 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government</a:t>
            </a:r>
            <a:endParaRPr lang="en-US" dirty="0">
              <a:solidFill>
                <a:schemeClr val="bg1"/>
              </a:solidFill>
              <a:latin typeface="+mn-lt"/>
            </a:endParaRPr>
          </a:p>
          <a:p>
            <a:pPr marL="342900" indent="-342900">
              <a:buClr>
                <a:schemeClr val="bg1"/>
              </a:buCl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14" name="Rounded Rectangle 13"/>
          <p:cNvSpPr/>
          <p:nvPr>
            <p:custDataLst>
              <p:tags r:id="rId3"/>
            </p:custDataLst>
          </p:nvPr>
        </p:nvSpPr>
        <p:spPr bwMode="auto">
          <a:xfrm>
            <a:off x="187544" y="3033564"/>
            <a:ext cx="8763000" cy="2057400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5" name="TextBox 14"/>
          <p:cNvSpPr txBox="1"/>
          <p:nvPr>
            <p:custDataLst>
              <p:tags r:id="rId4"/>
            </p:custDataLst>
          </p:nvPr>
        </p:nvSpPr>
        <p:spPr>
          <a:xfrm>
            <a:off x="644744" y="3038807"/>
            <a:ext cx="832104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+mn-lt"/>
              </a:rPr>
              <a:t>Risks to </a:t>
            </a:r>
            <a:r>
              <a:rPr lang="en-US" sz="2400" b="1" i="1" dirty="0" smtClean="0">
                <a:solidFill>
                  <a:schemeClr val="bg1"/>
                </a:solidFill>
                <a:latin typeface="+mn-lt"/>
              </a:rPr>
              <a:t>MEP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400" b="1" i="1" dirty="0" smtClean="0">
                <a:solidFill>
                  <a:schemeClr val="bg1"/>
                </a:solidFill>
                <a:latin typeface="+mn-lt"/>
              </a:rPr>
              <a:t>Employees</a:t>
            </a:r>
            <a:endParaRPr lang="en-US" sz="2400" b="1" i="1" dirty="0">
              <a:solidFill>
                <a:schemeClr val="bg1"/>
              </a:solidFill>
              <a:latin typeface="+mn-lt"/>
            </a:endParaRPr>
          </a:p>
          <a:p>
            <a:pPr marL="520700" indent="-285750">
              <a:buClr>
                <a:schemeClr val="bg1"/>
              </a:buClr>
              <a:buFont typeface="Wingdings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+mn-lt"/>
              </a:rPr>
              <a:t>Disciplinary 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action resulting in: 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loss of clearance, 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loss of access 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to PII, or 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loss of employment</a:t>
            </a:r>
            <a:endParaRPr lang="en-US" dirty="0">
              <a:solidFill>
                <a:schemeClr val="bg1"/>
              </a:solidFill>
              <a:latin typeface="+mn-lt"/>
            </a:endParaRPr>
          </a:p>
          <a:p>
            <a:pPr marL="520700" indent="-285750">
              <a:buClr>
                <a:schemeClr val="bg1"/>
              </a:buClr>
              <a:buFont typeface="Wingdings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+mn-lt"/>
              </a:rPr>
              <a:t>Penalties under the Family Educational Rights and Privacy 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Act Privacy Act</a:t>
            </a:r>
            <a:endParaRPr lang="en-US" dirty="0">
              <a:solidFill>
                <a:schemeClr val="bg1"/>
              </a:solidFill>
              <a:latin typeface="+mn-lt"/>
            </a:endParaRPr>
          </a:p>
          <a:p>
            <a:pPr marL="520700" indent="-285750">
              <a:buClr>
                <a:schemeClr val="bg1"/>
              </a:buClr>
              <a:buFont typeface="Wingdings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+mn-lt"/>
              </a:rPr>
              <a:t>Diminished 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reputation</a:t>
            </a:r>
            <a:endParaRPr lang="en-US" dirty="0">
              <a:solidFill>
                <a:schemeClr val="bg1"/>
              </a:solidFill>
              <a:latin typeface="+mn-lt"/>
            </a:endParaRPr>
          </a:p>
          <a:p>
            <a:pPr marL="342900" indent="-342900">
              <a:buClr>
                <a:schemeClr val="bg1"/>
              </a:buCl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16" name="Rounded Rectangle 15"/>
          <p:cNvSpPr/>
          <p:nvPr>
            <p:custDataLst>
              <p:tags r:id="rId5"/>
            </p:custDataLst>
          </p:nvPr>
        </p:nvSpPr>
        <p:spPr bwMode="auto">
          <a:xfrm>
            <a:off x="185368" y="4599674"/>
            <a:ext cx="8763000" cy="172206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7" name="TextBox 16"/>
          <p:cNvSpPr txBox="1"/>
          <p:nvPr>
            <p:custDataLst>
              <p:tags r:id="rId6"/>
            </p:custDataLst>
          </p:nvPr>
        </p:nvSpPr>
        <p:spPr>
          <a:xfrm>
            <a:off x="664451" y="4271319"/>
            <a:ext cx="6934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>
              <a:solidFill>
                <a:schemeClr val="bg1"/>
              </a:solidFill>
              <a:latin typeface="+mn-lt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Risks 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to the </a:t>
            </a:r>
            <a:r>
              <a:rPr lang="en-US" sz="2400" b="1" i="1" dirty="0">
                <a:solidFill>
                  <a:schemeClr val="bg1"/>
                </a:solidFill>
                <a:latin typeface="+mn-lt"/>
              </a:rPr>
              <a:t>MEP</a:t>
            </a:r>
          </a:p>
          <a:p>
            <a:pPr marL="520700" indent="-285750">
              <a:buClr>
                <a:schemeClr val="bg1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+mn-lt"/>
              </a:rPr>
              <a:t>Diminished reputation</a:t>
            </a:r>
            <a:endParaRPr lang="en-US" dirty="0">
              <a:solidFill>
                <a:schemeClr val="bg1"/>
              </a:solidFill>
              <a:latin typeface="+mn-lt"/>
            </a:endParaRPr>
          </a:p>
          <a:p>
            <a:pPr marL="520700" indent="-285750">
              <a:buClr>
                <a:schemeClr val="bg1"/>
              </a:buClr>
              <a:buFont typeface="Wingdings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+mn-lt"/>
              </a:rPr>
              <a:t>Costs of 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mitigation and/or litigation</a:t>
            </a:r>
          </a:p>
          <a:p>
            <a:pPr marL="520700" indent="-285750">
              <a:buClr>
                <a:schemeClr val="bg1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+mn-lt"/>
              </a:rPr>
              <a:t>Impact 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on agency 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processes</a:t>
            </a:r>
            <a:endParaRPr lang="en-US" dirty="0">
              <a:solidFill>
                <a:schemeClr val="bg1"/>
              </a:solidFill>
              <a:latin typeface="+mn-lt"/>
            </a:endParaRPr>
          </a:p>
          <a:p>
            <a:pPr marL="520700" indent="-285750">
              <a:buClr>
                <a:schemeClr val="bg1"/>
              </a:buClr>
              <a:buFont typeface="Wingdings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+mn-lt"/>
              </a:rPr>
              <a:t>Loss of the public 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trust</a:t>
            </a:r>
            <a:endParaRPr lang="en-US" dirty="0">
              <a:solidFill>
                <a:schemeClr val="bg1"/>
              </a:solidFill>
              <a:latin typeface="+mn-lt"/>
            </a:endParaRPr>
          </a:p>
          <a:p>
            <a:pPr marL="342900" indent="-342900">
              <a:buClr>
                <a:schemeClr val="bg1"/>
              </a:buClr>
              <a:buFont typeface="Wingdings" pitchFamily="2" charset="2"/>
              <a:buChar char="§"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61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Causes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rebuchet MS" panose="020B0603020202020204" pitchFamily="34" charset="0"/>
              </a:rPr>
              <a:t>Can be a simple mistake, such as sending an email with PII to the wrong recipient</a:t>
            </a:r>
          </a:p>
          <a:p>
            <a:r>
              <a:rPr lang="en-US" dirty="0">
                <a:latin typeface="Trebuchet MS" panose="020B0603020202020204" pitchFamily="34" charset="0"/>
              </a:rPr>
              <a:t>Can be the result of a computer virus infection</a:t>
            </a:r>
          </a:p>
          <a:p>
            <a:r>
              <a:rPr lang="en-US" dirty="0" smtClean="0">
                <a:latin typeface="Trebuchet MS" panose="020B0603020202020204" pitchFamily="34" charset="0"/>
              </a:rPr>
              <a:t>Can be theft of device</a:t>
            </a:r>
          </a:p>
          <a:p>
            <a:r>
              <a:rPr lang="en-US" dirty="0" smtClean="0">
                <a:latin typeface="Trebuchet MS" panose="020B0603020202020204" pitchFamily="34" charset="0"/>
              </a:rPr>
              <a:t>Lack of use of encryption</a:t>
            </a:r>
            <a:endParaRPr lang="en-US" dirty="0">
              <a:latin typeface="Trebuchet MS" panose="020B0603020202020204" pitchFamily="34" charset="0"/>
            </a:endParaRPr>
          </a:p>
          <a:p>
            <a:r>
              <a:rPr lang="en-US" dirty="0" smtClean="0">
                <a:latin typeface="Trebuchet MS" panose="020B0603020202020204" pitchFamily="34" charset="0"/>
              </a:rPr>
              <a:t>Many more</a:t>
            </a:r>
          </a:p>
          <a:p>
            <a:endParaRPr lang="en-US" dirty="0" smtClean="0">
              <a:latin typeface="Trebuchet MS" panose="020B0603020202020204" pitchFamily="34" charset="0"/>
            </a:endParaRPr>
          </a:p>
          <a:p>
            <a:r>
              <a:rPr lang="en-US" dirty="0" smtClean="0">
                <a:latin typeface="Trebuchet MS" panose="020B0603020202020204" pitchFamily="34" charset="0"/>
              </a:rPr>
              <a:t>Better safe than sorry- report any warning signs</a:t>
            </a:r>
            <a:endParaRPr lang="en-US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17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Reporting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rebuchet MS" panose="020B0603020202020204" pitchFamily="34" charset="0"/>
              </a:rPr>
              <a:t>Step 1: Contain the breach</a:t>
            </a:r>
          </a:p>
          <a:p>
            <a:r>
              <a:rPr lang="en-US" dirty="0">
                <a:latin typeface="Trebuchet MS" panose="020B0603020202020204" pitchFamily="34" charset="0"/>
              </a:rPr>
              <a:t>Step 2: Contact immediate </a:t>
            </a:r>
            <a:r>
              <a:rPr lang="en-US" dirty="0" smtClean="0">
                <a:latin typeface="Trebuchet MS" panose="020B0603020202020204" pitchFamily="34" charset="0"/>
              </a:rPr>
              <a:t>supervisor</a:t>
            </a:r>
          </a:p>
          <a:p>
            <a:r>
              <a:rPr lang="en-US" dirty="0" smtClean="0">
                <a:latin typeface="Trebuchet MS" panose="020B0603020202020204" pitchFamily="34" charset="0"/>
              </a:rPr>
              <a:t>Step 3: </a:t>
            </a:r>
            <a:r>
              <a:rPr lang="en-US" dirty="0">
                <a:latin typeface="Trebuchet MS" panose="020B0603020202020204" pitchFamily="34" charset="0"/>
              </a:rPr>
              <a:t>Document the breach</a:t>
            </a:r>
          </a:p>
          <a:p>
            <a:endParaRPr lang="en-US" dirty="0">
              <a:latin typeface="Trebuchet MS" panose="020B0603020202020204" pitchFamily="34" charset="0"/>
            </a:endParaRPr>
          </a:p>
          <a:p>
            <a:r>
              <a:rPr lang="en-US" dirty="0">
                <a:latin typeface="Trebuchet MS" panose="020B0603020202020204" pitchFamily="34" charset="0"/>
              </a:rPr>
              <a:t>On </a:t>
            </a:r>
            <a:r>
              <a:rPr lang="en-US" dirty="0" smtClean="0">
                <a:latin typeface="Trebuchet MS" panose="020B0603020202020204" pitchFamily="34" charset="0"/>
              </a:rPr>
              <a:t>occasion, </a:t>
            </a:r>
            <a:r>
              <a:rPr lang="en-US" dirty="0">
                <a:latin typeface="Trebuchet MS" panose="020B0603020202020204" pitchFamily="34" charset="0"/>
              </a:rPr>
              <a:t>the </a:t>
            </a:r>
            <a:r>
              <a:rPr lang="en-US" dirty="0" smtClean="0">
                <a:latin typeface="Trebuchet MS" panose="020B0603020202020204" pitchFamily="34" charset="0"/>
              </a:rPr>
              <a:t>program director </a:t>
            </a:r>
            <a:r>
              <a:rPr lang="en-US" dirty="0">
                <a:latin typeface="Trebuchet MS" panose="020B0603020202020204" pitchFamily="34" charset="0"/>
              </a:rPr>
              <a:t>might request that you participate in a detailed evaluation of the events leading to the breach for official records, prevention, and other </a:t>
            </a:r>
            <a:r>
              <a:rPr lang="en-US" dirty="0" smtClean="0">
                <a:latin typeface="Trebuchet MS" panose="020B0603020202020204" pitchFamily="34" charset="0"/>
              </a:rPr>
              <a:t>uses</a:t>
            </a:r>
            <a:endParaRPr lang="en-US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42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DISCUSSION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“What if someone else sends me an email with PII?”</a:t>
            </a:r>
            <a:endParaRPr lang="en-US" dirty="0">
              <a:latin typeface="Trebuchet MS" panose="020B0603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5803" y="6019019"/>
            <a:ext cx="314325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73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DISCUSSION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27" y="4154520"/>
            <a:ext cx="6233260" cy="1363806"/>
          </a:xfrm>
        </p:spPr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“What if I accidently send an email with PII?”</a:t>
            </a:r>
            <a:endParaRPr lang="en-US" dirty="0">
              <a:latin typeface="Trebuchet MS" panose="020B0603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5803" y="6019019"/>
            <a:ext cx="314325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84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R e v </a:t>
            </a:r>
            <a:r>
              <a:rPr lang="en-US" dirty="0" err="1" smtClean="0">
                <a:latin typeface="Trebuchet MS" panose="020B0603020202020204" pitchFamily="34" charset="0"/>
              </a:rPr>
              <a:t>i</a:t>
            </a:r>
            <a:r>
              <a:rPr lang="en-US" dirty="0" smtClean="0">
                <a:latin typeface="Trebuchet MS" panose="020B0603020202020204" pitchFamily="34" charset="0"/>
              </a:rPr>
              <a:t> e w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WHAT IS PERSONALLY IDENTIFIABLE INFORMATION?</a:t>
            </a:r>
            <a:endParaRPr lang="en-US" dirty="0">
              <a:latin typeface="Trebuchet MS" panose="020B0603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5803" y="6019019"/>
            <a:ext cx="314325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44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Thank you!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Follow-up exam available at nysmigrant.org/</a:t>
            </a:r>
            <a:r>
              <a:rPr lang="en-US" dirty="0" err="1" smtClean="0">
                <a:latin typeface="Trebuchet MS" panose="020B0603020202020204" pitchFamily="34" charset="0"/>
              </a:rPr>
              <a:t>dataquiz</a:t>
            </a:r>
            <a:endParaRPr lang="en-US" dirty="0">
              <a:latin typeface="Trebuchet MS" panose="020B0603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5803" y="6019019"/>
            <a:ext cx="314325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993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Personally Identifiable Information (PII)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rebuchet MS" panose="020B0603020202020204" pitchFamily="34" charset="0"/>
              </a:rPr>
              <a:t>Any information about an individual maintained by an organization, including</a:t>
            </a:r>
          </a:p>
          <a:p>
            <a:r>
              <a:rPr lang="en-US" dirty="0" smtClean="0">
                <a:latin typeface="Trebuchet MS" panose="020B0603020202020204" pitchFamily="34" charset="0"/>
              </a:rPr>
              <a:t>Any </a:t>
            </a:r>
            <a:r>
              <a:rPr lang="en-US" dirty="0">
                <a:latin typeface="Trebuchet MS" panose="020B0603020202020204" pitchFamily="34" charset="0"/>
              </a:rPr>
              <a:t>information that can be used to distinguish or trace an individual’s identity, such as name, Social Security number, date and place of birth, mother’s maiden name, or biometric records</a:t>
            </a:r>
          </a:p>
          <a:p>
            <a:r>
              <a:rPr lang="en-US" dirty="0" smtClean="0">
                <a:latin typeface="Trebuchet MS" panose="020B0603020202020204" pitchFamily="34" charset="0"/>
              </a:rPr>
              <a:t>Any </a:t>
            </a:r>
            <a:r>
              <a:rPr lang="en-US" dirty="0">
                <a:latin typeface="Trebuchet MS" panose="020B0603020202020204" pitchFamily="34" charset="0"/>
              </a:rPr>
              <a:t>other information that is linked or linkable to an individual, such as medical, educational, financial, and employment </a:t>
            </a:r>
            <a:r>
              <a:rPr lang="en-US" dirty="0" smtClean="0">
                <a:latin typeface="Trebuchet MS" panose="020B0603020202020204" pitchFamily="34" charset="0"/>
              </a:rPr>
              <a:t>information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1143000" y="5149526"/>
            <a:ext cx="7086599" cy="954107"/>
          </a:xfrm>
          <a:prstGeom prst="rect">
            <a:avLst/>
          </a:prstGeom>
          <a:solidFill>
            <a:srgbClr val="646464"/>
          </a:solidFill>
          <a:ln w="3175">
            <a:solidFill>
              <a:srgbClr val="000099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rebuchet MS" panose="020B0603020202020204" pitchFamily="34" charset="0"/>
              </a:rPr>
              <a:t>As </a:t>
            </a:r>
            <a:r>
              <a:rPr lang="en-US" sz="28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an MEP employee </a:t>
            </a:r>
            <a:r>
              <a:rPr lang="en-US" sz="2800" b="1" dirty="0">
                <a:solidFill>
                  <a:schemeClr val="bg1"/>
                </a:solidFill>
                <a:latin typeface="Trebuchet MS" panose="020B0603020202020204" pitchFamily="34" charset="0"/>
              </a:rPr>
              <a:t>or contractor, you are responsible for protecting this </a:t>
            </a:r>
            <a:r>
              <a:rPr lang="en-US" sz="28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data </a:t>
            </a:r>
            <a:endParaRPr lang="en-US" sz="28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94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Examples of PII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Oval 2"/>
          <p:cNvSpPr/>
          <p:nvPr>
            <p:custDataLst>
              <p:tags r:id="rId1"/>
            </p:custDataLst>
          </p:nvPr>
        </p:nvSpPr>
        <p:spPr bwMode="auto">
          <a:xfrm>
            <a:off x="271640" y="1637422"/>
            <a:ext cx="5334000" cy="4953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9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rebuchet MS" panose="020B0603020202020204" pitchFamily="34" charset="0"/>
            </a:endParaRP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9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9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rebuchet MS" panose="020B0603020202020204" pitchFamily="34" charset="0"/>
            </a:endParaRPr>
          </a:p>
        </p:txBody>
      </p:sp>
      <p:sp>
        <p:nvSpPr>
          <p:cNvPr id="4" name="TextBox 3"/>
          <p:cNvSpPr txBox="1"/>
          <p:nvPr>
            <p:custDataLst>
              <p:tags r:id="rId2"/>
            </p:custDataLst>
          </p:nvPr>
        </p:nvSpPr>
        <p:spPr>
          <a:xfrm>
            <a:off x="3790800" y="3334002"/>
            <a:ext cx="22098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 PII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Full Name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Email Address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Home Address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Business Card</a:t>
            </a:r>
            <a:endParaRPr lang="en-US" sz="16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TextBox 5"/>
          <p:cNvSpPr txBox="1"/>
          <p:nvPr>
            <p:custDataLst>
              <p:tags r:id="rId3"/>
            </p:custDataLst>
          </p:nvPr>
        </p:nvSpPr>
        <p:spPr>
          <a:xfrm>
            <a:off x="5867400" y="1795918"/>
            <a:ext cx="28193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Combining </a:t>
            </a:r>
            <a:r>
              <a:rPr lang="en-US" sz="24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pieces of </a:t>
            </a:r>
            <a:endParaRPr lang="en-US" sz="2400" b="1" dirty="0" smtClean="0">
              <a:solidFill>
                <a:schemeClr val="accent1"/>
              </a:solidFill>
              <a:latin typeface="Trebuchet MS" panose="020B0603020202020204" pitchFamily="34" charset="0"/>
            </a:endParaRPr>
          </a:p>
          <a:p>
            <a:r>
              <a:rPr lang="en-US" sz="2400" b="1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non-sensitive </a:t>
            </a:r>
            <a:r>
              <a:rPr lang="en-US" sz="24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information could result in a set of </a:t>
            </a:r>
            <a:r>
              <a:rPr lang="en-US" sz="2400" b="1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information </a:t>
            </a:r>
            <a:r>
              <a:rPr lang="en-US" sz="24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that is </a:t>
            </a:r>
            <a:r>
              <a:rPr lang="en-US" sz="2400" b="1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sensitive</a:t>
            </a:r>
          </a:p>
          <a:p>
            <a:endParaRPr lang="en-US" sz="2400" b="1" dirty="0" smtClean="0">
              <a:solidFill>
                <a:schemeClr val="accent1"/>
              </a:solidFill>
              <a:latin typeface="Trebuchet MS" panose="020B0603020202020204" pitchFamily="34" charset="0"/>
            </a:endParaRPr>
          </a:p>
          <a:p>
            <a:r>
              <a:rPr lang="en-US" sz="2400" b="1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E.g. Answer to security questions</a:t>
            </a:r>
            <a:endParaRPr lang="en-US" sz="2400" b="1" dirty="0">
              <a:solidFill>
                <a:schemeClr val="accent1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Oval 6" descr="Sensitive PII: Social Security Numbers, Drivers License or Passport Number, Date of Birth, Mother's Maiden Name, Financial Account Numbers, Medical Records, Computer Passwords and Answers to Security Questions, Criminal History"/>
          <p:cNvSpPr/>
          <p:nvPr>
            <p:custDataLst>
              <p:tags r:id="rId4"/>
            </p:custDataLst>
          </p:nvPr>
        </p:nvSpPr>
        <p:spPr bwMode="auto">
          <a:xfrm>
            <a:off x="271640" y="2254024"/>
            <a:ext cx="3505200" cy="352593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3671" y="2775184"/>
            <a:ext cx="3124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Trebuchet MS" panose="020B0603020202020204" pitchFamily="34" charset="0"/>
              </a:rPr>
              <a:t> </a:t>
            </a:r>
            <a:r>
              <a:rPr lang="en-US" sz="16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Sensitive PII</a:t>
            </a:r>
          </a:p>
          <a:p>
            <a:pPr marL="342900" indent="-165100">
              <a:buFont typeface="Wingdings" pitchFamily="2" charset="2"/>
              <a:buChar char="§"/>
            </a:pPr>
            <a:r>
              <a:rPr lang="en-US" sz="16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Social </a:t>
            </a:r>
            <a:r>
              <a:rPr lang="en-US" sz="1600" b="1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Security</a:t>
            </a:r>
            <a:endParaRPr lang="en-US" sz="1600" b="1" dirty="0">
              <a:solidFill>
                <a:schemeClr val="accent1"/>
              </a:solidFill>
              <a:latin typeface="Trebuchet MS" panose="020B0603020202020204" pitchFamily="34" charset="0"/>
            </a:endParaRPr>
          </a:p>
          <a:p>
            <a:pPr marL="342900" indent="-165100">
              <a:buFont typeface="Wingdings" pitchFamily="2" charset="2"/>
              <a:buChar char="§"/>
            </a:pPr>
            <a:r>
              <a:rPr lang="en-US" sz="16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Drivers </a:t>
            </a:r>
            <a:r>
              <a:rPr lang="en-US" sz="1600" b="1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License</a:t>
            </a:r>
          </a:p>
          <a:p>
            <a:pPr marL="342900" indent="-165100">
              <a:buFont typeface="Wingdings" pitchFamily="2" charset="2"/>
              <a:buChar char="§"/>
            </a:pPr>
            <a:r>
              <a:rPr lang="en-US" sz="1600" b="1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Passport </a:t>
            </a:r>
            <a:r>
              <a:rPr lang="en-US" sz="16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Number</a:t>
            </a:r>
          </a:p>
          <a:p>
            <a:pPr marL="342900" indent="-165100">
              <a:buFont typeface="Wingdings" pitchFamily="2" charset="2"/>
              <a:buChar char="§"/>
            </a:pPr>
            <a:r>
              <a:rPr lang="en-US" sz="16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Date of Birth</a:t>
            </a:r>
          </a:p>
          <a:p>
            <a:pPr marL="342900" indent="-165100">
              <a:buFont typeface="Wingdings" pitchFamily="2" charset="2"/>
              <a:buChar char="§"/>
            </a:pPr>
            <a:r>
              <a:rPr lang="en-US" sz="16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Mother’s Maiden Name</a:t>
            </a:r>
          </a:p>
          <a:p>
            <a:pPr marL="342900" indent="-165100">
              <a:buFont typeface="Wingdings" pitchFamily="2" charset="2"/>
              <a:buChar char="§"/>
            </a:pPr>
            <a:r>
              <a:rPr lang="en-US" sz="1600" b="1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Financial </a:t>
            </a:r>
            <a:r>
              <a:rPr lang="en-US" sz="16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Account Numbers</a:t>
            </a:r>
          </a:p>
          <a:p>
            <a:pPr marL="342900" indent="-165100">
              <a:buFont typeface="Wingdings" pitchFamily="2" charset="2"/>
              <a:buChar char="§"/>
            </a:pPr>
            <a:r>
              <a:rPr lang="en-US" sz="1600" b="1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Medical Records</a:t>
            </a:r>
          </a:p>
          <a:p>
            <a:pPr marL="342900" indent="-165100">
              <a:buFont typeface="Wingdings" pitchFamily="2" charset="2"/>
              <a:buChar char="§"/>
            </a:pPr>
            <a:r>
              <a:rPr lang="en-US" sz="1600" b="1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Passwords </a:t>
            </a:r>
          </a:p>
        </p:txBody>
      </p:sp>
    </p:spTree>
    <p:extLst>
      <p:ext uri="{BB962C8B-B14F-4D97-AF65-F5344CB8AC3E}">
        <p14:creationId xmlns:p14="http://schemas.microsoft.com/office/powerpoint/2010/main" val="324970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Migrant Student Data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1792158"/>
            <a:ext cx="3566160" cy="4601661"/>
          </a:xfrm>
        </p:spPr>
        <p:txBody>
          <a:bodyPr>
            <a:noAutofit/>
          </a:bodyPr>
          <a:lstStyle/>
          <a:p>
            <a:r>
              <a:rPr lang="en-US" sz="2000" dirty="0">
                <a:latin typeface="Trebuchet MS" panose="020B0603020202020204" pitchFamily="34" charset="0"/>
              </a:rPr>
              <a:t>Migrant student information collected through the Certificate of Eligibility (COE) includes Sensitive PII</a:t>
            </a:r>
          </a:p>
          <a:p>
            <a:r>
              <a:rPr lang="en-US" sz="2000" dirty="0">
                <a:latin typeface="Trebuchet MS" panose="020B0603020202020204" pitchFamily="34" charset="0"/>
              </a:rPr>
              <a:t>Collection, transmission, and storage of this information must be protected</a:t>
            </a:r>
          </a:p>
          <a:p>
            <a:r>
              <a:rPr lang="en-US" sz="2000" dirty="0">
                <a:latin typeface="Trebuchet MS" panose="020B0603020202020204" pitchFamily="34" charset="0"/>
              </a:rPr>
              <a:t>Only access the necessary data to perform your job duties (e.g. official purposes related to providing services</a:t>
            </a:r>
            <a:r>
              <a:rPr lang="en-US" sz="2000" dirty="0" smtClean="0">
                <a:latin typeface="Trebuchet MS" panose="020B0603020202020204" pitchFamily="34" charset="0"/>
              </a:rPr>
              <a:t>)</a:t>
            </a:r>
            <a:endParaRPr lang="en-US" sz="2000" dirty="0">
              <a:latin typeface="Trebuchet MS" panose="020B0603020202020204" pitchFamily="34" charset="0"/>
            </a:endParaRPr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19" r="16572"/>
          <a:stretch/>
        </p:blipFill>
        <p:spPr bwMode="auto">
          <a:xfrm>
            <a:off x="4309708" y="1792158"/>
            <a:ext cx="4115811" cy="4016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8677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Family Educational Rights and Privacy Act (FERPA)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>
              <a:latin typeface="Trebuchet MS" panose="020B0603020202020204" pitchFamily="34" charset="0"/>
            </a:endParaRPr>
          </a:p>
          <a:p>
            <a:r>
              <a:rPr lang="en-US" dirty="0">
                <a:latin typeface="Trebuchet MS" panose="020B0603020202020204" pitchFamily="34" charset="0"/>
              </a:rPr>
              <a:t>Protects the disclosure of PII and educational records of students</a:t>
            </a:r>
          </a:p>
          <a:p>
            <a:r>
              <a:rPr lang="en-US" dirty="0">
                <a:latin typeface="Trebuchet MS" panose="020B0603020202020204" pitchFamily="34" charset="0"/>
              </a:rPr>
              <a:t>Governs who has access to this </a:t>
            </a:r>
            <a:r>
              <a:rPr lang="en-US" dirty="0" smtClean="0">
                <a:latin typeface="Trebuchet MS" panose="020B0603020202020204" pitchFamily="34" charset="0"/>
              </a:rPr>
              <a:t>data</a:t>
            </a:r>
            <a:endParaRPr lang="en-US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424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FERPA Exceptions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1" y="1654297"/>
            <a:ext cx="7404653" cy="469066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dirty="0">
                <a:latin typeface="Trebuchet MS" panose="020B0603020202020204" pitchFamily="34" charset="0"/>
              </a:rPr>
              <a:t>School officials with legitimate educational interest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Trebuchet MS" panose="020B0603020202020204" pitchFamily="34" charset="0"/>
              </a:rPr>
              <a:t>Other schools to which a student is transferring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Trebuchet MS" panose="020B0603020202020204" pitchFamily="34" charset="0"/>
              </a:rPr>
              <a:t>Specified officials for audit or evaluation purposes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Trebuchet MS" panose="020B0603020202020204" pitchFamily="34" charset="0"/>
              </a:rPr>
              <a:t>Appropriate parties in connection with financial aid to a student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Trebuchet MS" panose="020B0603020202020204" pitchFamily="34" charset="0"/>
              </a:rPr>
              <a:t>Organizations conducting certain studies for, or on behalf of, the school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Trebuchet MS" panose="020B0603020202020204" pitchFamily="34" charset="0"/>
              </a:rPr>
              <a:t>Accrediting organizations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Trebuchet MS" panose="020B0603020202020204" pitchFamily="34" charset="0"/>
              </a:rPr>
              <a:t>To comply with a judicial order or lawfully issued subpoena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Trebuchet MS" panose="020B0603020202020204" pitchFamily="34" charset="0"/>
              </a:rPr>
              <a:t>Appropriate officials in cases of health and safety emergencies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Trebuchet MS" panose="020B0603020202020204" pitchFamily="34" charset="0"/>
              </a:rPr>
              <a:t>State and local authorities within a juvenile justice system pursuant to specific state </a:t>
            </a:r>
            <a:r>
              <a:rPr lang="en-US" dirty="0" smtClean="0">
                <a:latin typeface="Trebuchet MS" panose="020B0603020202020204" pitchFamily="34" charset="0"/>
              </a:rPr>
              <a:t>law</a:t>
            </a:r>
            <a:endParaRPr lang="en-US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699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P O L I C Y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BEHAVIOR  |  DEVICES  |  COMMUNICATION</a:t>
            </a:r>
            <a:endParaRPr lang="en-US" dirty="0">
              <a:latin typeface="Trebuchet MS" panose="020B0603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5803" y="6019019"/>
            <a:ext cx="314325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380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Rules of Behavior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Ensure </a:t>
            </a:r>
            <a:r>
              <a:rPr lang="en-US" dirty="0">
                <a:latin typeface="Trebuchet MS" panose="020B0603020202020204" pitchFamily="34" charset="0"/>
              </a:rPr>
              <a:t>only authorized employees have access to private </a:t>
            </a:r>
            <a:r>
              <a:rPr lang="en-US" dirty="0" smtClean="0">
                <a:latin typeface="Trebuchet MS" panose="020B0603020202020204" pitchFamily="34" charset="0"/>
              </a:rPr>
              <a:t>information</a:t>
            </a:r>
          </a:p>
          <a:p>
            <a:r>
              <a:rPr lang="en-US" dirty="0" smtClean="0">
                <a:latin typeface="Trebuchet MS" panose="020B0603020202020204" pitchFamily="34" charset="0"/>
              </a:rPr>
              <a:t>Keep documents containing PII in a locked container</a:t>
            </a:r>
            <a:endParaRPr lang="en-US" dirty="0">
              <a:latin typeface="Trebuchet MS" panose="020B0603020202020204" pitchFamily="34" charset="0"/>
            </a:endParaRPr>
          </a:p>
          <a:p>
            <a:r>
              <a:rPr lang="en-US" dirty="0">
                <a:latin typeface="Trebuchet MS" panose="020B0603020202020204" pitchFamily="34" charset="0"/>
              </a:rPr>
              <a:t>Ensure </a:t>
            </a:r>
            <a:r>
              <a:rPr lang="en-US" dirty="0" smtClean="0">
                <a:latin typeface="Trebuchet MS" panose="020B0603020202020204" pitchFamily="34" charset="0"/>
              </a:rPr>
              <a:t>Migrant Education Program information </a:t>
            </a:r>
            <a:r>
              <a:rPr lang="en-US" dirty="0">
                <a:latin typeface="Trebuchet MS" panose="020B0603020202020204" pitchFamily="34" charset="0"/>
              </a:rPr>
              <a:t>is not released without </a:t>
            </a:r>
            <a:r>
              <a:rPr lang="en-US" dirty="0" smtClean="0">
                <a:latin typeface="Trebuchet MS" panose="020B0603020202020204" pitchFamily="34" charset="0"/>
              </a:rPr>
              <a:t>consent</a:t>
            </a:r>
            <a:endParaRPr lang="en-US" dirty="0">
              <a:latin typeface="Trebuchet MS" panose="020B0603020202020204" pitchFamily="34" charset="0"/>
            </a:endParaRPr>
          </a:p>
          <a:p>
            <a:r>
              <a:rPr lang="en-US" b="1" dirty="0">
                <a:latin typeface="Trebuchet MS" panose="020B0603020202020204" pitchFamily="34" charset="0"/>
              </a:rPr>
              <a:t>Never</a:t>
            </a:r>
            <a:r>
              <a:rPr lang="en-US" dirty="0">
                <a:latin typeface="Trebuchet MS" panose="020B0603020202020204" pitchFamily="34" charset="0"/>
              </a:rPr>
              <a:t> share your account passwords with anyone else. You are responsible for all actions taken with your credentials</a:t>
            </a:r>
          </a:p>
          <a:p>
            <a:r>
              <a:rPr lang="en-US" dirty="0">
                <a:latin typeface="Trebuchet MS" panose="020B0603020202020204" pitchFamily="34" charset="0"/>
              </a:rPr>
              <a:t>Staff should create </a:t>
            </a:r>
            <a:r>
              <a:rPr lang="en-US" dirty="0" smtClean="0">
                <a:latin typeface="Trebuchet MS" panose="020B0603020202020204" pitchFamily="34" charset="0"/>
              </a:rPr>
              <a:t>$TR0ng </a:t>
            </a:r>
            <a:r>
              <a:rPr lang="en-US" dirty="0">
                <a:latin typeface="Trebuchet MS" panose="020B0603020202020204" pitchFamily="34" charset="0"/>
              </a:rPr>
              <a:t>passwords that use a combination of uppercase letters, lowercase letters, numbers, and symbols, and are changed </a:t>
            </a:r>
            <a:r>
              <a:rPr lang="en-US" dirty="0" smtClean="0">
                <a:latin typeface="Trebuchet MS" panose="020B0603020202020204" pitchFamily="34" charset="0"/>
              </a:rPr>
              <a:t>regularly</a:t>
            </a:r>
            <a:endParaRPr lang="en-US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BJECT_ORDER" val="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T_NULL" val="1"/>
  <p:tag name="LONGDESC_NULL" val="1"/>
  <p:tag name="OBJECT_ORDER" val="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BJECT_ORDER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T_NULL" val="1"/>
  <p:tag name="LONGDESC_NULL" val="1"/>
  <p:tag name="OBJECT_ORDER" val="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BJECT_ORDER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BJECT_ORDER" val="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BJECT_ORDER" val="3"/>
  <p:tag name="ALT" val="Sensitive PII: Social Security Numbers, Drivers License or Passport Number, Date of Birth, Mother's Maiden Name, Financial Account Numbers, Medical Records, Computer Passwords and Answers to Security Questions, Criminal History"/>
  <p:tag name="ALT_NULL" val="0"/>
  <p:tag name="LONGDESC_NULL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T_NULL" val="1"/>
  <p:tag name="LONGDESC_NULL" val="1"/>
  <p:tag name="OBJECT_ORDER" val="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BJECT_ORDER" val="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T_NULL" val="1"/>
  <p:tag name="LONGDESC_NULL" val="1"/>
  <p:tag name="OBJECT_ORDER" val="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BJECT_ORDER" val="4"/>
</p:tagLst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258</TotalTime>
  <Words>883</Words>
  <Application>Microsoft Office PowerPoint</Application>
  <PresentationFormat>On-screen Show (4:3)</PresentationFormat>
  <Paragraphs>115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Corbel</vt:lpstr>
      <vt:lpstr>Times</vt:lpstr>
      <vt:lpstr>Trebuchet MS</vt:lpstr>
      <vt:lpstr>Wingdings</vt:lpstr>
      <vt:lpstr>Basis</vt:lpstr>
      <vt:lpstr>Data Security</vt:lpstr>
      <vt:lpstr>R e v i e w</vt:lpstr>
      <vt:lpstr>Personally Identifiable Information (PII)</vt:lpstr>
      <vt:lpstr>Examples of PII</vt:lpstr>
      <vt:lpstr>Migrant Student Data</vt:lpstr>
      <vt:lpstr>Family Educational Rights and Privacy Act (FERPA)</vt:lpstr>
      <vt:lpstr>FERPA Exceptions</vt:lpstr>
      <vt:lpstr>P O L I C Y</vt:lpstr>
      <vt:lpstr>Rules of Behavior</vt:lpstr>
      <vt:lpstr>Rules of Behavior</vt:lpstr>
      <vt:lpstr>Device Security</vt:lpstr>
      <vt:lpstr>Secure Communications</vt:lpstr>
      <vt:lpstr>Need help?</vt:lpstr>
      <vt:lpstr>BREACH OF DATA</vt:lpstr>
      <vt:lpstr>Risks of improper handling</vt:lpstr>
      <vt:lpstr>Causes</vt:lpstr>
      <vt:lpstr>Reporting</vt:lpstr>
      <vt:lpstr>DISCUSSION</vt:lpstr>
      <vt:lpstr>DISCUSSION</vt:lpstr>
      <vt:lpstr>Thank you!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Security</dc:title>
  <dc:creator>Rob Hillman</dc:creator>
  <cp:lastModifiedBy>Rob Hillman</cp:lastModifiedBy>
  <cp:revision>37</cp:revision>
  <dcterms:created xsi:type="dcterms:W3CDTF">2016-06-15T21:48:17Z</dcterms:created>
  <dcterms:modified xsi:type="dcterms:W3CDTF">2016-12-06T12:04:38Z</dcterms:modified>
</cp:coreProperties>
</file>